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64" r:id="rId2"/>
    <p:sldId id="653" r:id="rId3"/>
    <p:sldId id="652" r:id="rId4"/>
    <p:sldId id="670" r:id="rId5"/>
    <p:sldId id="654" r:id="rId6"/>
    <p:sldId id="671" r:id="rId7"/>
    <p:sldId id="637" r:id="rId8"/>
    <p:sldId id="351" r:id="rId9"/>
    <p:sldId id="396" r:id="rId10"/>
    <p:sldId id="655" r:id="rId11"/>
    <p:sldId id="405" r:id="rId12"/>
    <p:sldId id="437" r:id="rId13"/>
    <p:sldId id="406" r:id="rId14"/>
    <p:sldId id="438" r:id="rId15"/>
    <p:sldId id="417" r:id="rId16"/>
    <p:sldId id="656" r:id="rId17"/>
    <p:sldId id="660" r:id="rId18"/>
    <p:sldId id="657" r:id="rId19"/>
    <p:sldId id="658" r:id="rId20"/>
    <p:sldId id="430" r:id="rId21"/>
    <p:sldId id="407" r:id="rId22"/>
    <p:sldId id="661" r:id="rId23"/>
    <p:sldId id="662" r:id="rId24"/>
    <p:sldId id="663" r:id="rId25"/>
    <p:sldId id="431" r:id="rId26"/>
    <p:sldId id="408" r:id="rId27"/>
    <p:sldId id="418" r:id="rId28"/>
    <p:sldId id="664" r:id="rId29"/>
    <p:sldId id="665" r:id="rId30"/>
    <p:sldId id="666" r:id="rId31"/>
    <p:sldId id="651" r:id="rId32"/>
    <p:sldId id="667" r:id="rId33"/>
    <p:sldId id="668" r:id="rId34"/>
    <p:sldId id="669" r:id="rId35"/>
    <p:sldId id="672" r:id="rId36"/>
  </p:sldIdLst>
  <p:sldSz cx="12192000" cy="6858000"/>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8" autoAdjust="0"/>
    <p:restoredTop sz="62991" autoAdjust="0"/>
  </p:normalViewPr>
  <p:slideViewPr>
    <p:cSldViewPr>
      <p:cViewPr>
        <p:scale>
          <a:sx n="75" d="100"/>
          <a:sy n="75" d="100"/>
        </p:scale>
        <p:origin x="3584" y="68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idx="1"/>
          </p:nvPr>
        </p:nvSpPr>
        <p:spPr>
          <a:xfrm>
            <a:off x="3939466" y="0"/>
            <a:ext cx="3013763" cy="465455"/>
          </a:xfrm>
          <a:prstGeom prst="rect">
            <a:avLst/>
          </a:prstGeom>
        </p:spPr>
        <p:txBody>
          <a:bodyPr vert="horz" lIns="92930" tIns="46465" rIns="92930" bIns="46465" rtlCol="0"/>
          <a:lstStyle>
            <a:lvl1pPr algn="r">
              <a:defRPr sz="1200"/>
            </a:lvl1pPr>
          </a:lstStyle>
          <a:p>
            <a:fld id="{2501A950-67C6-4E97-9C18-B8454C4D4314}" type="datetimeFigureOut">
              <a:rPr lang="en-US" smtClean="0"/>
              <a:t>4/7/2025</a:t>
            </a:fld>
            <a:endParaRPr lang="en-US"/>
          </a:p>
        </p:txBody>
      </p:sp>
      <p:sp>
        <p:nvSpPr>
          <p:cNvPr id="4" name="Slide Image Placeholder 3"/>
          <p:cNvSpPr>
            <a:spLocks noGrp="1" noRot="1" noChangeAspect="1"/>
          </p:cNvSpPr>
          <p:nvPr>
            <p:ph type="sldImg" idx="2"/>
          </p:nvPr>
        </p:nvSpPr>
        <p:spPr>
          <a:xfrm>
            <a:off x="374650" y="698500"/>
            <a:ext cx="6205538" cy="3490913"/>
          </a:xfrm>
          <a:prstGeom prst="rect">
            <a:avLst/>
          </a:prstGeom>
          <a:noFill/>
          <a:ln w="12700">
            <a:solidFill>
              <a:prstClr val="black"/>
            </a:solidFill>
          </a:ln>
        </p:spPr>
        <p:txBody>
          <a:bodyPr vert="horz" lIns="92930" tIns="46465" rIns="92930" bIns="46465" rtlCol="0" anchor="ctr"/>
          <a:lstStyle/>
          <a:p>
            <a:endParaRPr lang="en-US"/>
          </a:p>
        </p:txBody>
      </p:sp>
      <p:sp>
        <p:nvSpPr>
          <p:cNvPr id="5" name="Notes Placeholder 4"/>
          <p:cNvSpPr>
            <a:spLocks noGrp="1"/>
          </p:cNvSpPr>
          <p:nvPr>
            <p:ph type="body" sz="quarter" idx="3"/>
          </p:nvPr>
        </p:nvSpPr>
        <p:spPr>
          <a:xfrm>
            <a:off x="695484" y="4421823"/>
            <a:ext cx="5563870" cy="4189095"/>
          </a:xfrm>
          <a:prstGeom prst="rect">
            <a:avLst/>
          </a:prstGeom>
        </p:spPr>
        <p:txBody>
          <a:bodyPr vert="horz" lIns="92930" tIns="46465" rIns="92930" bIns="4646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13763" cy="465455"/>
          </a:xfrm>
          <a:prstGeom prst="rect">
            <a:avLst/>
          </a:prstGeom>
        </p:spPr>
        <p:txBody>
          <a:bodyPr vert="horz" lIns="92930" tIns="46465" rIns="92930" bIns="46465" rtlCol="0" anchor="b"/>
          <a:lstStyle>
            <a:lvl1pPr algn="l">
              <a:defRPr sz="1200"/>
            </a:lvl1pPr>
          </a:lstStyle>
          <a:p>
            <a:endParaRPr lang="en-US"/>
          </a:p>
        </p:txBody>
      </p:sp>
      <p:sp>
        <p:nvSpPr>
          <p:cNvPr id="7" name="Slide Number Placeholder 6"/>
          <p:cNvSpPr>
            <a:spLocks noGrp="1"/>
          </p:cNvSpPr>
          <p:nvPr>
            <p:ph type="sldNum" sz="quarter" idx="5"/>
          </p:nvPr>
        </p:nvSpPr>
        <p:spPr>
          <a:xfrm>
            <a:off x="3939466" y="8842029"/>
            <a:ext cx="3013763" cy="465455"/>
          </a:xfrm>
          <a:prstGeom prst="rect">
            <a:avLst/>
          </a:prstGeom>
        </p:spPr>
        <p:txBody>
          <a:bodyPr vert="horz" lIns="92930" tIns="46465" rIns="92930" bIns="46465" rtlCol="0" anchor="b"/>
          <a:lstStyle>
            <a:lvl1pPr algn="r">
              <a:defRPr sz="1200"/>
            </a:lvl1pPr>
          </a:lstStyle>
          <a:p>
            <a:fld id="{B032B0FC-E78D-43DE-88C1-22F7F5EC2A63}" type="slidenum">
              <a:rPr lang="en-US" smtClean="0"/>
              <a:t>‹#›</a:t>
            </a:fld>
            <a:endParaRPr lang="en-US"/>
          </a:p>
        </p:txBody>
      </p:sp>
    </p:spTree>
    <p:extLst>
      <p:ext uri="{BB962C8B-B14F-4D97-AF65-F5344CB8AC3E}">
        <p14:creationId xmlns:p14="http://schemas.microsoft.com/office/powerpoint/2010/main" val="3506544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E242CE-55F6-449E-9077-40AF3A9CA4EF}" type="slidenum">
              <a:rPr lang="en-US" smtClean="0"/>
              <a:t>1</a:t>
            </a:fld>
            <a:endParaRPr lang="en-US"/>
          </a:p>
        </p:txBody>
      </p:sp>
    </p:spTree>
    <p:extLst>
      <p:ext uri="{BB962C8B-B14F-4D97-AF65-F5344CB8AC3E}">
        <p14:creationId xmlns:p14="http://schemas.microsoft.com/office/powerpoint/2010/main" val="35251056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032B0FC-E78D-43DE-88C1-22F7F5EC2A63}" type="slidenum">
              <a:rPr lang="en-US" smtClean="0"/>
              <a:t>21</a:t>
            </a:fld>
            <a:endParaRPr lang="en-US"/>
          </a:p>
        </p:txBody>
      </p:sp>
    </p:spTree>
    <p:extLst>
      <p:ext uri="{BB962C8B-B14F-4D97-AF65-F5344CB8AC3E}">
        <p14:creationId xmlns:p14="http://schemas.microsoft.com/office/powerpoint/2010/main" val="2472129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032B0FC-E78D-43DE-88C1-22F7F5EC2A63}" type="slidenum">
              <a:rPr lang="en-US" smtClean="0"/>
              <a:t>23</a:t>
            </a:fld>
            <a:endParaRPr lang="en-US"/>
          </a:p>
        </p:txBody>
      </p:sp>
    </p:spTree>
    <p:extLst>
      <p:ext uri="{BB962C8B-B14F-4D97-AF65-F5344CB8AC3E}">
        <p14:creationId xmlns:p14="http://schemas.microsoft.com/office/powerpoint/2010/main" val="2563581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32B0FC-E78D-43DE-88C1-22F7F5EC2A63}" type="slidenum">
              <a:rPr lang="en-US" smtClean="0"/>
              <a:t>26</a:t>
            </a:fld>
            <a:endParaRPr lang="en-US"/>
          </a:p>
        </p:txBody>
      </p:sp>
    </p:spTree>
    <p:extLst>
      <p:ext uri="{BB962C8B-B14F-4D97-AF65-F5344CB8AC3E}">
        <p14:creationId xmlns:p14="http://schemas.microsoft.com/office/powerpoint/2010/main" val="2294482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9343650-46C4-4FFE-AA70-D6D2740B422C}" type="slidenum">
              <a:rPr lang="en-US" smtClean="0"/>
              <a:pPr/>
              <a:t>31</a:t>
            </a:fld>
            <a:endParaRPr lang="en-US"/>
          </a:p>
        </p:txBody>
      </p:sp>
    </p:spTree>
    <p:extLst>
      <p:ext uri="{BB962C8B-B14F-4D97-AF65-F5344CB8AC3E}">
        <p14:creationId xmlns:p14="http://schemas.microsoft.com/office/powerpoint/2010/main" val="2408006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Create an image that summarizes all the things that generative AI can do like creating text images code and other things maybe I'm not thinking about do not add any actual text though I just want graphical representations of what generative AI can do</a:t>
            </a:r>
            <a:endParaRPr lang="en-US" sz="2000" b="1" dirty="0"/>
          </a:p>
        </p:txBody>
      </p:sp>
      <p:sp>
        <p:nvSpPr>
          <p:cNvPr id="4" name="Slide Number Placeholder 3"/>
          <p:cNvSpPr>
            <a:spLocks noGrp="1"/>
          </p:cNvSpPr>
          <p:nvPr>
            <p:ph type="sldNum" sz="quarter" idx="10"/>
          </p:nvPr>
        </p:nvSpPr>
        <p:spPr/>
        <p:txBody>
          <a:bodyPr/>
          <a:lstStyle/>
          <a:p>
            <a:fld id="{B032B0FC-E78D-43DE-88C1-22F7F5EC2A63}" type="slidenum">
              <a:rPr lang="en-US" smtClean="0"/>
              <a:t>8</a:t>
            </a:fld>
            <a:endParaRPr lang="en-US"/>
          </a:p>
        </p:txBody>
      </p:sp>
    </p:spTree>
    <p:extLst>
      <p:ext uri="{BB962C8B-B14F-4D97-AF65-F5344CB8AC3E}">
        <p14:creationId xmlns:p14="http://schemas.microsoft.com/office/powerpoint/2010/main" val="1694886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32B0FC-E78D-43DE-88C1-22F7F5EC2A63}" type="slidenum">
              <a:rPr lang="en-US" smtClean="0"/>
              <a:t>9</a:t>
            </a:fld>
            <a:endParaRPr lang="en-US"/>
          </a:p>
        </p:txBody>
      </p:sp>
    </p:spTree>
    <p:extLst>
      <p:ext uri="{BB962C8B-B14F-4D97-AF65-F5344CB8AC3E}">
        <p14:creationId xmlns:p14="http://schemas.microsoft.com/office/powerpoint/2010/main" val="4098110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 real-world analogy:</a:t>
            </a:r>
            <a:br>
              <a:rPr lang="en-US" dirty="0"/>
            </a:br>
            <a:r>
              <a:rPr lang="en-US" dirty="0"/>
              <a:t>Think about how people learn to recognize a dog:</a:t>
            </a:r>
          </a:p>
          <a:p>
            <a:r>
              <a:rPr lang="en-US" dirty="0"/>
              <a:t>A baby sees lots of animals.</a:t>
            </a:r>
          </a:p>
          <a:p>
            <a:r>
              <a:rPr lang="en-US" dirty="0"/>
              <a:t>Every time someone points and says "dog," the baby’s brain adjusts a little.</a:t>
            </a:r>
          </a:p>
          <a:p>
            <a:r>
              <a:rPr lang="en-US" dirty="0"/>
              <a:t>Over time, it gets really good at spotting dogs, even different breeds.</a:t>
            </a:r>
          </a:p>
          <a:p>
            <a:r>
              <a:rPr lang="en-US" dirty="0"/>
              <a:t>A neural network does something similar — but with math instead of neurons in a brain.</a:t>
            </a:r>
          </a:p>
          <a:p>
            <a:endParaRPr lang="en-US" dirty="0"/>
          </a:p>
          <a:p>
            <a:r>
              <a:rPr lang="en-US" dirty="0"/>
              <a:t>Hidden layers are where a neural network processes and transforms information before making a final prediction. (like </a:t>
            </a:r>
            <a:r>
              <a:rPr lang="en-US" dirty="0" err="1"/>
              <a:t>immesiate</a:t>
            </a:r>
            <a:r>
              <a:rPr lang="en-US" dirty="0"/>
              <a:t> data in a model?)</a:t>
            </a:r>
          </a:p>
        </p:txBody>
      </p:sp>
      <p:sp>
        <p:nvSpPr>
          <p:cNvPr id="4" name="Slide Number Placeholder 3"/>
          <p:cNvSpPr>
            <a:spLocks noGrp="1"/>
          </p:cNvSpPr>
          <p:nvPr>
            <p:ph type="sldNum" sz="quarter" idx="10"/>
          </p:nvPr>
        </p:nvSpPr>
        <p:spPr/>
        <p:txBody>
          <a:bodyPr/>
          <a:lstStyle/>
          <a:p>
            <a:fld id="{B032B0FC-E78D-43DE-88C1-22F7F5EC2A63}" type="slidenum">
              <a:rPr lang="en-US" smtClean="0"/>
              <a:t>10</a:t>
            </a:fld>
            <a:endParaRPr lang="en-US"/>
          </a:p>
        </p:txBody>
      </p:sp>
    </p:spTree>
    <p:extLst>
      <p:ext uri="{BB962C8B-B14F-4D97-AF65-F5344CB8AC3E}">
        <p14:creationId xmlns:p14="http://schemas.microsoft.com/office/powerpoint/2010/main" val="4182428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032B0FC-E78D-43DE-88C1-22F7F5EC2A63}" type="slidenum">
              <a:rPr lang="en-US" smtClean="0"/>
              <a:t>11</a:t>
            </a:fld>
            <a:endParaRPr lang="en-US"/>
          </a:p>
        </p:txBody>
      </p:sp>
    </p:spTree>
    <p:extLst>
      <p:ext uri="{BB962C8B-B14F-4D97-AF65-F5344CB8AC3E}">
        <p14:creationId xmlns:p14="http://schemas.microsoft.com/office/powerpoint/2010/main" val="3355375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How many geospatial APIs are you familiar with?</a:t>
            </a:r>
          </a:p>
        </p:txBody>
      </p:sp>
      <p:sp>
        <p:nvSpPr>
          <p:cNvPr id="4" name="Slide Number Placeholder 3"/>
          <p:cNvSpPr>
            <a:spLocks noGrp="1"/>
          </p:cNvSpPr>
          <p:nvPr>
            <p:ph type="sldNum" sz="quarter" idx="10"/>
          </p:nvPr>
        </p:nvSpPr>
        <p:spPr/>
        <p:txBody>
          <a:bodyPr/>
          <a:lstStyle/>
          <a:p>
            <a:fld id="{B032B0FC-E78D-43DE-88C1-22F7F5EC2A63}" type="slidenum">
              <a:rPr lang="en-US" smtClean="0"/>
              <a:t>13</a:t>
            </a:fld>
            <a:endParaRPr lang="en-US"/>
          </a:p>
        </p:txBody>
      </p:sp>
    </p:spTree>
    <p:extLst>
      <p:ext uri="{BB962C8B-B14F-4D97-AF65-F5344CB8AC3E}">
        <p14:creationId xmlns:p14="http://schemas.microsoft.com/office/powerpoint/2010/main" val="1918098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I add a shape file in </a:t>
            </a:r>
            <a:r>
              <a:rPr lang="en-US" dirty="0" err="1"/>
              <a:t>arcgis</a:t>
            </a:r>
            <a:r>
              <a:rPr lang="en-US" dirty="0"/>
              <a:t> pro?</a:t>
            </a:r>
          </a:p>
        </p:txBody>
      </p:sp>
      <p:sp>
        <p:nvSpPr>
          <p:cNvPr id="4" name="Slide Number Placeholder 3"/>
          <p:cNvSpPr>
            <a:spLocks noGrp="1"/>
          </p:cNvSpPr>
          <p:nvPr>
            <p:ph type="sldNum" sz="quarter" idx="5"/>
          </p:nvPr>
        </p:nvSpPr>
        <p:spPr/>
        <p:txBody>
          <a:bodyPr/>
          <a:lstStyle/>
          <a:p>
            <a:fld id="{B032B0FC-E78D-43DE-88C1-22F7F5EC2A63}" type="slidenum">
              <a:rPr lang="en-US" smtClean="0"/>
              <a:t>14</a:t>
            </a:fld>
            <a:endParaRPr lang="en-US"/>
          </a:p>
        </p:txBody>
      </p:sp>
    </p:spTree>
    <p:extLst>
      <p:ext uri="{BB962C8B-B14F-4D97-AF65-F5344CB8AC3E}">
        <p14:creationId xmlns:p14="http://schemas.microsoft.com/office/powerpoint/2010/main" val="1263752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less knowledge you have, the more broad your prompt is the more knowledge you have the more specific you're prompt can be </a:t>
            </a:r>
          </a:p>
        </p:txBody>
      </p:sp>
      <p:sp>
        <p:nvSpPr>
          <p:cNvPr id="4" name="Slide Number Placeholder 3"/>
          <p:cNvSpPr>
            <a:spLocks noGrp="1"/>
          </p:cNvSpPr>
          <p:nvPr>
            <p:ph type="sldNum" sz="quarter" idx="5"/>
          </p:nvPr>
        </p:nvSpPr>
        <p:spPr/>
        <p:txBody>
          <a:bodyPr/>
          <a:lstStyle/>
          <a:p>
            <a:fld id="{B032B0FC-E78D-43DE-88C1-22F7F5EC2A63}" type="slidenum">
              <a:rPr lang="en-US" smtClean="0"/>
              <a:t>17</a:t>
            </a:fld>
            <a:endParaRPr lang="en-US"/>
          </a:p>
        </p:txBody>
      </p:sp>
    </p:spTree>
    <p:extLst>
      <p:ext uri="{BB962C8B-B14F-4D97-AF65-F5344CB8AC3E}">
        <p14:creationId xmlns:p14="http://schemas.microsoft.com/office/powerpoint/2010/main" val="157359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Description of the Task’s Background. This part enables users to set the context and provide</a:t>
            </a:r>
          </a:p>
          <a:p>
            <a:r>
              <a:rPr lang="en-US" dirty="0"/>
              <a:t>information that helps </a:t>
            </a:r>
            <a:r>
              <a:rPr lang="en-US" dirty="0" err="1"/>
              <a:t>ChatGPT</a:t>
            </a:r>
            <a:r>
              <a:rPr lang="en-US" dirty="0"/>
              <a:t> to understand the nature and structure of the input data. 2)</a:t>
            </a:r>
          </a:p>
          <a:p>
            <a:r>
              <a:rPr lang="en-US" dirty="0"/>
              <a:t>Description of the Task. This part gives further instructions about the task that </a:t>
            </a:r>
            <a:r>
              <a:rPr lang="en-US" dirty="0" err="1"/>
              <a:t>ChatGPT</a:t>
            </a:r>
            <a:r>
              <a:rPr lang="en-US" dirty="0"/>
              <a:t> needs</a:t>
            </a:r>
          </a:p>
          <a:p>
            <a:r>
              <a:rPr lang="en-US" dirty="0"/>
              <a:t>to execute with the input data. 3) Description of how the task will be processed. This part serves</a:t>
            </a:r>
          </a:p>
          <a:p>
            <a:r>
              <a:rPr lang="en-US" dirty="0"/>
              <a:t>as a methodological guidance to ensure that </a:t>
            </a:r>
            <a:r>
              <a:rPr lang="en-US" dirty="0" err="1"/>
              <a:t>ChatGPT</a:t>
            </a:r>
            <a:r>
              <a:rPr lang="en-US" dirty="0"/>
              <a:t> will complete the task following a specific</a:t>
            </a:r>
          </a:p>
          <a:p>
            <a:r>
              <a:rPr lang="en-US" dirty="0"/>
              <a:t>procedure. 4) Description of the Expected Output Content</a:t>
            </a:r>
          </a:p>
          <a:p>
            <a:endParaRPr lang="en-US" dirty="0"/>
          </a:p>
        </p:txBody>
      </p:sp>
      <p:sp>
        <p:nvSpPr>
          <p:cNvPr id="4" name="Slide Number Placeholder 3"/>
          <p:cNvSpPr>
            <a:spLocks noGrp="1"/>
          </p:cNvSpPr>
          <p:nvPr>
            <p:ph type="sldNum" sz="quarter" idx="5"/>
          </p:nvPr>
        </p:nvSpPr>
        <p:spPr/>
        <p:txBody>
          <a:bodyPr/>
          <a:lstStyle/>
          <a:p>
            <a:fld id="{B032B0FC-E78D-43DE-88C1-22F7F5EC2A63}" type="slidenum">
              <a:rPr lang="en-US" smtClean="0"/>
              <a:t>18</a:t>
            </a:fld>
            <a:endParaRPr lang="en-US"/>
          </a:p>
        </p:txBody>
      </p:sp>
    </p:spTree>
    <p:extLst>
      <p:ext uri="{BB962C8B-B14F-4D97-AF65-F5344CB8AC3E}">
        <p14:creationId xmlns:p14="http://schemas.microsoft.com/office/powerpoint/2010/main" val="2699276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1529F0-EB41-4C99-A7FB-4363B7D2C233}" type="datetimeFigureOut">
              <a:rPr lang="en-US" smtClean="0"/>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345110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1529F0-EB41-4C99-A7FB-4363B7D2C233}" type="datetimeFigureOut">
              <a:rPr lang="en-US" smtClean="0"/>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990478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1529F0-EB41-4C99-A7FB-4363B7D2C233}" type="datetimeFigureOut">
              <a:rPr lang="en-US" smtClean="0"/>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1831757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12192000" cy="1143000"/>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1529F0-EB41-4C99-A7FB-4363B7D2C233}" type="datetimeFigureOut">
              <a:rPr lang="en-US" smtClean="0"/>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288658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1529F0-EB41-4C99-A7FB-4363B7D2C233}" type="datetimeFigureOut">
              <a:rPr lang="en-US" smtClean="0"/>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293122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1529F0-EB41-4C99-A7FB-4363B7D2C233}" type="datetimeFigureOut">
              <a:rPr lang="en-US" smtClean="0"/>
              <a:t>4/7/2025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2608708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1529F0-EB41-4C99-A7FB-4363B7D2C233}" type="datetimeFigureOut">
              <a:rPr lang="en-US" smtClean="0"/>
              <a:t>4/7/2025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137007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1529F0-EB41-4C99-A7FB-4363B7D2C233}" type="datetimeFigureOut">
              <a:rPr lang="en-US" smtClean="0"/>
              <a:t>4/7/2025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416843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1529F0-EB41-4C99-A7FB-4363B7D2C233}" type="datetimeFigureOut">
              <a:rPr lang="en-US" smtClean="0"/>
              <a:t>4/7/2025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3848365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1529F0-EB41-4C99-A7FB-4363B7D2C233}" type="datetimeFigureOut">
              <a:rPr lang="en-US" smtClean="0"/>
              <a:t>4/7/2025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3716871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1529F0-EB41-4C99-A7FB-4363B7D2C233}" type="datetimeFigureOut">
              <a:rPr lang="en-US" smtClean="0"/>
              <a:t>4/7/2025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3DC4AF-C2A0-42EC-A567-1C2E31646789}" type="slidenum">
              <a:rPr lang="en-US" smtClean="0"/>
              <a:t>‹#›</a:t>
            </a:fld>
            <a:endParaRPr lang="en-US"/>
          </a:p>
        </p:txBody>
      </p:sp>
    </p:spTree>
    <p:extLst>
      <p:ext uri="{BB962C8B-B14F-4D97-AF65-F5344CB8AC3E}">
        <p14:creationId xmlns:p14="http://schemas.microsoft.com/office/powerpoint/2010/main" val="1835850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529F0-EB41-4C99-A7FB-4363B7D2C233}" type="datetimeFigureOut">
              <a:rPr lang="en-US" smtClean="0"/>
              <a:t>4/7/2025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3DC4AF-C2A0-42EC-A567-1C2E31646789}" type="slidenum">
              <a:rPr lang="en-US" smtClean="0"/>
              <a:t>‹#›</a:t>
            </a:fld>
            <a:endParaRPr lang="en-US"/>
          </a:p>
        </p:txBody>
      </p:sp>
    </p:spTree>
    <p:extLst>
      <p:ext uri="{BB962C8B-B14F-4D97-AF65-F5344CB8AC3E}">
        <p14:creationId xmlns:p14="http://schemas.microsoft.com/office/powerpoint/2010/main" val="375011230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13138" y="543284"/>
            <a:ext cx="12192000"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sz="4400" i="1" dirty="0"/>
              <a:t> </a:t>
            </a:r>
            <a:r>
              <a:rPr lang="en-US" sz="4400" b="1" dirty="0"/>
              <a:t>Generative AI Prompt Engineering for</a:t>
            </a:r>
          </a:p>
          <a:p>
            <a:pPr algn="ctr"/>
            <a:r>
              <a:rPr lang="en-US" sz="4400" b="1" dirty="0"/>
              <a:t>Geospatial Python Development</a:t>
            </a:r>
          </a:p>
        </p:txBody>
      </p:sp>
      <p:sp>
        <p:nvSpPr>
          <p:cNvPr id="6" name="Rectangle 5">
            <a:extLst>
              <a:ext uri="{FF2B5EF4-FFF2-40B4-BE49-F238E27FC236}">
                <a16:creationId xmlns:a16="http://schemas.microsoft.com/office/drawing/2014/main" id="{88CD040C-8FCB-444D-BECD-67828A809AC7}"/>
              </a:ext>
            </a:extLst>
          </p:cNvPr>
          <p:cNvSpPr/>
          <p:nvPr/>
        </p:nvSpPr>
        <p:spPr>
          <a:xfrm>
            <a:off x="-152400" y="2819400"/>
            <a:ext cx="12192000" cy="2308324"/>
          </a:xfrm>
          <a:prstGeom prst="rect">
            <a:avLst/>
          </a:prstGeom>
        </p:spPr>
        <p:txBody>
          <a:bodyPr wrap="square">
            <a:spAutoFit/>
          </a:bodyPr>
          <a:lstStyle/>
          <a:p>
            <a:pPr algn="ctr"/>
            <a:r>
              <a:rPr lang="en-US" sz="3600" b="1" dirty="0"/>
              <a:t>Brian Tomaszewski, Ph.D.</a:t>
            </a:r>
            <a:endParaRPr lang="en-US" sz="3600" dirty="0"/>
          </a:p>
          <a:p>
            <a:pPr algn="ctr"/>
            <a:r>
              <a:rPr lang="en-US" sz="3600" i="1" dirty="0"/>
              <a:t>Professor</a:t>
            </a:r>
            <a:br>
              <a:rPr lang="en-US" sz="3600" dirty="0"/>
            </a:br>
            <a:r>
              <a:rPr lang="en-US" sz="3600" dirty="0"/>
              <a:t>Rochester Institute of Technology, USA</a:t>
            </a:r>
          </a:p>
          <a:p>
            <a:pPr algn="ctr"/>
            <a:r>
              <a:rPr lang="en-US" sz="3600" dirty="0"/>
              <a:t>bmtski@rit.edu</a:t>
            </a:r>
            <a:endParaRPr lang="pl-PL" sz="3600" dirty="0"/>
          </a:p>
        </p:txBody>
      </p:sp>
      <p:pic>
        <p:nvPicPr>
          <p:cNvPr id="8" name="Picture 7">
            <a:extLst>
              <a:ext uri="{FF2B5EF4-FFF2-40B4-BE49-F238E27FC236}">
                <a16:creationId xmlns:a16="http://schemas.microsoft.com/office/drawing/2014/main" id="{080368AC-77AB-452D-98EF-539B58E6EA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6240242"/>
            <a:ext cx="4953000" cy="486164"/>
          </a:xfrm>
          <a:prstGeom prst="rect">
            <a:avLst/>
          </a:prstGeom>
        </p:spPr>
      </p:pic>
      <p:pic>
        <p:nvPicPr>
          <p:cNvPr id="9" name="Picture 8">
            <a:extLst>
              <a:ext uri="{FF2B5EF4-FFF2-40B4-BE49-F238E27FC236}">
                <a16:creationId xmlns:a16="http://schemas.microsoft.com/office/drawing/2014/main" id="{A1EE7430-F96F-49E7-BB02-70682EC3B99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10600" y="5689555"/>
            <a:ext cx="2755694" cy="1036851"/>
          </a:xfrm>
          <a:prstGeom prst="rect">
            <a:avLst/>
          </a:prstGeom>
        </p:spPr>
      </p:pic>
    </p:spTree>
    <p:extLst>
      <p:ext uri="{BB962C8B-B14F-4D97-AF65-F5344CB8AC3E}">
        <p14:creationId xmlns:p14="http://schemas.microsoft.com/office/powerpoint/2010/main" val="1325363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457A40A-BE7F-4980-8160-0ECA2E9AC10A}"/>
              </a:ext>
            </a:extLst>
          </p:cNvPr>
          <p:cNvSpPr>
            <a:spLocks noGrp="1"/>
          </p:cNvSpPr>
          <p:nvPr>
            <p:ph type="title"/>
          </p:nvPr>
        </p:nvSpPr>
        <p:spPr>
          <a:xfrm>
            <a:off x="-304800" y="0"/>
            <a:ext cx="12192000" cy="1143000"/>
          </a:xfrm>
        </p:spPr>
        <p:txBody>
          <a:bodyPr/>
          <a:lstStyle/>
          <a:p>
            <a:r>
              <a:rPr lang="en-US" dirty="0"/>
              <a:t>Neural Networks</a:t>
            </a:r>
          </a:p>
        </p:txBody>
      </p:sp>
      <p:sp>
        <p:nvSpPr>
          <p:cNvPr id="5" name="Rectangle 4">
            <a:extLst>
              <a:ext uri="{FF2B5EF4-FFF2-40B4-BE49-F238E27FC236}">
                <a16:creationId xmlns:a16="http://schemas.microsoft.com/office/drawing/2014/main" id="{CF4DD8AC-5D87-4B53-AC4B-7B7724B4ED22}"/>
              </a:ext>
            </a:extLst>
          </p:cNvPr>
          <p:cNvSpPr/>
          <p:nvPr/>
        </p:nvSpPr>
        <p:spPr>
          <a:xfrm>
            <a:off x="1219200" y="2286000"/>
            <a:ext cx="6096000" cy="369332"/>
          </a:xfrm>
          <a:prstGeom prst="rect">
            <a:avLst/>
          </a:prstGeom>
        </p:spPr>
        <p:txBody>
          <a:bodyPr>
            <a:spAutoFit/>
          </a:bodyPr>
          <a:lstStyle/>
          <a:p>
            <a:endParaRPr lang="en-US" dirty="0"/>
          </a:p>
        </p:txBody>
      </p:sp>
      <p:sp>
        <p:nvSpPr>
          <p:cNvPr id="6" name="Rectangle 1">
            <a:extLst>
              <a:ext uri="{FF2B5EF4-FFF2-40B4-BE49-F238E27FC236}">
                <a16:creationId xmlns:a16="http://schemas.microsoft.com/office/drawing/2014/main" id="{8D9111D1-CB1C-4374-B920-797F759FE7D8}"/>
              </a:ext>
            </a:extLst>
          </p:cNvPr>
          <p:cNvSpPr>
            <a:spLocks noChangeArrowheads="1"/>
          </p:cNvSpPr>
          <p:nvPr/>
        </p:nvSpPr>
        <p:spPr bwMode="auto">
          <a:xfrm>
            <a:off x="152400" y="1031558"/>
            <a:ext cx="7010400" cy="550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3200" b="0" i="0" u="none" strike="noStrike" cap="none" normalizeH="0" baseline="0" dirty="0">
                <a:ln>
                  <a:noFill/>
                </a:ln>
                <a:solidFill>
                  <a:schemeClr val="tx1"/>
                </a:solidFill>
                <a:effectLst/>
                <a:latin typeface="Arial" panose="020B0604020202020204" pitchFamily="34" charset="0"/>
              </a:rPr>
              <a:t>Give the network some input, like words or pixels.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3200" b="0" i="0" u="none" strike="noStrike" cap="none" normalizeH="0" baseline="0" dirty="0">
                <a:ln>
                  <a:noFill/>
                </a:ln>
                <a:solidFill>
                  <a:schemeClr val="tx1"/>
                </a:solidFill>
                <a:effectLst/>
                <a:latin typeface="Arial" panose="020B0604020202020204" pitchFamily="34" charset="0"/>
              </a:rPr>
              <a:t>Information passes through many layers of tiny decision-makers called neurons.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3200" b="0" i="0" u="none" strike="noStrike" cap="none" normalizeH="0" baseline="0" dirty="0">
                <a:ln>
                  <a:noFill/>
                </a:ln>
                <a:solidFill>
                  <a:schemeClr val="tx1"/>
                </a:solidFill>
                <a:effectLst/>
                <a:latin typeface="Arial" panose="020B0604020202020204" pitchFamily="34" charset="0"/>
              </a:rPr>
              <a:t>Each neuron looks at the input, makes a small "vote," and passes it 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3200" b="0" i="0" u="none" strike="noStrike" cap="none" normalizeH="0" baseline="0" dirty="0">
                <a:ln>
                  <a:noFill/>
                </a:ln>
                <a:solidFill>
                  <a:schemeClr val="tx1"/>
                </a:solidFill>
                <a:effectLst/>
                <a:latin typeface="Arial" panose="020B0604020202020204" pitchFamily="34" charset="0"/>
              </a:rPr>
              <a:t>The network produces an output, like the next word, a caption, or a full reply.</a:t>
            </a:r>
          </a:p>
        </p:txBody>
      </p:sp>
      <p:pic>
        <p:nvPicPr>
          <p:cNvPr id="1029" name="Picture 5" descr="https://sdmntprsouthcentralus.oaiusercontent.com/files/00000000-5a98-51f7-b664-9980596c4e5f/raw?se=2025-04-07T15%3A12%3A50Z&amp;sp=r&amp;sv=2024-08-04&amp;sr=b&amp;scid=2e95467f-d685-57ba-95ec-db8d5a5871c7&amp;skoid=365eb242-95ba-4335-a618-2c9f8f766a86&amp;sktid=a48cca56-e6da-484e-a814-9c849652bcb3&amp;skt=2025-04-07T13%3A53%3A57Z&amp;ske=2025-04-08T13%3A53%3A57Z&amp;sks=b&amp;skv=2024-08-04&amp;sig=7ef2A5BEabndwCfqC9detUt/DgxYQ5KTnkeRb25YWBg%3D">
            <a:extLst>
              <a:ext uri="{FF2B5EF4-FFF2-40B4-BE49-F238E27FC236}">
                <a16:creationId xmlns:a16="http://schemas.microsoft.com/office/drawing/2014/main" id="{EAA45A24-0108-4774-BBD0-078D3E4C79B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5433" y="1714500"/>
            <a:ext cx="51435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777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F54B5A5-D885-4F8B-BCE3-F5DCF9FDB13A}"/>
              </a:ext>
            </a:extLst>
          </p:cNvPr>
          <p:cNvSpPr>
            <a:spLocks noGrp="1"/>
          </p:cNvSpPr>
          <p:nvPr>
            <p:ph type="title"/>
          </p:nvPr>
        </p:nvSpPr>
        <p:spPr>
          <a:xfrm>
            <a:off x="0" y="0"/>
            <a:ext cx="12192000" cy="1143000"/>
          </a:xfrm>
        </p:spPr>
        <p:txBody>
          <a:bodyPr>
            <a:normAutofit/>
          </a:bodyPr>
          <a:lstStyle/>
          <a:p>
            <a:r>
              <a:rPr lang="en-US" dirty="0" err="1"/>
              <a:t>ChatGPT</a:t>
            </a:r>
            <a:endParaRPr lang="en-US" dirty="0"/>
          </a:p>
        </p:txBody>
      </p:sp>
      <p:sp>
        <p:nvSpPr>
          <p:cNvPr id="2" name="Rectangle 1">
            <a:extLst>
              <a:ext uri="{FF2B5EF4-FFF2-40B4-BE49-F238E27FC236}">
                <a16:creationId xmlns:a16="http://schemas.microsoft.com/office/drawing/2014/main" id="{7CF1BE3F-0D95-4CF1-B277-7865A2C9646C}"/>
              </a:ext>
            </a:extLst>
          </p:cNvPr>
          <p:cNvSpPr/>
          <p:nvPr/>
        </p:nvSpPr>
        <p:spPr>
          <a:xfrm>
            <a:off x="0" y="6019800"/>
            <a:ext cx="12192000" cy="646331"/>
          </a:xfrm>
          <a:prstGeom prst="rect">
            <a:avLst/>
          </a:prstGeom>
        </p:spPr>
        <p:txBody>
          <a:bodyPr wrap="square">
            <a:spAutoFit/>
          </a:bodyPr>
          <a:lstStyle/>
          <a:p>
            <a:pPr algn="ctr"/>
            <a:r>
              <a:rPr lang="en-US" sz="3600" dirty="0"/>
              <a:t>https://chatgpt.com/</a:t>
            </a:r>
          </a:p>
        </p:txBody>
      </p:sp>
      <p:pic>
        <p:nvPicPr>
          <p:cNvPr id="4" name="Picture 3">
            <a:extLst>
              <a:ext uri="{FF2B5EF4-FFF2-40B4-BE49-F238E27FC236}">
                <a16:creationId xmlns:a16="http://schemas.microsoft.com/office/drawing/2014/main" id="{569551B5-D313-42D6-BBAA-86BAF0C70276}"/>
              </a:ext>
            </a:extLst>
          </p:cNvPr>
          <p:cNvPicPr>
            <a:picLocks noChangeAspect="1"/>
          </p:cNvPicPr>
          <p:nvPr/>
        </p:nvPicPr>
        <p:blipFill>
          <a:blip r:embed="rId3"/>
          <a:stretch>
            <a:fillRect/>
          </a:stretch>
        </p:blipFill>
        <p:spPr>
          <a:xfrm>
            <a:off x="1220147" y="952025"/>
            <a:ext cx="9169871" cy="4985006"/>
          </a:xfrm>
          <a:prstGeom prst="rect">
            <a:avLst/>
          </a:prstGeom>
        </p:spPr>
      </p:pic>
    </p:spTree>
    <p:extLst>
      <p:ext uri="{BB962C8B-B14F-4D97-AF65-F5344CB8AC3E}">
        <p14:creationId xmlns:p14="http://schemas.microsoft.com/office/powerpoint/2010/main" val="131752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01115-7DB4-4163-8FAE-7FBB9F91DD2E}"/>
              </a:ext>
            </a:extLst>
          </p:cNvPr>
          <p:cNvSpPr>
            <a:spLocks noGrp="1"/>
          </p:cNvSpPr>
          <p:nvPr>
            <p:ph type="title"/>
          </p:nvPr>
        </p:nvSpPr>
        <p:spPr/>
        <p:txBody>
          <a:bodyPr/>
          <a:lstStyle/>
          <a:p>
            <a:r>
              <a:rPr lang="en-US" dirty="0" err="1"/>
              <a:t>ChatGPT</a:t>
            </a:r>
            <a:r>
              <a:rPr lang="en-US" dirty="0"/>
              <a:t> and Geospatial </a:t>
            </a:r>
          </a:p>
        </p:txBody>
      </p:sp>
      <p:sp>
        <p:nvSpPr>
          <p:cNvPr id="3" name="Content Placeholder 2">
            <a:extLst>
              <a:ext uri="{FF2B5EF4-FFF2-40B4-BE49-F238E27FC236}">
                <a16:creationId xmlns:a16="http://schemas.microsoft.com/office/drawing/2014/main" id="{66BDB808-634D-4909-9E03-8E8207265740}"/>
              </a:ext>
            </a:extLst>
          </p:cNvPr>
          <p:cNvSpPr>
            <a:spLocks noGrp="1"/>
          </p:cNvSpPr>
          <p:nvPr>
            <p:ph idx="1"/>
          </p:nvPr>
        </p:nvSpPr>
        <p:spPr/>
        <p:txBody>
          <a:bodyPr/>
          <a:lstStyle/>
          <a:p>
            <a:r>
              <a:rPr lang="en-US" dirty="0" err="1"/>
              <a:t>ChatGPT</a:t>
            </a:r>
            <a:r>
              <a:rPr lang="en-US" dirty="0"/>
              <a:t> knows geospatial!</a:t>
            </a:r>
          </a:p>
          <a:p>
            <a:r>
              <a:rPr lang="en-US" dirty="0"/>
              <a:t>Software task support</a:t>
            </a:r>
          </a:p>
          <a:p>
            <a:pPr lvl="1"/>
            <a:r>
              <a:rPr lang="en-US" dirty="0"/>
              <a:t>Like Google searching but more natural, AI teacher</a:t>
            </a:r>
          </a:p>
          <a:p>
            <a:r>
              <a:rPr lang="en-US" dirty="0"/>
              <a:t>Code generation – today’s focus</a:t>
            </a:r>
          </a:p>
        </p:txBody>
      </p:sp>
    </p:spTree>
    <p:extLst>
      <p:ext uri="{BB962C8B-B14F-4D97-AF65-F5344CB8AC3E}">
        <p14:creationId xmlns:p14="http://schemas.microsoft.com/office/powerpoint/2010/main" val="1963641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8F2019-77E3-4931-9972-CF2FFA1797BF}"/>
              </a:ext>
            </a:extLst>
          </p:cNvPr>
          <p:cNvSpPr/>
          <p:nvPr/>
        </p:nvSpPr>
        <p:spPr>
          <a:xfrm>
            <a:off x="0" y="381000"/>
            <a:ext cx="12077345" cy="769441"/>
          </a:xfrm>
          <a:prstGeom prst="rect">
            <a:avLst/>
          </a:prstGeom>
        </p:spPr>
        <p:txBody>
          <a:bodyPr wrap="none">
            <a:spAutoFit/>
          </a:bodyPr>
          <a:lstStyle/>
          <a:p>
            <a:r>
              <a:rPr lang="en-US" sz="4400" dirty="0"/>
              <a:t>How many geospatial APIs are you familiar with?</a:t>
            </a:r>
          </a:p>
        </p:txBody>
      </p:sp>
      <p:sp>
        <p:nvSpPr>
          <p:cNvPr id="3" name="Rectangle 2">
            <a:extLst>
              <a:ext uri="{FF2B5EF4-FFF2-40B4-BE49-F238E27FC236}">
                <a16:creationId xmlns:a16="http://schemas.microsoft.com/office/drawing/2014/main" id="{79B9D51C-B2F5-4C07-A01E-E1FA0DE09C1C}"/>
              </a:ext>
            </a:extLst>
          </p:cNvPr>
          <p:cNvSpPr/>
          <p:nvPr/>
        </p:nvSpPr>
        <p:spPr>
          <a:xfrm>
            <a:off x="762000" y="1524000"/>
            <a:ext cx="9982200" cy="369332"/>
          </a:xfrm>
          <a:prstGeom prst="rect">
            <a:avLst/>
          </a:prstGeom>
        </p:spPr>
        <p:txBody>
          <a:bodyPr wrap="square">
            <a:spAutoFit/>
          </a:bodyPr>
          <a:lstStyle/>
          <a:p>
            <a:endParaRPr lang="en-US" b="0" i="1" dirty="0">
              <a:effectLst/>
              <a:latin typeface="OCR A Extended" panose="02010509020102010303" pitchFamily="50" charset="0"/>
            </a:endParaRPr>
          </a:p>
        </p:txBody>
      </p:sp>
      <p:sp>
        <p:nvSpPr>
          <p:cNvPr id="4" name="Rectangle 1">
            <a:extLst>
              <a:ext uri="{FF2B5EF4-FFF2-40B4-BE49-F238E27FC236}">
                <a16:creationId xmlns:a16="http://schemas.microsoft.com/office/drawing/2014/main" id="{73A25321-1C84-4B4D-A2BC-F4290146DD6F}"/>
              </a:ext>
            </a:extLst>
          </p:cNvPr>
          <p:cNvSpPr>
            <a:spLocks noChangeArrowheads="1"/>
          </p:cNvSpPr>
          <p:nvPr/>
        </p:nvSpPr>
        <p:spPr bwMode="auto">
          <a:xfrm rot="10800000" flipH="1" flipV="1">
            <a:off x="228600" y="1492121"/>
            <a:ext cx="7086600"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err="1">
                <a:ln>
                  <a:noFill/>
                </a:ln>
                <a:solidFill>
                  <a:schemeClr val="tx1"/>
                </a:solidFill>
                <a:effectLst/>
                <a:latin typeface="Arial" panose="020B0604020202020204" pitchFamily="34" charset="0"/>
              </a:rPr>
              <a:t>Esri</a:t>
            </a:r>
            <a:r>
              <a:rPr kumimoji="0" lang="en-US" altLang="en-US" sz="2000" b="0" i="1" u="none" strike="noStrike" cap="none" normalizeH="0" baseline="0" dirty="0">
                <a:ln>
                  <a:noFill/>
                </a:ln>
                <a:solidFill>
                  <a:schemeClr val="tx1"/>
                </a:solidFill>
                <a:effectLst/>
                <a:latin typeface="Arial" panose="020B0604020202020204" pitchFamily="34" charset="0"/>
              </a:rPr>
              <a:t> ArcGIS APIs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a:ln>
                  <a:noFill/>
                </a:ln>
                <a:solidFill>
                  <a:schemeClr val="tx1"/>
                </a:solidFill>
                <a:effectLst/>
                <a:latin typeface="Arial" panose="020B0604020202020204" pitchFamily="34" charset="0"/>
              </a:rPr>
              <a:t>OGC Standards APIs (WMS, WFS, WCS)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a:ln>
                  <a:noFill/>
                </a:ln>
                <a:solidFill>
                  <a:schemeClr val="tx1"/>
                </a:solidFill>
                <a:effectLst/>
                <a:latin typeface="Arial" panose="020B0604020202020204" pitchFamily="34" charset="0"/>
              </a:rPr>
              <a:t>Google Maps and Google Earth Engine APIs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err="1">
                <a:ln>
                  <a:noFill/>
                </a:ln>
                <a:solidFill>
                  <a:schemeClr val="tx1"/>
                </a:solidFill>
                <a:effectLst/>
                <a:latin typeface="Arial" panose="020B0604020202020204" pitchFamily="34" charset="0"/>
              </a:rPr>
              <a:t>Mapbox</a:t>
            </a:r>
            <a:r>
              <a:rPr kumimoji="0" lang="en-US" altLang="en-US" sz="2000" b="0" i="1" u="none" strike="noStrike" cap="none" normalizeH="0" baseline="0" dirty="0">
                <a:ln>
                  <a:noFill/>
                </a:ln>
                <a:solidFill>
                  <a:schemeClr val="tx1"/>
                </a:solidFill>
                <a:effectLst/>
                <a:latin typeface="Arial" panose="020B0604020202020204" pitchFamily="34" charset="0"/>
              </a:rPr>
              <a:t> APIs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a:ln>
                  <a:noFill/>
                </a:ln>
                <a:solidFill>
                  <a:schemeClr val="tx1"/>
                </a:solidFill>
                <a:effectLst/>
                <a:latin typeface="Arial" panose="020B0604020202020204" pitchFamily="34" charset="0"/>
              </a:rPr>
              <a:t>Leaflet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err="1">
                <a:ln>
                  <a:noFill/>
                </a:ln>
                <a:solidFill>
                  <a:schemeClr val="tx1"/>
                </a:solidFill>
                <a:effectLst/>
                <a:latin typeface="Arial" panose="020B0604020202020204" pitchFamily="34" charset="0"/>
              </a:rPr>
              <a:t>PostGIS</a:t>
            </a:r>
            <a:endParaRPr kumimoji="0" lang="en-US" altLang="en-US" sz="2000" b="0" i="1"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err="1">
                <a:ln>
                  <a:noFill/>
                </a:ln>
                <a:solidFill>
                  <a:schemeClr val="tx1"/>
                </a:solidFill>
                <a:effectLst/>
                <a:latin typeface="Arial" panose="020B0604020202020204" pitchFamily="34" charset="0"/>
              </a:rPr>
              <a:t>CesiumJS</a:t>
            </a:r>
            <a:endParaRPr kumimoji="0" lang="en-US" altLang="en-US" sz="2000" b="0" i="1"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err="1">
                <a:ln>
                  <a:noFill/>
                </a:ln>
                <a:solidFill>
                  <a:schemeClr val="tx1"/>
                </a:solidFill>
                <a:effectLst/>
                <a:latin typeface="Arial" panose="020B0604020202020204" pitchFamily="34" charset="0"/>
              </a:rPr>
              <a:t>OpenLayers</a:t>
            </a:r>
            <a:endParaRPr kumimoji="0" lang="en-US" altLang="en-US" sz="2000" b="0" i="1"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a:ln>
                  <a:noFill/>
                </a:ln>
                <a:solidFill>
                  <a:schemeClr val="tx1"/>
                </a:solidFill>
                <a:effectLst/>
                <a:latin typeface="Arial" panose="020B0604020202020204" pitchFamily="34" charset="0"/>
              </a:rPr>
              <a:t>Deck.gl</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a:ln>
                  <a:noFill/>
                </a:ln>
                <a:solidFill>
                  <a:schemeClr val="tx1"/>
                </a:solidFill>
                <a:effectLst/>
                <a:latin typeface="Arial" panose="020B0604020202020204" pitchFamily="34" charset="0"/>
              </a:rPr>
              <a:t>Turf.js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err="1">
                <a:ln>
                  <a:noFill/>
                </a:ln>
                <a:solidFill>
                  <a:schemeClr val="tx1"/>
                </a:solidFill>
                <a:effectLst/>
                <a:latin typeface="Arial" panose="020B0604020202020204" pitchFamily="34" charset="0"/>
              </a:rPr>
              <a:t>Geopandas</a:t>
            </a:r>
            <a:r>
              <a:rPr kumimoji="0" lang="en-US" altLang="en-US" sz="2000" b="0" i="1" u="none" strike="noStrike" cap="none" normalizeH="0" baseline="0" dirty="0">
                <a:ln>
                  <a:noFill/>
                </a:ln>
                <a:solidFill>
                  <a:schemeClr val="tx1"/>
                </a:solidFill>
                <a:effectLst/>
                <a:latin typeface="Arial" panose="020B0604020202020204" pitchFamily="34" charset="0"/>
              </a:rPr>
              <a:t> and Shapely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err="1">
                <a:ln>
                  <a:noFill/>
                </a:ln>
                <a:solidFill>
                  <a:schemeClr val="tx1"/>
                </a:solidFill>
                <a:effectLst/>
                <a:latin typeface="Arial" panose="020B0604020202020204" pitchFamily="34" charset="0"/>
              </a:rPr>
              <a:t>pyproj</a:t>
            </a:r>
            <a:endParaRPr kumimoji="0" lang="en-US" altLang="en-US" sz="2000" b="0" i="1"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a:ln>
                  <a:noFill/>
                </a:ln>
                <a:solidFill>
                  <a:schemeClr val="tx1"/>
                </a:solidFill>
                <a:effectLst/>
                <a:latin typeface="Arial" panose="020B0604020202020204" pitchFamily="34" charset="0"/>
              </a:rPr>
              <a:t>GDAL/OGR</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a:ln>
                  <a:noFill/>
                </a:ln>
                <a:solidFill>
                  <a:schemeClr val="tx1"/>
                </a:solidFill>
                <a:effectLst/>
                <a:latin typeface="Arial" panose="020B0604020202020204" pitchFamily="34" charset="0"/>
              </a:rPr>
              <a:t>HERE Maps APIs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a:ln>
                  <a:noFill/>
                </a:ln>
                <a:solidFill>
                  <a:schemeClr val="tx1"/>
                </a:solidFill>
                <a:effectLst/>
                <a:latin typeface="Arial" panose="020B0604020202020204" pitchFamily="34" charset="0"/>
              </a:rPr>
              <a:t>TomTom Maps APIs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1" u="none" strike="noStrike" cap="none" normalizeH="0" baseline="0" dirty="0">
                <a:ln>
                  <a:noFill/>
                </a:ln>
                <a:solidFill>
                  <a:schemeClr val="tx1"/>
                </a:solidFill>
                <a:effectLst/>
                <a:latin typeface="Arial" panose="020B0604020202020204" pitchFamily="34" charset="0"/>
              </a:rPr>
              <a:t>Carto APIs</a:t>
            </a:r>
          </a:p>
        </p:txBody>
      </p:sp>
    </p:spTree>
    <p:extLst>
      <p:ext uri="{BB962C8B-B14F-4D97-AF65-F5344CB8AC3E}">
        <p14:creationId xmlns:p14="http://schemas.microsoft.com/office/powerpoint/2010/main" val="103883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88FECD-E008-4E62-B567-3B74A6DD31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2541" y="1295400"/>
            <a:ext cx="6886917" cy="5343052"/>
          </a:xfrm>
          <a:prstGeom prst="rect">
            <a:avLst/>
          </a:prstGeom>
        </p:spPr>
      </p:pic>
      <p:sp>
        <p:nvSpPr>
          <p:cNvPr id="2" name="Rectangle 1">
            <a:extLst>
              <a:ext uri="{FF2B5EF4-FFF2-40B4-BE49-F238E27FC236}">
                <a16:creationId xmlns:a16="http://schemas.microsoft.com/office/drawing/2014/main" id="{8EA8FA48-C2BC-4709-83EC-6B95824C513B}"/>
              </a:ext>
            </a:extLst>
          </p:cNvPr>
          <p:cNvSpPr/>
          <p:nvPr/>
        </p:nvSpPr>
        <p:spPr>
          <a:xfrm>
            <a:off x="0" y="381000"/>
            <a:ext cx="12192000" cy="769441"/>
          </a:xfrm>
          <a:prstGeom prst="rect">
            <a:avLst/>
          </a:prstGeom>
        </p:spPr>
        <p:txBody>
          <a:bodyPr wrap="square">
            <a:spAutoFit/>
          </a:bodyPr>
          <a:lstStyle/>
          <a:p>
            <a:pPr algn="ctr"/>
            <a:r>
              <a:rPr lang="en-US" sz="4400" dirty="0"/>
              <a:t>Software task support</a:t>
            </a:r>
          </a:p>
        </p:txBody>
      </p:sp>
    </p:spTree>
    <p:extLst>
      <p:ext uri="{BB962C8B-B14F-4D97-AF65-F5344CB8AC3E}">
        <p14:creationId xmlns:p14="http://schemas.microsoft.com/office/powerpoint/2010/main" val="1939519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1C99C-A8C1-411D-8377-0D6BB68A5820}"/>
              </a:ext>
            </a:extLst>
          </p:cNvPr>
          <p:cNvSpPr>
            <a:spLocks noGrp="1"/>
          </p:cNvSpPr>
          <p:nvPr>
            <p:ph type="title"/>
          </p:nvPr>
        </p:nvSpPr>
        <p:spPr/>
        <p:txBody>
          <a:bodyPr/>
          <a:lstStyle/>
          <a:p>
            <a:r>
              <a:rPr lang="en-US" dirty="0"/>
              <a:t>Key Geospatial Generative AI skills</a:t>
            </a:r>
          </a:p>
        </p:txBody>
      </p:sp>
      <p:sp>
        <p:nvSpPr>
          <p:cNvPr id="3" name="Content Placeholder 2">
            <a:extLst>
              <a:ext uri="{FF2B5EF4-FFF2-40B4-BE49-F238E27FC236}">
                <a16:creationId xmlns:a16="http://schemas.microsoft.com/office/drawing/2014/main" id="{6C8B0887-C045-4BB7-BDA7-ED171F4D6923}"/>
              </a:ext>
            </a:extLst>
          </p:cNvPr>
          <p:cNvSpPr>
            <a:spLocks noGrp="1"/>
          </p:cNvSpPr>
          <p:nvPr>
            <p:ph idx="1"/>
          </p:nvPr>
        </p:nvSpPr>
        <p:spPr/>
        <p:txBody>
          <a:bodyPr>
            <a:normAutofit lnSpcReduction="10000"/>
          </a:bodyPr>
          <a:lstStyle/>
          <a:p>
            <a:r>
              <a:rPr lang="en-US" dirty="0"/>
              <a:t>Prompt engineering –very precise</a:t>
            </a:r>
          </a:p>
          <a:p>
            <a:r>
              <a:rPr lang="en-US" dirty="0"/>
              <a:t>Need to know what to ask it – importance of understanding GIS concepts</a:t>
            </a:r>
          </a:p>
          <a:p>
            <a:r>
              <a:rPr lang="en-US" dirty="0"/>
              <a:t>Need to know how to handle code</a:t>
            </a:r>
          </a:p>
          <a:p>
            <a:r>
              <a:rPr lang="en-US" dirty="0" err="1"/>
              <a:t>ChatGPT</a:t>
            </a:r>
            <a:r>
              <a:rPr lang="en-US" dirty="0"/>
              <a:t> can </a:t>
            </a:r>
            <a:r>
              <a:rPr lang="en-US" dirty="0" err="1"/>
              <a:t>outcode</a:t>
            </a:r>
            <a:r>
              <a:rPr lang="en-US" dirty="0"/>
              <a:t> you – you may receive code back that works but do you not understand how it is working – ask for comments </a:t>
            </a:r>
          </a:p>
          <a:p>
            <a:r>
              <a:rPr lang="en-US" dirty="0" err="1"/>
              <a:t>ChatGPT</a:t>
            </a:r>
            <a:r>
              <a:rPr lang="en-US" dirty="0"/>
              <a:t> can be outdated with software- ask about version!  </a:t>
            </a:r>
          </a:p>
        </p:txBody>
      </p:sp>
    </p:spTree>
    <p:extLst>
      <p:ext uri="{BB962C8B-B14F-4D97-AF65-F5344CB8AC3E}">
        <p14:creationId xmlns:p14="http://schemas.microsoft.com/office/powerpoint/2010/main" val="2074260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1E509-4484-4025-801F-6D86911D9A8B}"/>
              </a:ext>
            </a:extLst>
          </p:cNvPr>
          <p:cNvSpPr>
            <a:spLocks noGrp="1"/>
          </p:cNvSpPr>
          <p:nvPr>
            <p:ph type="title"/>
          </p:nvPr>
        </p:nvSpPr>
        <p:spPr/>
        <p:txBody>
          <a:bodyPr/>
          <a:lstStyle/>
          <a:p>
            <a:r>
              <a:rPr lang="en-US" dirty="0"/>
              <a:t>Prompt Engineering</a:t>
            </a:r>
          </a:p>
        </p:txBody>
      </p:sp>
      <p:sp>
        <p:nvSpPr>
          <p:cNvPr id="4" name="Rectangle 3">
            <a:extLst>
              <a:ext uri="{FF2B5EF4-FFF2-40B4-BE49-F238E27FC236}">
                <a16:creationId xmlns:a16="http://schemas.microsoft.com/office/drawing/2014/main" id="{E01326E6-B46C-4E3F-A790-DB54CA0137A1}"/>
              </a:ext>
            </a:extLst>
          </p:cNvPr>
          <p:cNvSpPr/>
          <p:nvPr/>
        </p:nvSpPr>
        <p:spPr>
          <a:xfrm>
            <a:off x="381000" y="1295400"/>
            <a:ext cx="10896600" cy="830997"/>
          </a:xfrm>
          <a:prstGeom prst="rect">
            <a:avLst/>
          </a:prstGeom>
        </p:spPr>
        <p:txBody>
          <a:bodyPr wrap="square">
            <a:spAutoFit/>
          </a:bodyPr>
          <a:lstStyle/>
          <a:p>
            <a:r>
              <a:rPr lang="en-US" sz="2400" i="1" dirty="0"/>
              <a:t>The practice of designing and refining input questions or instructions to guide the AI toward producing more accurate, useful, or creative responses.</a:t>
            </a:r>
          </a:p>
        </p:txBody>
      </p:sp>
      <p:pic>
        <p:nvPicPr>
          <p:cNvPr id="4098" name="Picture 2" descr="https://sdmntprsouthcentralus.oaiusercontent.com/files/00000000-9050-51f7-b046-55e6f32be6c8/raw?se=2025-04-07T15%3A31%3A14Z&amp;sp=r&amp;sv=2024-08-04&amp;sr=b&amp;scid=3bc94cc4-7dcc-5923-8f4f-092b029d8dd4&amp;skoid=365eb242-95ba-4335-a618-2c9f8f766a86&amp;sktid=a48cca56-e6da-484e-a814-9c849652bcb3&amp;skt=2025-04-06T21%3A41%3A00Z&amp;ske=2025-04-07T21%3A41%3A00Z&amp;sks=b&amp;skv=2024-08-04&amp;sig=0gUBnr0%2BvOnfCiGH3mV6ABCsi4j5rPRxoUIj7cZvgpM%3D">
            <a:extLst>
              <a:ext uri="{FF2B5EF4-FFF2-40B4-BE49-F238E27FC236}">
                <a16:creationId xmlns:a16="http://schemas.microsoft.com/office/drawing/2014/main" id="{003EDD0C-A252-4AE0-A428-CE845ECA41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357233"/>
            <a:ext cx="6667500" cy="444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5069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sdmntprsouthcentralus.oaiusercontent.com/files/00000000-3210-51f7-87f8-36ce81bccae8/raw?se=2025-04-07T15%3A07%3A36Z&amp;sp=r&amp;sv=2024-08-04&amp;sr=b&amp;scid=32e0063b-f2d9-56fb-a0a7-e4f992747af9&amp;skoid=365eb242-95ba-4335-a618-2c9f8f766a86&amp;sktid=a48cca56-e6da-484e-a814-9c849652bcb3&amp;skt=2025-04-07T11%3A12%3A23Z&amp;ske=2025-04-08T11%3A12%3A23Z&amp;sks=b&amp;skv=2024-08-04&amp;sig=XxJsqz3YXh63F82eh%2BD/F21SbLTCF/0Ds//F49OnsSQ%3D">
            <a:extLst>
              <a:ext uri="{FF2B5EF4-FFF2-40B4-BE49-F238E27FC236}">
                <a16:creationId xmlns:a16="http://schemas.microsoft.com/office/drawing/2014/main" id="{73F22537-DB78-4FCD-A6CE-F2041A4022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0274F43-B1E9-4EC7-B853-F7DDC638A0AB}"/>
              </a:ext>
            </a:extLst>
          </p:cNvPr>
          <p:cNvSpPr txBox="1"/>
          <p:nvPr/>
        </p:nvSpPr>
        <p:spPr>
          <a:xfrm>
            <a:off x="3369734" y="5791200"/>
            <a:ext cx="622286" cy="369332"/>
          </a:xfrm>
          <a:prstGeom prst="rect">
            <a:avLst/>
          </a:prstGeom>
          <a:noFill/>
        </p:spPr>
        <p:txBody>
          <a:bodyPr wrap="none" rtlCol="0">
            <a:spAutoFit/>
          </a:bodyPr>
          <a:lstStyle/>
          <a:p>
            <a:r>
              <a:rPr lang="en-US" dirty="0">
                <a:solidFill>
                  <a:schemeClr val="bg1"/>
                </a:solidFill>
              </a:rPr>
              <a:t>Less</a:t>
            </a:r>
          </a:p>
        </p:txBody>
      </p:sp>
      <p:sp>
        <p:nvSpPr>
          <p:cNvPr id="6" name="TextBox 5">
            <a:extLst>
              <a:ext uri="{FF2B5EF4-FFF2-40B4-BE49-F238E27FC236}">
                <a16:creationId xmlns:a16="http://schemas.microsoft.com/office/drawing/2014/main" id="{470C6B20-EC5C-489E-B650-72A5BF4BBDA5}"/>
              </a:ext>
            </a:extLst>
          </p:cNvPr>
          <p:cNvSpPr txBox="1"/>
          <p:nvPr/>
        </p:nvSpPr>
        <p:spPr>
          <a:xfrm>
            <a:off x="8305800" y="5791200"/>
            <a:ext cx="737702" cy="369332"/>
          </a:xfrm>
          <a:prstGeom prst="rect">
            <a:avLst/>
          </a:prstGeom>
          <a:noFill/>
        </p:spPr>
        <p:txBody>
          <a:bodyPr wrap="none" rtlCol="0">
            <a:spAutoFit/>
          </a:bodyPr>
          <a:lstStyle/>
          <a:p>
            <a:r>
              <a:rPr lang="en-US" dirty="0">
                <a:solidFill>
                  <a:schemeClr val="bg1"/>
                </a:solidFill>
              </a:rPr>
              <a:t>More</a:t>
            </a:r>
          </a:p>
        </p:txBody>
      </p:sp>
      <p:sp>
        <p:nvSpPr>
          <p:cNvPr id="7" name="TextBox 6">
            <a:extLst>
              <a:ext uri="{FF2B5EF4-FFF2-40B4-BE49-F238E27FC236}">
                <a16:creationId xmlns:a16="http://schemas.microsoft.com/office/drawing/2014/main" id="{1C010F39-4AA7-4C5A-9B8D-A8C0B598BAA9}"/>
              </a:ext>
            </a:extLst>
          </p:cNvPr>
          <p:cNvSpPr txBox="1"/>
          <p:nvPr/>
        </p:nvSpPr>
        <p:spPr>
          <a:xfrm>
            <a:off x="2641600" y="5334000"/>
            <a:ext cx="793807" cy="307777"/>
          </a:xfrm>
          <a:prstGeom prst="rect">
            <a:avLst/>
          </a:prstGeom>
          <a:noFill/>
        </p:spPr>
        <p:txBody>
          <a:bodyPr wrap="none" rtlCol="0">
            <a:spAutoFit/>
          </a:bodyPr>
          <a:lstStyle/>
          <a:p>
            <a:r>
              <a:rPr lang="en-US" sz="1400" dirty="0">
                <a:solidFill>
                  <a:schemeClr val="bg1"/>
                </a:solidFill>
              </a:rPr>
              <a:t>Narrow</a:t>
            </a:r>
          </a:p>
        </p:txBody>
      </p:sp>
      <p:sp>
        <p:nvSpPr>
          <p:cNvPr id="8" name="TextBox 7">
            <a:extLst>
              <a:ext uri="{FF2B5EF4-FFF2-40B4-BE49-F238E27FC236}">
                <a16:creationId xmlns:a16="http://schemas.microsoft.com/office/drawing/2014/main" id="{3E42AA50-06CD-4CFE-9750-1DC28D1352FF}"/>
              </a:ext>
            </a:extLst>
          </p:cNvPr>
          <p:cNvSpPr txBox="1"/>
          <p:nvPr/>
        </p:nvSpPr>
        <p:spPr>
          <a:xfrm>
            <a:off x="2667000" y="762000"/>
            <a:ext cx="663964" cy="307777"/>
          </a:xfrm>
          <a:prstGeom prst="rect">
            <a:avLst/>
          </a:prstGeom>
          <a:noFill/>
        </p:spPr>
        <p:txBody>
          <a:bodyPr wrap="none" rtlCol="0">
            <a:spAutoFit/>
          </a:bodyPr>
          <a:lstStyle/>
          <a:p>
            <a:r>
              <a:rPr lang="en-US" sz="1400" dirty="0">
                <a:solidFill>
                  <a:schemeClr val="bg1"/>
                </a:solidFill>
              </a:rPr>
              <a:t>Broad</a:t>
            </a:r>
          </a:p>
        </p:txBody>
      </p:sp>
    </p:spTree>
    <p:extLst>
      <p:ext uri="{BB962C8B-B14F-4D97-AF65-F5344CB8AC3E}">
        <p14:creationId xmlns:p14="http://schemas.microsoft.com/office/powerpoint/2010/main" val="3406479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66A42-980C-47FC-A5FC-D0AB0D57CBD6}"/>
              </a:ext>
            </a:extLst>
          </p:cNvPr>
          <p:cNvSpPr>
            <a:spLocks noGrp="1"/>
          </p:cNvSpPr>
          <p:nvPr>
            <p:ph type="title"/>
          </p:nvPr>
        </p:nvSpPr>
        <p:spPr/>
        <p:txBody>
          <a:bodyPr/>
          <a:lstStyle/>
          <a:p>
            <a:r>
              <a:rPr lang="en-US" dirty="0"/>
              <a:t>Prompt Engineering - Framework</a:t>
            </a:r>
          </a:p>
        </p:txBody>
      </p:sp>
      <p:sp>
        <p:nvSpPr>
          <p:cNvPr id="3" name="Content Placeholder 2">
            <a:extLst>
              <a:ext uri="{FF2B5EF4-FFF2-40B4-BE49-F238E27FC236}">
                <a16:creationId xmlns:a16="http://schemas.microsoft.com/office/drawing/2014/main" id="{72E684E8-43B7-429B-A708-09177EE55B65}"/>
              </a:ext>
            </a:extLst>
          </p:cNvPr>
          <p:cNvSpPr>
            <a:spLocks noGrp="1"/>
          </p:cNvSpPr>
          <p:nvPr>
            <p:ph idx="1"/>
          </p:nvPr>
        </p:nvSpPr>
        <p:spPr>
          <a:xfrm>
            <a:off x="228600" y="1500452"/>
            <a:ext cx="11658600" cy="4525963"/>
          </a:xfrm>
        </p:spPr>
        <p:txBody>
          <a:bodyPr>
            <a:normAutofit/>
          </a:bodyPr>
          <a:lstStyle/>
          <a:p>
            <a:pPr marL="0" indent="0">
              <a:buNone/>
            </a:pPr>
            <a:r>
              <a:rPr lang="en-US" dirty="0"/>
              <a:t>1. Provide Necessary Context: Briefly set the scene so the task is clearly grounded.</a:t>
            </a:r>
          </a:p>
          <a:p>
            <a:pPr marL="0" indent="0">
              <a:buNone/>
            </a:pPr>
            <a:r>
              <a:rPr lang="en-US" dirty="0"/>
              <a:t>2. Describe the Task: Clearly state what </a:t>
            </a:r>
            <a:r>
              <a:rPr lang="en-US" dirty="0" err="1"/>
              <a:t>ChatGPT</a:t>
            </a:r>
            <a:r>
              <a:rPr lang="en-US" dirty="0"/>
              <a:t> should do.</a:t>
            </a:r>
          </a:p>
          <a:p>
            <a:pPr marL="0" indent="0">
              <a:buNone/>
            </a:pPr>
            <a:r>
              <a:rPr lang="en-US" dirty="0"/>
              <a:t>3. Guide the Process: Explain the steps or methods </a:t>
            </a:r>
            <a:r>
              <a:rPr lang="en-US" dirty="0" err="1"/>
              <a:t>ChatGPT</a:t>
            </a:r>
            <a:r>
              <a:rPr lang="en-US" dirty="0"/>
              <a:t> should follow (and formatting if needed).</a:t>
            </a:r>
          </a:p>
          <a:p>
            <a:pPr marL="0" indent="0">
              <a:buNone/>
            </a:pPr>
            <a:r>
              <a:rPr lang="en-US" dirty="0"/>
              <a:t>4. Define Expected Output: Specify the format, structure, and content of the final response.</a:t>
            </a:r>
          </a:p>
          <a:p>
            <a:pPr marL="0" indent="0">
              <a:buNone/>
            </a:pPr>
            <a:r>
              <a:rPr lang="en-US" dirty="0"/>
              <a:t>5. Add Special Instructions (optional): Tone, length, style, etc.)</a:t>
            </a:r>
          </a:p>
        </p:txBody>
      </p:sp>
      <p:sp>
        <p:nvSpPr>
          <p:cNvPr id="4" name="Rectangle 3">
            <a:extLst>
              <a:ext uri="{FF2B5EF4-FFF2-40B4-BE49-F238E27FC236}">
                <a16:creationId xmlns:a16="http://schemas.microsoft.com/office/drawing/2014/main" id="{2F4C66AC-6C93-4556-A120-60BA390A54E2}"/>
              </a:ext>
            </a:extLst>
          </p:cNvPr>
          <p:cNvSpPr/>
          <p:nvPr/>
        </p:nvSpPr>
        <p:spPr>
          <a:xfrm>
            <a:off x="76200" y="6126164"/>
            <a:ext cx="12039600" cy="646331"/>
          </a:xfrm>
          <a:prstGeom prst="rect">
            <a:avLst/>
          </a:prstGeom>
        </p:spPr>
        <p:txBody>
          <a:bodyPr wrap="square">
            <a:spAutoFit/>
          </a:bodyPr>
          <a:lstStyle/>
          <a:p>
            <a:r>
              <a:rPr lang="en-US" dirty="0">
                <a:latin typeface="Segoe UI" panose="020B0502040204020203" pitchFamily="34" charset="0"/>
              </a:rPr>
              <a:t>Zhang, H., Wu, C., </a:t>
            </a:r>
            <a:r>
              <a:rPr lang="en-US" dirty="0" err="1">
                <a:latin typeface="Segoe UI" panose="020B0502040204020203" pitchFamily="34" charset="0"/>
              </a:rPr>
              <a:t>Xie</a:t>
            </a:r>
            <a:r>
              <a:rPr lang="en-US" dirty="0">
                <a:latin typeface="Segoe UI" panose="020B0502040204020203" pitchFamily="34" charset="0"/>
              </a:rPr>
              <a:t>, J., </a:t>
            </a:r>
            <a:r>
              <a:rPr lang="en-US" dirty="0" err="1">
                <a:latin typeface="Segoe UI" panose="020B0502040204020203" pitchFamily="34" charset="0"/>
              </a:rPr>
              <a:t>Lyu</a:t>
            </a:r>
            <a:r>
              <a:rPr lang="en-US" dirty="0">
                <a:latin typeface="Segoe UI" panose="020B0502040204020203" pitchFamily="34" charset="0"/>
              </a:rPr>
              <a:t>, Y., Cai, J., &amp; Carroll, J. M. (2023). Redefining qualitative analysis in the ai era: Utilizing </a:t>
            </a:r>
            <a:r>
              <a:rPr lang="en-US" dirty="0" err="1">
                <a:latin typeface="Segoe UI" panose="020B0502040204020203" pitchFamily="34" charset="0"/>
              </a:rPr>
              <a:t>chatgpt</a:t>
            </a:r>
            <a:r>
              <a:rPr lang="en-US" dirty="0">
                <a:latin typeface="Segoe UI" panose="020B0502040204020203" pitchFamily="34" charset="0"/>
              </a:rPr>
              <a:t> for efficient thematic analysis. </a:t>
            </a:r>
            <a:r>
              <a:rPr lang="en-US" i="1" dirty="0" err="1">
                <a:latin typeface="Segoe UI" panose="020B0502040204020203" pitchFamily="34" charset="0"/>
              </a:rPr>
              <a:t>arXiv</a:t>
            </a:r>
            <a:r>
              <a:rPr lang="en-US" i="1" dirty="0">
                <a:latin typeface="Segoe UI" panose="020B0502040204020203" pitchFamily="34" charset="0"/>
              </a:rPr>
              <a:t> preprint arXiv:2309.10771. </a:t>
            </a:r>
            <a:endParaRPr lang="en-US" dirty="0"/>
          </a:p>
        </p:txBody>
      </p:sp>
    </p:spTree>
    <p:extLst>
      <p:ext uri="{BB962C8B-B14F-4D97-AF65-F5344CB8AC3E}">
        <p14:creationId xmlns:p14="http://schemas.microsoft.com/office/powerpoint/2010/main" val="37003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sdmntprsouthcentralus.oaiusercontent.com/files/00000000-ce7c-51f7-8f58-4efcc1453365/raw?se=2025-04-07T14%3A45%3A07Z&amp;sp=r&amp;sv=2024-08-04&amp;sr=b&amp;scid=d9076d94-b23d-58d8-9947-4321720ab00e&amp;skoid=365eb242-95ba-4335-a618-2c9f8f766a86&amp;sktid=a48cca56-e6da-484e-a814-9c849652bcb3&amp;skt=2025-04-07T02%3A50%3A33Z&amp;ske=2025-04-08T02%3A50%3A33Z&amp;sks=b&amp;skv=2024-08-04&amp;sig=DGQrQN0OrRUmFn31X/m0%2BfVjd9vDn1IurXbeMHEgf18%3D">
            <a:extLst>
              <a:ext uri="{FF2B5EF4-FFF2-40B4-BE49-F238E27FC236}">
                <a16:creationId xmlns:a16="http://schemas.microsoft.com/office/drawing/2014/main" id="{D46217DC-AE62-4F3A-96EF-E2EC1D3FD8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4419600" cy="6629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3285360-6E13-4C29-8DB9-D660F3480D85}"/>
              </a:ext>
            </a:extLst>
          </p:cNvPr>
          <p:cNvSpPr/>
          <p:nvPr/>
        </p:nvSpPr>
        <p:spPr>
          <a:xfrm>
            <a:off x="4665134" y="482768"/>
            <a:ext cx="7374465" cy="1200329"/>
          </a:xfrm>
          <a:prstGeom prst="rect">
            <a:avLst/>
          </a:prstGeom>
        </p:spPr>
        <p:txBody>
          <a:bodyPr wrap="square">
            <a:spAutoFit/>
          </a:bodyPr>
          <a:lstStyle/>
          <a:p>
            <a:r>
              <a:rPr lang="en-US" i="1" dirty="0"/>
              <a:t>You are skilled data analyst who's is an expert knowledge in geographic information systems. With that in mind, I would like for you to generate for me a python script that will work with ArcGIS Pro </a:t>
            </a:r>
            <a:r>
              <a:rPr lang="en-US" i="1" dirty="0" err="1"/>
              <a:t>ArcPy</a:t>
            </a:r>
            <a:r>
              <a:rPr lang="en-US" i="1" dirty="0"/>
              <a:t> to accomplish the following tasks.</a:t>
            </a:r>
          </a:p>
        </p:txBody>
      </p:sp>
      <p:sp>
        <p:nvSpPr>
          <p:cNvPr id="5" name="Rectangle 4">
            <a:extLst>
              <a:ext uri="{FF2B5EF4-FFF2-40B4-BE49-F238E27FC236}">
                <a16:creationId xmlns:a16="http://schemas.microsoft.com/office/drawing/2014/main" id="{5FF4C497-9E39-4F25-BC08-68C9AED9E16A}"/>
              </a:ext>
            </a:extLst>
          </p:cNvPr>
          <p:cNvSpPr/>
          <p:nvPr/>
        </p:nvSpPr>
        <p:spPr>
          <a:xfrm>
            <a:off x="4724400" y="2209800"/>
            <a:ext cx="7315200" cy="646331"/>
          </a:xfrm>
          <a:prstGeom prst="rect">
            <a:avLst/>
          </a:prstGeom>
        </p:spPr>
        <p:txBody>
          <a:bodyPr wrap="square">
            <a:spAutoFit/>
          </a:bodyPr>
          <a:lstStyle/>
          <a:p>
            <a:r>
              <a:rPr lang="en-US" i="1" dirty="0"/>
              <a:t>Select features from a layer in the map called ‘</a:t>
            </a:r>
            <a:r>
              <a:rPr lang="en-US" i="1" dirty="0" err="1"/>
              <a:t>world_country_boundaries</a:t>
            </a:r>
            <a:r>
              <a:rPr lang="en-US" i="1" dirty="0"/>
              <a:t>’ where values in the field ‘POP_RANK’ are greater than or equal to 15. </a:t>
            </a:r>
          </a:p>
        </p:txBody>
      </p:sp>
      <p:sp>
        <p:nvSpPr>
          <p:cNvPr id="6" name="Rectangle 5">
            <a:extLst>
              <a:ext uri="{FF2B5EF4-FFF2-40B4-BE49-F238E27FC236}">
                <a16:creationId xmlns:a16="http://schemas.microsoft.com/office/drawing/2014/main" id="{F169D760-D4C7-409D-9DF6-BCF8BE5B8AB2}"/>
              </a:ext>
            </a:extLst>
          </p:cNvPr>
          <p:cNvSpPr/>
          <p:nvPr/>
        </p:nvSpPr>
        <p:spPr>
          <a:xfrm>
            <a:off x="4665134" y="3467100"/>
            <a:ext cx="7315199" cy="1200329"/>
          </a:xfrm>
          <a:prstGeom prst="rect">
            <a:avLst/>
          </a:prstGeom>
        </p:spPr>
        <p:txBody>
          <a:bodyPr wrap="square">
            <a:spAutoFit/>
          </a:bodyPr>
          <a:lstStyle/>
          <a:p>
            <a:r>
              <a:rPr lang="en-US" i="1" dirty="0"/>
              <a:t>After you have made the selection, the features that were selected from ‘</a:t>
            </a:r>
            <a:r>
              <a:rPr lang="en-US" i="1" dirty="0" err="1"/>
              <a:t>world_country_boundaries</a:t>
            </a:r>
            <a:r>
              <a:rPr lang="en-US" i="1" dirty="0"/>
              <a:t>’ should then be exported as a new shapefile called ‘</a:t>
            </a:r>
            <a:r>
              <a:rPr lang="en-US" i="1" dirty="0" err="1"/>
              <a:t>populated_world_countries</a:t>
            </a:r>
            <a:r>
              <a:rPr lang="en-US" i="1" dirty="0"/>
              <a:t>’. You must  save this new shapefile in the C:\ temp directory.</a:t>
            </a:r>
          </a:p>
        </p:txBody>
      </p:sp>
      <p:sp>
        <p:nvSpPr>
          <p:cNvPr id="7" name="Rectangle 6">
            <a:extLst>
              <a:ext uri="{FF2B5EF4-FFF2-40B4-BE49-F238E27FC236}">
                <a16:creationId xmlns:a16="http://schemas.microsoft.com/office/drawing/2014/main" id="{C2CFCC18-E9FB-4C70-BD4B-62303792C2F0}"/>
              </a:ext>
            </a:extLst>
          </p:cNvPr>
          <p:cNvSpPr/>
          <p:nvPr/>
        </p:nvSpPr>
        <p:spPr>
          <a:xfrm>
            <a:off x="4707469" y="4876800"/>
            <a:ext cx="7374465" cy="1200329"/>
          </a:xfrm>
          <a:prstGeom prst="rect">
            <a:avLst/>
          </a:prstGeom>
        </p:spPr>
        <p:txBody>
          <a:bodyPr wrap="square">
            <a:spAutoFit/>
          </a:bodyPr>
          <a:lstStyle/>
          <a:p>
            <a:r>
              <a:rPr lang="en-US" i="1" dirty="0"/>
              <a:t>Provide extensive comments in all the code that you create and provide error handling for any problems might occur. Also provide basic feedback such as simple print statements as the process is running so the user knows what is happening.</a:t>
            </a:r>
          </a:p>
        </p:txBody>
      </p:sp>
      <p:sp>
        <p:nvSpPr>
          <p:cNvPr id="8" name="Rectangle 7">
            <a:extLst>
              <a:ext uri="{FF2B5EF4-FFF2-40B4-BE49-F238E27FC236}">
                <a16:creationId xmlns:a16="http://schemas.microsoft.com/office/drawing/2014/main" id="{40984874-1CEE-4856-874B-D54A34B4C343}"/>
              </a:ext>
            </a:extLst>
          </p:cNvPr>
          <p:cNvSpPr/>
          <p:nvPr/>
        </p:nvSpPr>
        <p:spPr>
          <a:xfrm>
            <a:off x="6662663" y="6318766"/>
            <a:ext cx="3320140" cy="369332"/>
          </a:xfrm>
          <a:prstGeom prst="rect">
            <a:avLst/>
          </a:prstGeom>
        </p:spPr>
        <p:txBody>
          <a:bodyPr wrap="none">
            <a:spAutoFit/>
          </a:bodyPr>
          <a:lstStyle/>
          <a:p>
            <a:r>
              <a:rPr lang="en-US" dirty="0"/>
              <a:t>prompt_basic_query_export.txt</a:t>
            </a:r>
          </a:p>
        </p:txBody>
      </p:sp>
    </p:spTree>
    <p:extLst>
      <p:ext uri="{BB962C8B-B14F-4D97-AF65-F5344CB8AC3E}">
        <p14:creationId xmlns:p14="http://schemas.microsoft.com/office/powerpoint/2010/main" val="3276271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E16B5-B1EE-40C4-9EED-6CC9FA107949}"/>
              </a:ext>
            </a:extLst>
          </p:cNvPr>
          <p:cNvSpPr>
            <a:spLocks noGrp="1"/>
          </p:cNvSpPr>
          <p:nvPr>
            <p:ph type="title"/>
          </p:nvPr>
        </p:nvSpPr>
        <p:spPr/>
        <p:txBody>
          <a:bodyPr/>
          <a:lstStyle/>
          <a:p>
            <a:r>
              <a:rPr lang="en-US" dirty="0"/>
              <a:t>Workshop Materials</a:t>
            </a:r>
          </a:p>
        </p:txBody>
      </p:sp>
      <p:sp>
        <p:nvSpPr>
          <p:cNvPr id="3" name="Content Placeholder 2">
            <a:extLst>
              <a:ext uri="{FF2B5EF4-FFF2-40B4-BE49-F238E27FC236}">
                <a16:creationId xmlns:a16="http://schemas.microsoft.com/office/drawing/2014/main" id="{D0A098F0-AFD5-4323-96F7-507EE8C36D13}"/>
              </a:ext>
            </a:extLst>
          </p:cNvPr>
          <p:cNvSpPr>
            <a:spLocks noGrp="1"/>
          </p:cNvSpPr>
          <p:nvPr>
            <p:ph idx="1"/>
          </p:nvPr>
        </p:nvSpPr>
        <p:spPr>
          <a:xfrm>
            <a:off x="0" y="5943598"/>
            <a:ext cx="12192000" cy="639764"/>
          </a:xfrm>
        </p:spPr>
        <p:txBody>
          <a:bodyPr/>
          <a:lstStyle/>
          <a:p>
            <a:pPr marL="0" indent="0" algn="ctr">
              <a:buNone/>
            </a:pPr>
            <a:r>
              <a:rPr lang="en-US" dirty="0"/>
              <a:t>https://gisfordisastermanagement.com/youtube/</a:t>
            </a:r>
          </a:p>
        </p:txBody>
      </p:sp>
      <p:pic>
        <p:nvPicPr>
          <p:cNvPr id="4" name="Picture 3">
            <a:extLst>
              <a:ext uri="{FF2B5EF4-FFF2-40B4-BE49-F238E27FC236}">
                <a16:creationId xmlns:a16="http://schemas.microsoft.com/office/drawing/2014/main" id="{AB2D2A8E-A9F3-4219-9A8B-E1D6A6D39E45}"/>
              </a:ext>
            </a:extLst>
          </p:cNvPr>
          <p:cNvPicPr>
            <a:picLocks noChangeAspect="1"/>
          </p:cNvPicPr>
          <p:nvPr/>
        </p:nvPicPr>
        <p:blipFill>
          <a:blip r:embed="rId2"/>
          <a:stretch>
            <a:fillRect/>
          </a:stretch>
        </p:blipFill>
        <p:spPr>
          <a:xfrm>
            <a:off x="3810000" y="1279825"/>
            <a:ext cx="4419600" cy="4451859"/>
          </a:xfrm>
          <a:prstGeom prst="rect">
            <a:avLst/>
          </a:prstGeom>
        </p:spPr>
      </p:pic>
    </p:spTree>
    <p:extLst>
      <p:ext uri="{BB962C8B-B14F-4D97-AF65-F5344CB8AC3E}">
        <p14:creationId xmlns:p14="http://schemas.microsoft.com/office/powerpoint/2010/main" val="91972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5DE3A-B492-41FE-9746-FDFE3FE3D1C4}"/>
              </a:ext>
            </a:extLst>
          </p:cNvPr>
          <p:cNvSpPr>
            <a:spLocks noGrp="1"/>
          </p:cNvSpPr>
          <p:nvPr>
            <p:ph type="title"/>
          </p:nvPr>
        </p:nvSpPr>
        <p:spPr/>
        <p:txBody>
          <a:bodyPr/>
          <a:lstStyle/>
          <a:p>
            <a:r>
              <a:rPr lang="en-US" dirty="0"/>
              <a:t>Basic Process</a:t>
            </a:r>
          </a:p>
        </p:txBody>
      </p:sp>
      <p:sp>
        <p:nvSpPr>
          <p:cNvPr id="3" name="Content Placeholder 2">
            <a:extLst>
              <a:ext uri="{FF2B5EF4-FFF2-40B4-BE49-F238E27FC236}">
                <a16:creationId xmlns:a16="http://schemas.microsoft.com/office/drawing/2014/main" id="{2D0E82BE-8D71-4C73-B6E0-ED6E5077A18A}"/>
              </a:ext>
            </a:extLst>
          </p:cNvPr>
          <p:cNvSpPr>
            <a:spLocks noGrp="1"/>
          </p:cNvSpPr>
          <p:nvPr>
            <p:ph idx="1"/>
          </p:nvPr>
        </p:nvSpPr>
        <p:spPr/>
        <p:txBody>
          <a:bodyPr>
            <a:normAutofit/>
          </a:bodyPr>
          <a:lstStyle/>
          <a:p>
            <a:r>
              <a:rPr lang="en-US" dirty="0"/>
              <a:t>Submit Prompt</a:t>
            </a:r>
          </a:p>
          <a:p>
            <a:r>
              <a:rPr lang="en-US" dirty="0"/>
              <a:t>Receive Code</a:t>
            </a:r>
          </a:p>
          <a:p>
            <a:r>
              <a:rPr lang="en-US" dirty="0"/>
              <a:t>Apply Code</a:t>
            </a:r>
          </a:p>
          <a:p>
            <a:r>
              <a:rPr lang="en-US" dirty="0"/>
              <a:t>Troubleshoot</a:t>
            </a:r>
          </a:p>
        </p:txBody>
      </p:sp>
    </p:spTree>
    <p:extLst>
      <p:ext uri="{BB962C8B-B14F-4D97-AF65-F5344CB8AC3E}">
        <p14:creationId xmlns:p14="http://schemas.microsoft.com/office/powerpoint/2010/main" val="2090846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F54B5A5-D885-4F8B-BCE3-F5DCF9FDB13A}"/>
              </a:ext>
            </a:extLst>
          </p:cNvPr>
          <p:cNvSpPr>
            <a:spLocks noGrp="1"/>
          </p:cNvSpPr>
          <p:nvPr>
            <p:ph type="title"/>
          </p:nvPr>
        </p:nvSpPr>
        <p:spPr>
          <a:xfrm>
            <a:off x="0" y="274638"/>
            <a:ext cx="12192000" cy="1143000"/>
          </a:xfrm>
        </p:spPr>
        <p:txBody>
          <a:bodyPr>
            <a:normAutofit/>
          </a:bodyPr>
          <a:lstStyle/>
          <a:p>
            <a:r>
              <a:rPr lang="en-US" dirty="0"/>
              <a:t>Example – ArcGIS Pro – General Query</a:t>
            </a:r>
          </a:p>
        </p:txBody>
      </p:sp>
      <p:sp>
        <p:nvSpPr>
          <p:cNvPr id="2" name="Rectangle 1">
            <a:extLst>
              <a:ext uri="{FF2B5EF4-FFF2-40B4-BE49-F238E27FC236}">
                <a16:creationId xmlns:a16="http://schemas.microsoft.com/office/drawing/2014/main" id="{1ABD3F35-B620-48AC-81DE-FC0C841BCAA8}"/>
              </a:ext>
            </a:extLst>
          </p:cNvPr>
          <p:cNvSpPr/>
          <p:nvPr/>
        </p:nvSpPr>
        <p:spPr>
          <a:xfrm>
            <a:off x="1981200" y="6324600"/>
            <a:ext cx="9220200" cy="369332"/>
          </a:xfrm>
          <a:prstGeom prst="rect">
            <a:avLst/>
          </a:prstGeom>
        </p:spPr>
        <p:txBody>
          <a:bodyPr wrap="square">
            <a:spAutoFit/>
          </a:bodyPr>
          <a:lstStyle/>
          <a:p>
            <a:r>
              <a:rPr lang="en-US" dirty="0"/>
              <a:t>https://pro.arcgis.com/en/pro-app/latest/arcpy/get-started/what-is-arcpy-.htm</a:t>
            </a:r>
          </a:p>
        </p:txBody>
      </p:sp>
      <p:sp>
        <p:nvSpPr>
          <p:cNvPr id="4" name="Rectangle 3">
            <a:extLst>
              <a:ext uri="{FF2B5EF4-FFF2-40B4-BE49-F238E27FC236}">
                <a16:creationId xmlns:a16="http://schemas.microsoft.com/office/drawing/2014/main" id="{67A9F5CD-010B-4F36-B60B-ABB5EB54D646}"/>
              </a:ext>
            </a:extLst>
          </p:cNvPr>
          <p:cNvSpPr/>
          <p:nvPr/>
        </p:nvSpPr>
        <p:spPr>
          <a:xfrm>
            <a:off x="4267200" y="5921401"/>
            <a:ext cx="2557110" cy="369332"/>
          </a:xfrm>
          <a:prstGeom prst="rect">
            <a:avLst/>
          </a:prstGeom>
        </p:spPr>
        <p:txBody>
          <a:bodyPr wrap="none">
            <a:spAutoFit/>
          </a:bodyPr>
          <a:lstStyle/>
          <a:p>
            <a:r>
              <a:rPr lang="en-US" dirty="0"/>
              <a:t>prompt_basic_query.txt</a:t>
            </a:r>
          </a:p>
        </p:txBody>
      </p:sp>
      <p:sp>
        <p:nvSpPr>
          <p:cNvPr id="7" name="Rectangle 6">
            <a:extLst>
              <a:ext uri="{FF2B5EF4-FFF2-40B4-BE49-F238E27FC236}">
                <a16:creationId xmlns:a16="http://schemas.microsoft.com/office/drawing/2014/main" id="{BEA9EBE6-35F2-4F94-BA6A-6A4A4D138893}"/>
              </a:ext>
            </a:extLst>
          </p:cNvPr>
          <p:cNvSpPr/>
          <p:nvPr/>
        </p:nvSpPr>
        <p:spPr>
          <a:xfrm>
            <a:off x="381000" y="1720840"/>
            <a:ext cx="11277600" cy="4524315"/>
          </a:xfrm>
          <a:prstGeom prst="rect">
            <a:avLst/>
          </a:prstGeom>
        </p:spPr>
        <p:txBody>
          <a:bodyPr wrap="square">
            <a:spAutoFit/>
          </a:bodyPr>
          <a:lstStyle/>
          <a:p>
            <a:r>
              <a:rPr lang="en-US" sz="2400" i="1" dirty="0"/>
              <a:t>You are skilled data analyst who's is an expert knowledge in geographic information systems. With that in mind, I would like for you to generate for me a python script that will work with ArcGIS Pro </a:t>
            </a:r>
            <a:r>
              <a:rPr lang="en-US" sz="2400" i="1" dirty="0" err="1"/>
              <a:t>ArcPy</a:t>
            </a:r>
            <a:r>
              <a:rPr lang="en-US" sz="2400" i="1" dirty="0"/>
              <a:t> to accomplish the following tasks.</a:t>
            </a:r>
          </a:p>
          <a:p>
            <a:endParaRPr lang="en-US" sz="2400" i="1" dirty="0"/>
          </a:p>
          <a:p>
            <a:r>
              <a:rPr lang="en-US" sz="2400" i="1" dirty="0"/>
              <a:t>Select features from a layer in the map called ‘</a:t>
            </a:r>
            <a:r>
              <a:rPr lang="en-US" sz="2400" i="1" dirty="0" err="1"/>
              <a:t>world_country_boundaries</a:t>
            </a:r>
            <a:r>
              <a:rPr lang="en-US" sz="2400" i="1" dirty="0"/>
              <a:t>’ where values in the field ‘POP_RANK’ are greater than or equal to 15. </a:t>
            </a:r>
          </a:p>
          <a:p>
            <a:endParaRPr lang="en-US" sz="2400" i="1" dirty="0"/>
          </a:p>
          <a:p>
            <a:r>
              <a:rPr lang="en-US" sz="2400" i="1" dirty="0"/>
              <a:t>Provide extensive comments in all the code that you create and provide error handling for any problems might occur. Also provide basic feedback such as simple print statements as the process is running so the user knows what is happening.</a:t>
            </a:r>
          </a:p>
          <a:p>
            <a:endParaRPr lang="en-US" sz="2400" i="1" dirty="0"/>
          </a:p>
          <a:p>
            <a:endParaRPr lang="en-US" sz="2400" i="1" dirty="0"/>
          </a:p>
        </p:txBody>
      </p:sp>
    </p:spTree>
    <p:extLst>
      <p:ext uri="{BB962C8B-B14F-4D97-AF65-F5344CB8AC3E}">
        <p14:creationId xmlns:p14="http://schemas.microsoft.com/office/powerpoint/2010/main" val="875035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5D99C8-0EF8-45B0-AF5E-0516160006B0}"/>
              </a:ext>
            </a:extLst>
          </p:cNvPr>
          <p:cNvPicPr>
            <a:picLocks noChangeAspect="1"/>
          </p:cNvPicPr>
          <p:nvPr/>
        </p:nvPicPr>
        <p:blipFill>
          <a:blip r:embed="rId2"/>
          <a:stretch>
            <a:fillRect/>
          </a:stretch>
        </p:blipFill>
        <p:spPr>
          <a:xfrm>
            <a:off x="1600200" y="77315"/>
            <a:ext cx="9203910" cy="6703370"/>
          </a:xfrm>
          <a:prstGeom prst="rect">
            <a:avLst/>
          </a:prstGeom>
        </p:spPr>
      </p:pic>
    </p:spTree>
    <p:extLst>
      <p:ext uri="{BB962C8B-B14F-4D97-AF65-F5344CB8AC3E}">
        <p14:creationId xmlns:p14="http://schemas.microsoft.com/office/powerpoint/2010/main" val="3274454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F54B5A5-D885-4F8B-BCE3-F5DCF9FDB13A}"/>
              </a:ext>
            </a:extLst>
          </p:cNvPr>
          <p:cNvSpPr>
            <a:spLocks noGrp="1"/>
          </p:cNvSpPr>
          <p:nvPr>
            <p:ph type="title"/>
          </p:nvPr>
        </p:nvSpPr>
        <p:spPr>
          <a:xfrm>
            <a:off x="-59178" y="-4233"/>
            <a:ext cx="12192000" cy="1143000"/>
          </a:xfrm>
        </p:spPr>
        <p:txBody>
          <a:bodyPr>
            <a:normAutofit/>
          </a:bodyPr>
          <a:lstStyle/>
          <a:p>
            <a:r>
              <a:rPr lang="en-US" dirty="0"/>
              <a:t>Example – ArcGIS Pro – Adding more..</a:t>
            </a:r>
          </a:p>
        </p:txBody>
      </p:sp>
      <p:sp>
        <p:nvSpPr>
          <p:cNvPr id="4" name="Rectangle 3">
            <a:extLst>
              <a:ext uri="{FF2B5EF4-FFF2-40B4-BE49-F238E27FC236}">
                <a16:creationId xmlns:a16="http://schemas.microsoft.com/office/drawing/2014/main" id="{67A9F5CD-010B-4F36-B60B-ABB5EB54D646}"/>
              </a:ext>
            </a:extLst>
          </p:cNvPr>
          <p:cNvSpPr/>
          <p:nvPr/>
        </p:nvSpPr>
        <p:spPr>
          <a:xfrm>
            <a:off x="4343400" y="6463268"/>
            <a:ext cx="3320140" cy="369332"/>
          </a:xfrm>
          <a:prstGeom prst="rect">
            <a:avLst/>
          </a:prstGeom>
        </p:spPr>
        <p:txBody>
          <a:bodyPr wrap="none">
            <a:spAutoFit/>
          </a:bodyPr>
          <a:lstStyle/>
          <a:p>
            <a:r>
              <a:rPr lang="en-US" dirty="0"/>
              <a:t>prompt_basic_query_export.txt</a:t>
            </a:r>
          </a:p>
        </p:txBody>
      </p:sp>
      <p:sp>
        <p:nvSpPr>
          <p:cNvPr id="7" name="Rectangle 6">
            <a:extLst>
              <a:ext uri="{FF2B5EF4-FFF2-40B4-BE49-F238E27FC236}">
                <a16:creationId xmlns:a16="http://schemas.microsoft.com/office/drawing/2014/main" id="{BEA9EBE6-35F2-4F94-BA6A-6A4A4D138893}"/>
              </a:ext>
            </a:extLst>
          </p:cNvPr>
          <p:cNvSpPr/>
          <p:nvPr/>
        </p:nvSpPr>
        <p:spPr>
          <a:xfrm>
            <a:off x="321733" y="914400"/>
            <a:ext cx="11277600" cy="5262979"/>
          </a:xfrm>
          <a:prstGeom prst="rect">
            <a:avLst/>
          </a:prstGeom>
        </p:spPr>
        <p:txBody>
          <a:bodyPr wrap="square">
            <a:spAutoFit/>
          </a:bodyPr>
          <a:lstStyle/>
          <a:p>
            <a:r>
              <a:rPr lang="en-US" sz="2400" i="1" dirty="0"/>
              <a:t>You are skilled data analyst who's is an expert knowledge in geographic information systems. With that in mind, I would like for you to generate for me a python script that will work with ArcGIS Pro </a:t>
            </a:r>
            <a:r>
              <a:rPr lang="en-US" sz="2400" i="1" dirty="0" err="1"/>
              <a:t>ArcPy</a:t>
            </a:r>
            <a:r>
              <a:rPr lang="en-US" sz="2400" i="1" dirty="0"/>
              <a:t> to accomplish the following tasks.</a:t>
            </a:r>
          </a:p>
          <a:p>
            <a:endParaRPr lang="en-US" sz="2400" i="1" dirty="0"/>
          </a:p>
          <a:p>
            <a:r>
              <a:rPr lang="en-US" sz="2400" i="1" dirty="0"/>
              <a:t>Select features from a layer in the map called ‘</a:t>
            </a:r>
            <a:r>
              <a:rPr lang="en-US" sz="2400" i="1" dirty="0" err="1"/>
              <a:t>world_country_boundaries</a:t>
            </a:r>
            <a:r>
              <a:rPr lang="en-US" sz="2400" i="1" dirty="0"/>
              <a:t>’ where values in the field ‘POP_RANK’ are greater than or equal to 15. </a:t>
            </a:r>
          </a:p>
          <a:p>
            <a:endParaRPr lang="en-US" sz="2400" i="1" dirty="0"/>
          </a:p>
          <a:p>
            <a:r>
              <a:rPr lang="en-US" sz="2400" i="1" dirty="0"/>
              <a:t>After you have made the selection, the features that were selected from ‘</a:t>
            </a:r>
            <a:r>
              <a:rPr lang="en-US" sz="2400" i="1" dirty="0" err="1"/>
              <a:t>world_country_boundaries</a:t>
            </a:r>
            <a:r>
              <a:rPr lang="en-US" sz="2400" i="1" dirty="0"/>
              <a:t>’ should then be exported as a new shapefile called ‘</a:t>
            </a:r>
            <a:r>
              <a:rPr lang="en-US" sz="2400" i="1" dirty="0" err="1"/>
              <a:t>populated_world_countries</a:t>
            </a:r>
            <a:r>
              <a:rPr lang="en-US" sz="2400" i="1" dirty="0"/>
              <a:t>’. You must  save this new shapefile in the C:\ temp directory.</a:t>
            </a:r>
          </a:p>
          <a:p>
            <a:endParaRPr lang="en-US" sz="2400" i="1" dirty="0"/>
          </a:p>
          <a:p>
            <a:r>
              <a:rPr lang="en-US" sz="2400" i="1" dirty="0"/>
              <a:t>Provide extensive comments in all the code that you create and provide error handling for any problems might occur. Also provide basic feedback such as simple print statements as the process is running so the user knows what is happening.</a:t>
            </a:r>
          </a:p>
        </p:txBody>
      </p:sp>
      <p:sp>
        <p:nvSpPr>
          <p:cNvPr id="5" name="Rectangle 4">
            <a:extLst>
              <a:ext uri="{FF2B5EF4-FFF2-40B4-BE49-F238E27FC236}">
                <a16:creationId xmlns:a16="http://schemas.microsoft.com/office/drawing/2014/main" id="{AFB0D1A7-57EB-466B-98DE-6E239A6D8984}"/>
              </a:ext>
            </a:extLst>
          </p:cNvPr>
          <p:cNvSpPr/>
          <p:nvPr/>
        </p:nvSpPr>
        <p:spPr>
          <a:xfrm>
            <a:off x="228600" y="3437467"/>
            <a:ext cx="11201400" cy="1295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1683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99D7A5-22F0-4C3A-B847-063808996F64}"/>
              </a:ext>
            </a:extLst>
          </p:cNvPr>
          <p:cNvPicPr>
            <a:picLocks noChangeAspect="1"/>
          </p:cNvPicPr>
          <p:nvPr/>
        </p:nvPicPr>
        <p:blipFill>
          <a:blip r:embed="rId2"/>
          <a:stretch>
            <a:fillRect/>
          </a:stretch>
        </p:blipFill>
        <p:spPr>
          <a:xfrm>
            <a:off x="76200" y="152400"/>
            <a:ext cx="8938758" cy="5731025"/>
          </a:xfrm>
          <a:prstGeom prst="rect">
            <a:avLst/>
          </a:prstGeom>
        </p:spPr>
      </p:pic>
      <p:pic>
        <p:nvPicPr>
          <p:cNvPr id="5" name="Picture 4">
            <a:extLst>
              <a:ext uri="{FF2B5EF4-FFF2-40B4-BE49-F238E27FC236}">
                <a16:creationId xmlns:a16="http://schemas.microsoft.com/office/drawing/2014/main" id="{A621074C-248C-4599-9F72-F75C2140F79C}"/>
              </a:ext>
            </a:extLst>
          </p:cNvPr>
          <p:cNvPicPr>
            <a:picLocks noChangeAspect="1"/>
          </p:cNvPicPr>
          <p:nvPr/>
        </p:nvPicPr>
        <p:blipFill>
          <a:blip r:embed="rId3"/>
          <a:stretch>
            <a:fillRect/>
          </a:stretch>
        </p:blipFill>
        <p:spPr>
          <a:xfrm>
            <a:off x="8153400" y="4876800"/>
            <a:ext cx="4121362" cy="2073382"/>
          </a:xfrm>
          <a:prstGeom prst="rect">
            <a:avLst/>
          </a:prstGeom>
        </p:spPr>
      </p:pic>
    </p:spTree>
    <p:extLst>
      <p:ext uri="{BB962C8B-B14F-4D97-AF65-F5344CB8AC3E}">
        <p14:creationId xmlns:p14="http://schemas.microsoft.com/office/powerpoint/2010/main" val="183590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5DE3A-B492-41FE-9746-FDFE3FE3D1C4}"/>
              </a:ext>
            </a:extLst>
          </p:cNvPr>
          <p:cNvSpPr>
            <a:spLocks noGrp="1"/>
          </p:cNvSpPr>
          <p:nvPr>
            <p:ph type="title"/>
          </p:nvPr>
        </p:nvSpPr>
        <p:spPr/>
        <p:txBody>
          <a:bodyPr/>
          <a:lstStyle/>
          <a:p>
            <a:r>
              <a:rPr lang="en-US" dirty="0"/>
              <a:t>Troubleshoot Code </a:t>
            </a:r>
          </a:p>
        </p:txBody>
      </p:sp>
      <p:sp>
        <p:nvSpPr>
          <p:cNvPr id="3" name="Content Placeholder 2">
            <a:extLst>
              <a:ext uri="{FF2B5EF4-FFF2-40B4-BE49-F238E27FC236}">
                <a16:creationId xmlns:a16="http://schemas.microsoft.com/office/drawing/2014/main" id="{2D0E82BE-8D71-4C73-B6E0-ED6E5077A18A}"/>
              </a:ext>
            </a:extLst>
          </p:cNvPr>
          <p:cNvSpPr>
            <a:spLocks noGrp="1"/>
          </p:cNvSpPr>
          <p:nvPr>
            <p:ph idx="1"/>
          </p:nvPr>
        </p:nvSpPr>
        <p:spPr/>
        <p:txBody>
          <a:bodyPr/>
          <a:lstStyle/>
          <a:p>
            <a:r>
              <a:rPr lang="en-US" dirty="0"/>
              <a:t>Follow-up prompts to fix coding</a:t>
            </a:r>
          </a:p>
          <a:p>
            <a:r>
              <a:rPr lang="en-US" dirty="0"/>
              <a:t>Sometimes it can fix itself</a:t>
            </a:r>
          </a:p>
          <a:p>
            <a:r>
              <a:rPr lang="en-US" dirty="0"/>
              <a:t>May not always work</a:t>
            </a:r>
          </a:p>
          <a:p>
            <a:r>
              <a:rPr lang="en-US" dirty="0"/>
              <a:t>Need to fix yourself – Python skills</a:t>
            </a:r>
          </a:p>
        </p:txBody>
      </p:sp>
    </p:spTree>
    <p:extLst>
      <p:ext uri="{BB962C8B-B14F-4D97-AF65-F5344CB8AC3E}">
        <p14:creationId xmlns:p14="http://schemas.microsoft.com/office/powerpoint/2010/main" val="109711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2DB294-EA13-4979-9B44-7EFAB6365159}"/>
              </a:ext>
            </a:extLst>
          </p:cNvPr>
          <p:cNvSpPr txBox="1"/>
          <p:nvPr/>
        </p:nvSpPr>
        <p:spPr>
          <a:xfrm>
            <a:off x="381000" y="533400"/>
            <a:ext cx="11277600" cy="707886"/>
          </a:xfrm>
          <a:prstGeom prst="rect">
            <a:avLst/>
          </a:prstGeom>
          <a:noFill/>
        </p:spPr>
        <p:txBody>
          <a:bodyPr wrap="square" rtlCol="0">
            <a:spAutoFit/>
          </a:bodyPr>
          <a:lstStyle/>
          <a:p>
            <a:r>
              <a:rPr lang="en-US" sz="4000" dirty="0"/>
              <a:t>ArcGIS Pro – Symbology – DID NOT WORK</a:t>
            </a:r>
          </a:p>
        </p:txBody>
      </p:sp>
      <p:sp>
        <p:nvSpPr>
          <p:cNvPr id="3" name="Rectangle 2">
            <a:extLst>
              <a:ext uri="{FF2B5EF4-FFF2-40B4-BE49-F238E27FC236}">
                <a16:creationId xmlns:a16="http://schemas.microsoft.com/office/drawing/2014/main" id="{DCA4F627-9226-47CE-88B8-2483818C993B}"/>
              </a:ext>
            </a:extLst>
          </p:cNvPr>
          <p:cNvSpPr/>
          <p:nvPr/>
        </p:nvSpPr>
        <p:spPr>
          <a:xfrm>
            <a:off x="381000" y="1266686"/>
            <a:ext cx="11049000" cy="5324535"/>
          </a:xfrm>
          <a:prstGeom prst="rect">
            <a:avLst/>
          </a:prstGeom>
        </p:spPr>
        <p:txBody>
          <a:bodyPr wrap="square">
            <a:spAutoFit/>
          </a:bodyPr>
          <a:lstStyle/>
          <a:p>
            <a:r>
              <a:rPr lang="en-US" sz="2000" dirty="0"/>
              <a:t>You are skilled data analyst who's is an expert knowledge in geographic information systems. With that in mind, I would like for you to generate for me a python script that will work with ArcGIS Pro </a:t>
            </a:r>
            <a:r>
              <a:rPr lang="en-US" sz="2000" dirty="0" err="1"/>
              <a:t>ArcPy</a:t>
            </a:r>
            <a:r>
              <a:rPr lang="en-US" sz="2000" dirty="0"/>
              <a:t> to accomplish the following tasks.</a:t>
            </a:r>
          </a:p>
          <a:p>
            <a:endParaRPr lang="en-US" sz="2000" dirty="0"/>
          </a:p>
          <a:p>
            <a:r>
              <a:rPr lang="en-US" sz="2000" dirty="0"/>
              <a:t>Write me a script using </a:t>
            </a:r>
            <a:r>
              <a:rPr lang="en-US" sz="2000" dirty="0" err="1"/>
              <a:t>Esri</a:t>
            </a:r>
            <a:r>
              <a:rPr lang="en-US" sz="2000" dirty="0"/>
              <a:t> </a:t>
            </a:r>
            <a:r>
              <a:rPr lang="en-US" sz="2000" dirty="0" err="1"/>
              <a:t>ArcPy</a:t>
            </a:r>
            <a:r>
              <a:rPr lang="en-US" sz="2000" dirty="0"/>
              <a:t> that will run inside of ArcMap python window and will do the following: </a:t>
            </a:r>
          </a:p>
          <a:p>
            <a:r>
              <a:rPr lang="en-US" sz="2000" dirty="0"/>
              <a:t>Modify the symbology of the layer ‘</a:t>
            </a:r>
            <a:r>
              <a:rPr lang="en-US" sz="2000" dirty="0" err="1"/>
              <a:t>world_country_boundaries</a:t>
            </a:r>
            <a:r>
              <a:rPr lang="en-US" sz="2000" dirty="0"/>
              <a:t>’ using the following approach. Create a five class equal interval representation using the ‘POP_RANK’  field. Use a color scheme that is relevant for showing thematic data on a geographic map using quantities. The color scheme must be something that  people who are color blind will be able to read. In the code you generate add comments above the code that describe your reasoning behind why you picked the colors you did select. Do not set the workspace or create a new layer object. </a:t>
            </a:r>
          </a:p>
          <a:p>
            <a:endParaRPr lang="en-US" sz="2000" dirty="0"/>
          </a:p>
          <a:p>
            <a:r>
              <a:rPr lang="en-US" sz="2000" dirty="0"/>
              <a:t>Provide extensive comments in all the code that you create and provide error handling for any problems might occur. Also provide basic feedback such as simple print statements as the process is running so the user knows what is happening.</a:t>
            </a:r>
          </a:p>
          <a:p>
            <a:endParaRPr lang="en-US" sz="2000" dirty="0"/>
          </a:p>
        </p:txBody>
      </p:sp>
      <p:sp>
        <p:nvSpPr>
          <p:cNvPr id="4" name="Rectangle 3">
            <a:extLst>
              <a:ext uri="{FF2B5EF4-FFF2-40B4-BE49-F238E27FC236}">
                <a16:creationId xmlns:a16="http://schemas.microsoft.com/office/drawing/2014/main" id="{7CF95695-D495-431B-87F2-917E09FEF65A}"/>
              </a:ext>
            </a:extLst>
          </p:cNvPr>
          <p:cNvSpPr/>
          <p:nvPr/>
        </p:nvSpPr>
        <p:spPr>
          <a:xfrm>
            <a:off x="4267200" y="6307667"/>
            <a:ext cx="2454518" cy="369332"/>
          </a:xfrm>
          <a:prstGeom prst="rect">
            <a:avLst/>
          </a:prstGeom>
        </p:spPr>
        <p:txBody>
          <a:bodyPr wrap="none">
            <a:spAutoFit/>
          </a:bodyPr>
          <a:lstStyle/>
          <a:p>
            <a:r>
              <a:rPr lang="en-US" dirty="0"/>
              <a:t>prompt_symbology.txt</a:t>
            </a:r>
          </a:p>
        </p:txBody>
      </p:sp>
    </p:spTree>
    <p:extLst>
      <p:ext uri="{BB962C8B-B14F-4D97-AF65-F5344CB8AC3E}">
        <p14:creationId xmlns:p14="http://schemas.microsoft.com/office/powerpoint/2010/main" val="202304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14E57-ECEB-489F-8019-77B768E602E3}"/>
              </a:ext>
            </a:extLst>
          </p:cNvPr>
          <p:cNvSpPr>
            <a:spLocks noGrp="1"/>
          </p:cNvSpPr>
          <p:nvPr>
            <p:ph type="title"/>
          </p:nvPr>
        </p:nvSpPr>
        <p:spPr/>
        <p:txBody>
          <a:bodyPr/>
          <a:lstStyle/>
          <a:p>
            <a:r>
              <a:rPr lang="en-US" dirty="0"/>
              <a:t>Troubleshooting Process/Prompts</a:t>
            </a:r>
          </a:p>
        </p:txBody>
      </p:sp>
      <p:sp>
        <p:nvSpPr>
          <p:cNvPr id="3" name="Content Placeholder 2">
            <a:extLst>
              <a:ext uri="{FF2B5EF4-FFF2-40B4-BE49-F238E27FC236}">
                <a16:creationId xmlns:a16="http://schemas.microsoft.com/office/drawing/2014/main" id="{8E1B2E52-9D53-4996-8E6D-D201A0FA2C5C}"/>
              </a:ext>
            </a:extLst>
          </p:cNvPr>
          <p:cNvSpPr>
            <a:spLocks noGrp="1"/>
          </p:cNvSpPr>
          <p:nvPr>
            <p:ph idx="1"/>
          </p:nvPr>
        </p:nvSpPr>
        <p:spPr>
          <a:xfrm>
            <a:off x="609600" y="3124200"/>
            <a:ext cx="10972800" cy="3352800"/>
          </a:xfrm>
        </p:spPr>
        <p:txBody>
          <a:bodyPr>
            <a:normAutofit fontScale="92500" lnSpcReduction="20000"/>
          </a:bodyPr>
          <a:lstStyle/>
          <a:p>
            <a:pPr marL="0" indent="0">
              <a:buNone/>
            </a:pPr>
            <a:r>
              <a:rPr lang="en-US" sz="2400" dirty="0"/>
              <a:t>In the code you sent I got there error: </a:t>
            </a:r>
          </a:p>
          <a:p>
            <a:pPr marL="0" indent="0">
              <a:buNone/>
            </a:pPr>
            <a:br>
              <a:rPr lang="en-US" sz="2400" dirty="0"/>
            </a:br>
            <a:r>
              <a:rPr lang="en-US" sz="2400" dirty="0"/>
              <a:t>Traceback (most recent call last):</a:t>
            </a:r>
          </a:p>
          <a:p>
            <a:pPr marL="0" indent="0">
              <a:buNone/>
            </a:pPr>
            <a:r>
              <a:rPr lang="en-US" sz="2400" dirty="0"/>
              <a:t>  File "&lt;string&gt;", line 5, in &lt;module&gt;</a:t>
            </a:r>
          </a:p>
          <a:p>
            <a:pPr marL="0" indent="0">
              <a:buNone/>
            </a:pPr>
            <a:r>
              <a:rPr lang="en-US" sz="2400" dirty="0" err="1"/>
              <a:t>AttributeError</a:t>
            </a:r>
            <a:r>
              <a:rPr lang="en-US" sz="2400" dirty="0"/>
              <a:t>: module '</a:t>
            </a:r>
            <a:r>
              <a:rPr lang="en-US" sz="2400" dirty="0" err="1"/>
              <a:t>arcpy</a:t>
            </a:r>
            <a:r>
              <a:rPr lang="en-US" sz="2400" dirty="0"/>
              <a:t>' has no attribute 'mapping'</a:t>
            </a:r>
          </a:p>
          <a:p>
            <a:pPr marL="0" indent="0">
              <a:buNone/>
            </a:pPr>
            <a:br>
              <a:rPr lang="en-US" sz="2400" dirty="0"/>
            </a:br>
            <a:br>
              <a:rPr lang="en-US" sz="2400" dirty="0"/>
            </a:br>
            <a:r>
              <a:rPr lang="en-US" sz="2400" dirty="0"/>
              <a:t>How to fix? </a:t>
            </a:r>
          </a:p>
          <a:p>
            <a:pPr marL="0" indent="0">
              <a:buNone/>
            </a:pPr>
            <a:br>
              <a:rPr lang="en-US" sz="2400" dirty="0"/>
            </a:br>
            <a:r>
              <a:rPr lang="en-US" sz="2400" dirty="0"/>
              <a:t>Please indicate what version of </a:t>
            </a:r>
            <a:r>
              <a:rPr lang="en-US" sz="2400" dirty="0" err="1"/>
              <a:t>ArcPy</a:t>
            </a:r>
            <a:r>
              <a:rPr lang="en-US" sz="2400" dirty="0"/>
              <a:t> you are using as a comment in the code</a:t>
            </a:r>
          </a:p>
          <a:p>
            <a:pPr marL="0" indent="0">
              <a:buNone/>
            </a:pPr>
            <a:endParaRPr lang="en-US" sz="2400" dirty="0"/>
          </a:p>
        </p:txBody>
      </p:sp>
      <p:pic>
        <p:nvPicPr>
          <p:cNvPr id="4" name="Picture 3">
            <a:extLst>
              <a:ext uri="{FF2B5EF4-FFF2-40B4-BE49-F238E27FC236}">
                <a16:creationId xmlns:a16="http://schemas.microsoft.com/office/drawing/2014/main" id="{601CB092-F252-46D7-8BBB-B3122027ADA9}"/>
              </a:ext>
            </a:extLst>
          </p:cNvPr>
          <p:cNvPicPr>
            <a:picLocks noChangeAspect="1"/>
          </p:cNvPicPr>
          <p:nvPr/>
        </p:nvPicPr>
        <p:blipFill>
          <a:blip r:embed="rId2"/>
          <a:stretch>
            <a:fillRect/>
          </a:stretch>
        </p:blipFill>
        <p:spPr>
          <a:xfrm>
            <a:off x="1295400" y="1600200"/>
            <a:ext cx="9503226" cy="1143000"/>
          </a:xfrm>
          <a:prstGeom prst="rect">
            <a:avLst/>
          </a:prstGeom>
        </p:spPr>
      </p:pic>
    </p:spTree>
    <p:extLst>
      <p:ext uri="{BB962C8B-B14F-4D97-AF65-F5344CB8AC3E}">
        <p14:creationId xmlns:p14="http://schemas.microsoft.com/office/powerpoint/2010/main" val="2109715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604EB-42B6-41B8-8DB8-B97D8022FDD7}"/>
              </a:ext>
            </a:extLst>
          </p:cNvPr>
          <p:cNvSpPr>
            <a:spLocks noGrp="1"/>
          </p:cNvSpPr>
          <p:nvPr>
            <p:ph type="title"/>
          </p:nvPr>
        </p:nvSpPr>
        <p:spPr>
          <a:xfrm>
            <a:off x="-12370" y="-161796"/>
            <a:ext cx="12192000" cy="1143000"/>
          </a:xfrm>
        </p:spPr>
        <p:txBody>
          <a:bodyPr/>
          <a:lstStyle/>
          <a:p>
            <a:r>
              <a:rPr lang="en-US" dirty="0"/>
              <a:t>Fighting with AI…</a:t>
            </a:r>
          </a:p>
        </p:txBody>
      </p:sp>
      <p:pic>
        <p:nvPicPr>
          <p:cNvPr id="4" name="Picture 3">
            <a:extLst>
              <a:ext uri="{FF2B5EF4-FFF2-40B4-BE49-F238E27FC236}">
                <a16:creationId xmlns:a16="http://schemas.microsoft.com/office/drawing/2014/main" id="{4CABD3E7-6AE8-408B-94E1-2405C4D02778}"/>
              </a:ext>
            </a:extLst>
          </p:cNvPr>
          <p:cNvPicPr>
            <a:picLocks noChangeAspect="1"/>
          </p:cNvPicPr>
          <p:nvPr/>
        </p:nvPicPr>
        <p:blipFill>
          <a:blip r:embed="rId2"/>
          <a:stretch>
            <a:fillRect/>
          </a:stretch>
        </p:blipFill>
        <p:spPr>
          <a:xfrm>
            <a:off x="228600" y="1606663"/>
            <a:ext cx="6413830" cy="2540131"/>
          </a:xfrm>
          <a:prstGeom prst="rect">
            <a:avLst/>
          </a:prstGeom>
        </p:spPr>
      </p:pic>
      <p:sp>
        <p:nvSpPr>
          <p:cNvPr id="5" name="Rectangle 4">
            <a:extLst>
              <a:ext uri="{FF2B5EF4-FFF2-40B4-BE49-F238E27FC236}">
                <a16:creationId xmlns:a16="http://schemas.microsoft.com/office/drawing/2014/main" id="{B285F9D6-43A5-4197-A023-A5FAE9ED5ACD}"/>
              </a:ext>
            </a:extLst>
          </p:cNvPr>
          <p:cNvSpPr/>
          <p:nvPr/>
        </p:nvSpPr>
        <p:spPr>
          <a:xfrm>
            <a:off x="7543800" y="1722566"/>
            <a:ext cx="4267200" cy="2308324"/>
          </a:xfrm>
          <a:prstGeom prst="rect">
            <a:avLst/>
          </a:prstGeom>
        </p:spPr>
        <p:txBody>
          <a:bodyPr wrap="square">
            <a:spAutoFit/>
          </a:bodyPr>
          <a:lstStyle/>
          <a:p>
            <a:r>
              <a:rPr lang="en-US" sz="2400" i="1" dirty="0"/>
              <a:t>I would like for you to generate for me a python script that will work with </a:t>
            </a:r>
            <a:r>
              <a:rPr lang="en-US" sz="2400" b="1" i="1" dirty="0"/>
              <a:t>ArcGIS Pro </a:t>
            </a:r>
            <a:r>
              <a:rPr lang="en-US" sz="2400" b="1" i="1" dirty="0" err="1"/>
              <a:t>ArcPy</a:t>
            </a:r>
            <a:r>
              <a:rPr lang="en-US" sz="2400" b="1" i="1" dirty="0"/>
              <a:t> </a:t>
            </a:r>
            <a:r>
              <a:rPr lang="en-US" sz="2400" i="1" dirty="0"/>
              <a:t>to accomplish the following tasks.</a:t>
            </a:r>
          </a:p>
          <a:p>
            <a:endParaRPr lang="en-US" sz="2400" i="1" dirty="0"/>
          </a:p>
          <a:p>
            <a:r>
              <a:rPr lang="en-US" sz="2400" dirty="0"/>
              <a:t>Say what??!!</a:t>
            </a:r>
          </a:p>
        </p:txBody>
      </p:sp>
      <p:pic>
        <p:nvPicPr>
          <p:cNvPr id="7170" name="Picture 2" descr="https://sdmntprsouthcentralus.oaiusercontent.com/files/00000000-8054-51f7-bbf8-9a1ed59172de/raw?se=2025-04-07T15%3A56%3A04Z&amp;sp=r&amp;sv=2024-08-04&amp;sr=b&amp;scid=28f6b98b-b29c-5f20-973b-295d04701030&amp;skoid=365eb242-95ba-4335-a618-2c9f8f766a86&amp;sktid=a48cca56-e6da-484e-a814-9c849652bcb3&amp;skt=2025-04-07T06%3A44%3A17Z&amp;ske=2025-04-08T06%3A44%3A17Z&amp;sks=b&amp;skv=2024-08-04&amp;sig=5ztgkn0cO60O/kIpYshlmDy5orX1s3mwOhgqhxs1X44%3D">
            <a:extLst>
              <a:ext uri="{FF2B5EF4-FFF2-40B4-BE49-F238E27FC236}">
                <a16:creationId xmlns:a16="http://schemas.microsoft.com/office/drawing/2014/main" id="{772415C5-8517-46AD-854C-39C66530F8B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119" t="6896" r="19260" b="10344"/>
          <a:stretch/>
        </p:blipFill>
        <p:spPr bwMode="auto">
          <a:xfrm>
            <a:off x="1600200" y="5089524"/>
            <a:ext cx="1058135" cy="1493838"/>
          </a:xfrm>
          <a:prstGeom prst="rect">
            <a:avLst/>
          </a:prstGeom>
          <a:noFill/>
          <a:extLst>
            <a:ext uri="{909E8E84-426E-40DD-AFC4-6F175D3DCCD1}">
              <a14:hiddenFill xmlns:a14="http://schemas.microsoft.com/office/drawing/2010/main">
                <a:solidFill>
                  <a:srgbClr val="FFFFFF"/>
                </a:solidFill>
              </a14:hiddenFill>
            </a:ext>
          </a:extLst>
        </p:spPr>
      </p:pic>
      <p:sp>
        <p:nvSpPr>
          <p:cNvPr id="6" name="Speech Bubble: Rectangle with Corners Rounded 5">
            <a:extLst>
              <a:ext uri="{FF2B5EF4-FFF2-40B4-BE49-F238E27FC236}">
                <a16:creationId xmlns:a16="http://schemas.microsoft.com/office/drawing/2014/main" id="{91036043-8C62-44A3-872C-DC7232D23D87}"/>
              </a:ext>
            </a:extLst>
          </p:cNvPr>
          <p:cNvSpPr/>
          <p:nvPr/>
        </p:nvSpPr>
        <p:spPr>
          <a:xfrm>
            <a:off x="76200" y="1066800"/>
            <a:ext cx="6858000" cy="3581400"/>
          </a:xfrm>
          <a:prstGeom prst="wedgeRoundRect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peech Bubble: Oval 6">
            <a:extLst>
              <a:ext uri="{FF2B5EF4-FFF2-40B4-BE49-F238E27FC236}">
                <a16:creationId xmlns:a16="http://schemas.microsoft.com/office/drawing/2014/main" id="{A3F6F68D-1A2F-42CB-8C8E-37294BF0DB36}"/>
              </a:ext>
            </a:extLst>
          </p:cNvPr>
          <p:cNvSpPr/>
          <p:nvPr/>
        </p:nvSpPr>
        <p:spPr>
          <a:xfrm>
            <a:off x="7086600" y="884238"/>
            <a:ext cx="4800600" cy="3840162"/>
          </a:xfrm>
          <a:prstGeom prst="wedgeEllipseCallou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5D5E899-B44C-462B-919F-31DCC9D7CA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91400" y="5105400"/>
            <a:ext cx="1016000" cy="1524000"/>
          </a:xfrm>
          <a:prstGeom prst="rect">
            <a:avLst/>
          </a:prstGeom>
        </p:spPr>
      </p:pic>
    </p:spTree>
    <p:extLst>
      <p:ext uri="{BB962C8B-B14F-4D97-AF65-F5344CB8AC3E}">
        <p14:creationId xmlns:p14="http://schemas.microsoft.com/office/powerpoint/2010/main" val="2891976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78A97-0057-409B-8351-9ADA9ACC25C3}"/>
              </a:ext>
            </a:extLst>
          </p:cNvPr>
          <p:cNvSpPr>
            <a:spLocks noGrp="1"/>
          </p:cNvSpPr>
          <p:nvPr>
            <p:ph type="title"/>
          </p:nvPr>
        </p:nvSpPr>
        <p:spPr/>
        <p:txBody>
          <a:bodyPr/>
          <a:lstStyle/>
          <a:p>
            <a:r>
              <a:rPr lang="en-US" dirty="0"/>
              <a:t>And it still didn’t work…</a:t>
            </a:r>
          </a:p>
        </p:txBody>
      </p:sp>
      <p:pic>
        <p:nvPicPr>
          <p:cNvPr id="4" name="Picture 3">
            <a:extLst>
              <a:ext uri="{FF2B5EF4-FFF2-40B4-BE49-F238E27FC236}">
                <a16:creationId xmlns:a16="http://schemas.microsoft.com/office/drawing/2014/main" id="{A733CB78-8B46-458E-BC71-59782E4D642B}"/>
              </a:ext>
            </a:extLst>
          </p:cNvPr>
          <p:cNvPicPr>
            <a:picLocks noChangeAspect="1"/>
          </p:cNvPicPr>
          <p:nvPr/>
        </p:nvPicPr>
        <p:blipFill>
          <a:blip r:embed="rId2"/>
          <a:stretch>
            <a:fillRect/>
          </a:stretch>
        </p:blipFill>
        <p:spPr>
          <a:xfrm>
            <a:off x="152400" y="2400300"/>
            <a:ext cx="11698642" cy="2057400"/>
          </a:xfrm>
          <a:prstGeom prst="rect">
            <a:avLst/>
          </a:prstGeom>
        </p:spPr>
      </p:pic>
      <p:sp>
        <p:nvSpPr>
          <p:cNvPr id="5" name="Rectangle 4">
            <a:extLst>
              <a:ext uri="{FF2B5EF4-FFF2-40B4-BE49-F238E27FC236}">
                <a16:creationId xmlns:a16="http://schemas.microsoft.com/office/drawing/2014/main" id="{601961D5-1118-48A9-86B5-40BE52429011}"/>
              </a:ext>
            </a:extLst>
          </p:cNvPr>
          <p:cNvSpPr/>
          <p:nvPr/>
        </p:nvSpPr>
        <p:spPr>
          <a:xfrm>
            <a:off x="152400" y="3810000"/>
            <a:ext cx="112776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5272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0A397-0489-4123-B5FC-37395504BE31}"/>
              </a:ext>
            </a:extLst>
          </p:cNvPr>
          <p:cNvSpPr>
            <a:spLocks noGrp="1"/>
          </p:cNvSpPr>
          <p:nvPr>
            <p:ph type="title"/>
          </p:nvPr>
        </p:nvSpPr>
        <p:spPr>
          <a:xfrm>
            <a:off x="0" y="274638"/>
            <a:ext cx="4800600" cy="1143000"/>
          </a:xfrm>
        </p:spPr>
        <p:txBody>
          <a:bodyPr/>
          <a:lstStyle/>
          <a:p>
            <a:r>
              <a:rPr lang="en-US" dirty="0"/>
              <a:t>Who am I?</a:t>
            </a:r>
          </a:p>
        </p:txBody>
      </p:sp>
      <p:sp>
        <p:nvSpPr>
          <p:cNvPr id="3" name="Content Placeholder 2">
            <a:extLst>
              <a:ext uri="{FF2B5EF4-FFF2-40B4-BE49-F238E27FC236}">
                <a16:creationId xmlns:a16="http://schemas.microsoft.com/office/drawing/2014/main" id="{06A2B936-03E9-4E6C-8BDE-F1B4E87C30F0}"/>
              </a:ext>
            </a:extLst>
          </p:cNvPr>
          <p:cNvSpPr>
            <a:spLocks noGrp="1"/>
          </p:cNvSpPr>
          <p:nvPr>
            <p:ph idx="1"/>
          </p:nvPr>
        </p:nvSpPr>
        <p:spPr>
          <a:xfrm>
            <a:off x="66262" y="1600200"/>
            <a:ext cx="6705600" cy="4525962"/>
          </a:xfrm>
        </p:spPr>
        <p:txBody>
          <a:bodyPr>
            <a:normAutofit/>
          </a:bodyPr>
          <a:lstStyle/>
          <a:p>
            <a:r>
              <a:rPr lang="en-US" dirty="0"/>
              <a:t>Ph.D. – Geography – Penn State</a:t>
            </a:r>
          </a:p>
          <a:p>
            <a:r>
              <a:rPr lang="en-US" dirty="0"/>
              <a:t>Professor – Rochester Institute of Technology (RIT), USA </a:t>
            </a:r>
          </a:p>
          <a:p>
            <a:r>
              <a:rPr lang="en-US" dirty="0"/>
              <a:t>Lab - Center for Geographic Information Science and Technology</a:t>
            </a:r>
          </a:p>
          <a:p>
            <a:r>
              <a:rPr lang="en-US" dirty="0"/>
              <a:t>Research – Spatial Data Science, Humanitarian</a:t>
            </a:r>
          </a:p>
        </p:txBody>
      </p:sp>
      <p:pic>
        <p:nvPicPr>
          <p:cNvPr id="2050" name="Picture 2" descr="https://m.media-amazon.com/images/I/51t6eBgLbgL.jpg">
            <a:extLst>
              <a:ext uri="{FF2B5EF4-FFF2-40B4-BE49-F238E27FC236}">
                <a16:creationId xmlns:a16="http://schemas.microsoft.com/office/drawing/2014/main" id="{B8CC7B3F-EA7D-475A-ADB3-03FCB3C06A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402" y="87557"/>
            <a:ext cx="4740962" cy="6772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50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5DE3A-B492-41FE-9746-FDFE3FE3D1C4}"/>
              </a:ext>
            </a:extLst>
          </p:cNvPr>
          <p:cNvSpPr>
            <a:spLocks noGrp="1"/>
          </p:cNvSpPr>
          <p:nvPr>
            <p:ph type="title"/>
          </p:nvPr>
        </p:nvSpPr>
        <p:spPr/>
        <p:txBody>
          <a:bodyPr/>
          <a:lstStyle/>
          <a:p>
            <a:r>
              <a:rPr lang="en-US" dirty="0"/>
              <a:t>Troubleshoot Code </a:t>
            </a:r>
          </a:p>
        </p:txBody>
      </p:sp>
      <p:sp>
        <p:nvSpPr>
          <p:cNvPr id="3" name="Content Placeholder 2">
            <a:extLst>
              <a:ext uri="{FF2B5EF4-FFF2-40B4-BE49-F238E27FC236}">
                <a16:creationId xmlns:a16="http://schemas.microsoft.com/office/drawing/2014/main" id="{2D0E82BE-8D71-4C73-B6E0-ED6E5077A18A}"/>
              </a:ext>
            </a:extLst>
          </p:cNvPr>
          <p:cNvSpPr>
            <a:spLocks noGrp="1"/>
          </p:cNvSpPr>
          <p:nvPr>
            <p:ph idx="1"/>
          </p:nvPr>
        </p:nvSpPr>
        <p:spPr/>
        <p:txBody>
          <a:bodyPr/>
          <a:lstStyle/>
          <a:p>
            <a:r>
              <a:rPr lang="en-US" dirty="0"/>
              <a:t>Follow-up prompts to fix coding</a:t>
            </a:r>
          </a:p>
          <a:p>
            <a:r>
              <a:rPr lang="en-US" dirty="0"/>
              <a:t>Sometimes it can fix itself</a:t>
            </a:r>
          </a:p>
          <a:p>
            <a:r>
              <a:rPr lang="en-US" dirty="0"/>
              <a:t>May not always work</a:t>
            </a:r>
          </a:p>
          <a:p>
            <a:r>
              <a:rPr lang="en-US" dirty="0"/>
              <a:t>Need to fix yourself – need Python knowledge</a:t>
            </a:r>
          </a:p>
        </p:txBody>
      </p:sp>
    </p:spTree>
    <p:extLst>
      <p:ext uri="{BB962C8B-B14F-4D97-AF65-F5344CB8AC3E}">
        <p14:creationId xmlns:p14="http://schemas.microsoft.com/office/powerpoint/2010/main" val="1886123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65F4C-3E31-4809-B22F-6DE31E743DC2}"/>
              </a:ext>
            </a:extLst>
          </p:cNvPr>
          <p:cNvSpPr>
            <a:spLocks noGrp="1"/>
          </p:cNvSpPr>
          <p:nvPr>
            <p:ph type="title"/>
          </p:nvPr>
        </p:nvSpPr>
        <p:spPr/>
        <p:txBody>
          <a:bodyPr/>
          <a:lstStyle/>
          <a:p>
            <a:r>
              <a:rPr lang="en-US" dirty="0"/>
              <a:t>Setup Python via ArcGIS Pro in VS Code</a:t>
            </a:r>
          </a:p>
        </p:txBody>
      </p:sp>
      <p:pic>
        <p:nvPicPr>
          <p:cNvPr id="4" name="Picture 3">
            <a:extLst>
              <a:ext uri="{FF2B5EF4-FFF2-40B4-BE49-F238E27FC236}">
                <a16:creationId xmlns:a16="http://schemas.microsoft.com/office/drawing/2014/main" id="{D2D1026F-F6AA-4CAD-AEA7-F73BFBF5395A}"/>
              </a:ext>
            </a:extLst>
          </p:cNvPr>
          <p:cNvPicPr>
            <a:picLocks noChangeAspect="1"/>
          </p:cNvPicPr>
          <p:nvPr/>
        </p:nvPicPr>
        <p:blipFill>
          <a:blip r:embed="rId3"/>
          <a:stretch>
            <a:fillRect/>
          </a:stretch>
        </p:blipFill>
        <p:spPr>
          <a:xfrm>
            <a:off x="0" y="1417638"/>
            <a:ext cx="12115800" cy="4462476"/>
          </a:xfrm>
          <a:prstGeom prst="rect">
            <a:avLst/>
          </a:prstGeom>
        </p:spPr>
      </p:pic>
    </p:spTree>
    <p:extLst>
      <p:ext uri="{BB962C8B-B14F-4D97-AF65-F5344CB8AC3E}">
        <p14:creationId xmlns:p14="http://schemas.microsoft.com/office/powerpoint/2010/main" val="2443271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146BE-F31E-4E1E-8B32-4671B005B2F0}"/>
              </a:ext>
            </a:extLst>
          </p:cNvPr>
          <p:cNvSpPr>
            <a:spLocks noGrp="1"/>
          </p:cNvSpPr>
          <p:nvPr>
            <p:ph type="title"/>
          </p:nvPr>
        </p:nvSpPr>
        <p:spPr>
          <a:xfrm>
            <a:off x="-76200" y="51996"/>
            <a:ext cx="12192000" cy="1143000"/>
          </a:xfrm>
        </p:spPr>
        <p:txBody>
          <a:bodyPr/>
          <a:lstStyle/>
          <a:p>
            <a:r>
              <a:rPr lang="en-US" dirty="0"/>
              <a:t>Hot Spots in VS Code</a:t>
            </a:r>
          </a:p>
        </p:txBody>
      </p:sp>
      <p:pic>
        <p:nvPicPr>
          <p:cNvPr id="4" name="Picture 3">
            <a:extLst>
              <a:ext uri="{FF2B5EF4-FFF2-40B4-BE49-F238E27FC236}">
                <a16:creationId xmlns:a16="http://schemas.microsoft.com/office/drawing/2014/main" id="{8A449A6D-A807-45A6-8F80-350B58A2EB37}"/>
              </a:ext>
            </a:extLst>
          </p:cNvPr>
          <p:cNvPicPr>
            <a:picLocks noChangeAspect="1"/>
          </p:cNvPicPr>
          <p:nvPr/>
        </p:nvPicPr>
        <p:blipFill>
          <a:blip r:embed="rId2"/>
          <a:stretch>
            <a:fillRect/>
          </a:stretch>
        </p:blipFill>
        <p:spPr>
          <a:xfrm>
            <a:off x="5683678" y="1237329"/>
            <a:ext cx="6423655" cy="5134366"/>
          </a:xfrm>
          <a:prstGeom prst="rect">
            <a:avLst/>
          </a:prstGeom>
        </p:spPr>
      </p:pic>
      <p:sp>
        <p:nvSpPr>
          <p:cNvPr id="5" name="Rectangle 4">
            <a:extLst>
              <a:ext uri="{FF2B5EF4-FFF2-40B4-BE49-F238E27FC236}">
                <a16:creationId xmlns:a16="http://schemas.microsoft.com/office/drawing/2014/main" id="{8055D150-2680-43C1-B377-7BFF1F45928C}"/>
              </a:ext>
            </a:extLst>
          </p:cNvPr>
          <p:cNvSpPr/>
          <p:nvPr/>
        </p:nvSpPr>
        <p:spPr>
          <a:xfrm>
            <a:off x="76200" y="1220396"/>
            <a:ext cx="5052055" cy="5016758"/>
          </a:xfrm>
          <a:prstGeom prst="rect">
            <a:avLst/>
          </a:prstGeom>
        </p:spPr>
        <p:txBody>
          <a:bodyPr wrap="square">
            <a:spAutoFit/>
          </a:bodyPr>
          <a:lstStyle/>
          <a:p>
            <a:r>
              <a:rPr lang="en-US" sz="1600" i="1" dirty="0"/>
              <a:t>You are a skilled data analyst familiar with crime data and have expert knowledge in geographic information systems and spatial data science.</a:t>
            </a:r>
          </a:p>
          <a:p>
            <a:endParaRPr lang="en-US" sz="1600" i="1" dirty="0"/>
          </a:p>
          <a:p>
            <a:r>
              <a:rPr lang="en-US" sz="1600" i="1" dirty="0"/>
              <a:t>With that in mind, I would like you to generate a Python script that will work with ArcGIS Pro </a:t>
            </a:r>
            <a:r>
              <a:rPr lang="en-US" sz="1600" i="1" dirty="0" err="1"/>
              <a:t>ArcPy</a:t>
            </a:r>
            <a:r>
              <a:rPr lang="en-US" sz="1600" i="1" dirty="0"/>
              <a:t> to accomplish the following tasks:</a:t>
            </a:r>
          </a:p>
          <a:p>
            <a:endParaRPr lang="en-US" sz="1600" i="1" dirty="0"/>
          </a:p>
          <a:p>
            <a:r>
              <a:rPr lang="en-US" sz="1600" i="1" dirty="0"/>
              <a:t>Run the Hot Spot Analysis (</a:t>
            </a:r>
            <a:r>
              <a:rPr lang="en-US" sz="1600" i="1" dirty="0" err="1"/>
              <a:t>Getis</a:t>
            </a:r>
            <a:r>
              <a:rPr lang="en-US" sz="1600" i="1" dirty="0"/>
              <a:t>-Ord Gi*) on a shapefile called </a:t>
            </a:r>
            <a:r>
              <a:rPr lang="en-US" sz="1600" i="1" dirty="0" err="1"/>
              <a:t>robbery_census.shp</a:t>
            </a:r>
            <a:r>
              <a:rPr lang="en-US" sz="1600" i="1" dirty="0"/>
              <a:t>, located in the C:\temp directory.</a:t>
            </a:r>
          </a:p>
          <a:p>
            <a:endParaRPr lang="en-US" sz="1600" i="1" dirty="0"/>
          </a:p>
          <a:p>
            <a:r>
              <a:rPr lang="en-US" sz="1600" i="1" dirty="0"/>
              <a:t>Save the output shapefile to C:\temp, naming it </a:t>
            </a:r>
            <a:r>
              <a:rPr lang="en-US" sz="1600" i="1" dirty="0" err="1"/>
              <a:t>robbery_hotspots.shp</a:t>
            </a:r>
            <a:r>
              <a:rPr lang="en-US" sz="1600" i="1" dirty="0"/>
              <a:t>.</a:t>
            </a:r>
          </a:p>
          <a:p>
            <a:endParaRPr lang="en-US" sz="1600" i="1" dirty="0"/>
          </a:p>
          <a:p>
            <a:r>
              <a:rPr lang="en-US" sz="1600" i="1" dirty="0"/>
              <a:t>When running the Hot Spot Analysis tool, you must use these exact parameters:</a:t>
            </a:r>
          </a:p>
          <a:p>
            <a:endParaRPr lang="en-US" sz="1600" i="1" dirty="0"/>
          </a:p>
          <a:p>
            <a:r>
              <a:rPr lang="en-US" sz="1600" i="1" dirty="0" err="1"/>
              <a:t>Input_Feature_Class</a:t>
            </a:r>
            <a:r>
              <a:rPr lang="en-US" sz="1600" i="1" dirty="0"/>
              <a:t>: </a:t>
            </a:r>
            <a:r>
              <a:rPr lang="en-US" sz="1600" i="1" dirty="0" err="1"/>
              <a:t>robbery_census.shp</a:t>
            </a:r>
            <a:endParaRPr lang="en-US" sz="1600" i="1" dirty="0"/>
          </a:p>
          <a:p>
            <a:endParaRPr lang="en-US" sz="1600" i="1" dirty="0"/>
          </a:p>
          <a:p>
            <a:r>
              <a:rPr lang="en-US" sz="1600" i="1" dirty="0" err="1"/>
              <a:t>Input_Field</a:t>
            </a:r>
            <a:r>
              <a:rPr lang="en-US" sz="1600" i="1" dirty="0"/>
              <a:t>: </a:t>
            </a:r>
            <a:r>
              <a:rPr lang="en-US" sz="1600" i="1" dirty="0" err="1"/>
              <a:t>Join_Count</a:t>
            </a:r>
            <a:endParaRPr lang="en-US" sz="1600" i="1" dirty="0"/>
          </a:p>
        </p:txBody>
      </p:sp>
      <p:sp>
        <p:nvSpPr>
          <p:cNvPr id="6" name="Arrow: Right 5">
            <a:extLst>
              <a:ext uri="{FF2B5EF4-FFF2-40B4-BE49-F238E27FC236}">
                <a16:creationId xmlns:a16="http://schemas.microsoft.com/office/drawing/2014/main" id="{FC4D21C5-77D0-429B-95CB-6F87E41A21B2}"/>
              </a:ext>
            </a:extLst>
          </p:cNvPr>
          <p:cNvSpPr/>
          <p:nvPr/>
        </p:nvSpPr>
        <p:spPr>
          <a:xfrm>
            <a:off x="5128255" y="3124200"/>
            <a:ext cx="434345" cy="4572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3D415B7-826C-4151-AA72-60A8365D52A8}"/>
              </a:ext>
            </a:extLst>
          </p:cNvPr>
          <p:cNvSpPr/>
          <p:nvPr/>
        </p:nvSpPr>
        <p:spPr>
          <a:xfrm>
            <a:off x="1143000" y="6371695"/>
            <a:ext cx="2249334" cy="369332"/>
          </a:xfrm>
          <a:prstGeom prst="rect">
            <a:avLst/>
          </a:prstGeom>
        </p:spPr>
        <p:txBody>
          <a:bodyPr wrap="none">
            <a:spAutoFit/>
          </a:bodyPr>
          <a:lstStyle/>
          <a:p>
            <a:r>
              <a:rPr lang="en-US" dirty="0"/>
              <a:t>prompt_hotspots.txt</a:t>
            </a:r>
          </a:p>
        </p:txBody>
      </p:sp>
    </p:spTree>
    <p:extLst>
      <p:ext uri="{BB962C8B-B14F-4D97-AF65-F5344CB8AC3E}">
        <p14:creationId xmlns:p14="http://schemas.microsoft.com/office/powerpoint/2010/main" val="1823977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609CF-DC89-4B37-8A1F-372561757CB8}"/>
              </a:ext>
            </a:extLst>
          </p:cNvPr>
          <p:cNvPicPr>
            <a:picLocks noChangeAspect="1"/>
          </p:cNvPicPr>
          <p:nvPr/>
        </p:nvPicPr>
        <p:blipFill>
          <a:blip r:embed="rId2"/>
          <a:stretch>
            <a:fillRect/>
          </a:stretch>
        </p:blipFill>
        <p:spPr>
          <a:xfrm>
            <a:off x="1837534" y="0"/>
            <a:ext cx="8516931" cy="6858000"/>
          </a:xfrm>
          <a:prstGeom prst="rect">
            <a:avLst/>
          </a:prstGeom>
        </p:spPr>
      </p:pic>
    </p:spTree>
    <p:extLst>
      <p:ext uri="{BB962C8B-B14F-4D97-AF65-F5344CB8AC3E}">
        <p14:creationId xmlns:p14="http://schemas.microsoft.com/office/powerpoint/2010/main" val="3823423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76854A-B89C-4B0C-AD60-6E57C366F169}"/>
              </a:ext>
            </a:extLst>
          </p:cNvPr>
          <p:cNvPicPr>
            <a:picLocks noChangeAspect="1"/>
          </p:cNvPicPr>
          <p:nvPr/>
        </p:nvPicPr>
        <p:blipFill>
          <a:blip r:embed="rId2"/>
          <a:stretch>
            <a:fillRect/>
          </a:stretch>
        </p:blipFill>
        <p:spPr>
          <a:xfrm>
            <a:off x="0" y="762000"/>
            <a:ext cx="8707078" cy="5334000"/>
          </a:xfrm>
          <a:prstGeom prst="rect">
            <a:avLst/>
          </a:prstGeom>
        </p:spPr>
      </p:pic>
      <p:pic>
        <p:nvPicPr>
          <p:cNvPr id="5" name="Picture 4">
            <a:extLst>
              <a:ext uri="{FF2B5EF4-FFF2-40B4-BE49-F238E27FC236}">
                <a16:creationId xmlns:a16="http://schemas.microsoft.com/office/drawing/2014/main" id="{3C52B65F-D1A9-43A2-874D-1EDCB28C9577}"/>
              </a:ext>
            </a:extLst>
          </p:cNvPr>
          <p:cNvPicPr>
            <a:picLocks noChangeAspect="1"/>
          </p:cNvPicPr>
          <p:nvPr/>
        </p:nvPicPr>
        <p:blipFill rotWithShape="1">
          <a:blip r:embed="rId2"/>
          <a:srcRect r="69370" b="80793"/>
          <a:stretch/>
        </p:blipFill>
        <p:spPr>
          <a:xfrm>
            <a:off x="6708960" y="228600"/>
            <a:ext cx="5356040" cy="2057400"/>
          </a:xfrm>
          <a:prstGeom prst="rect">
            <a:avLst/>
          </a:prstGeom>
        </p:spPr>
      </p:pic>
      <p:cxnSp>
        <p:nvCxnSpPr>
          <p:cNvPr id="7" name="Straight Arrow Connector 6">
            <a:extLst>
              <a:ext uri="{FF2B5EF4-FFF2-40B4-BE49-F238E27FC236}">
                <a16:creationId xmlns:a16="http://schemas.microsoft.com/office/drawing/2014/main" id="{7381C323-4B1F-449C-9083-058404810F17}"/>
              </a:ext>
            </a:extLst>
          </p:cNvPr>
          <p:cNvCxnSpPr>
            <a:cxnSpLocks/>
          </p:cNvCxnSpPr>
          <p:nvPr/>
        </p:nvCxnSpPr>
        <p:spPr>
          <a:xfrm flipV="1">
            <a:off x="3200400" y="914400"/>
            <a:ext cx="3352800" cy="7620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A61BB7FB-747B-4F20-93E7-A07199C2C8D3}"/>
              </a:ext>
            </a:extLst>
          </p:cNvPr>
          <p:cNvSpPr>
            <a:spLocks noGrp="1"/>
          </p:cNvSpPr>
          <p:nvPr>
            <p:ph type="title"/>
          </p:nvPr>
        </p:nvSpPr>
        <p:spPr>
          <a:xfrm>
            <a:off x="8932333" y="4267200"/>
            <a:ext cx="3276600" cy="1143000"/>
          </a:xfrm>
        </p:spPr>
        <p:txBody>
          <a:bodyPr>
            <a:normAutofit fontScale="90000"/>
          </a:bodyPr>
          <a:lstStyle/>
          <a:p>
            <a:r>
              <a:rPr lang="en-US" dirty="0"/>
              <a:t>FYI – Open AI API</a:t>
            </a:r>
          </a:p>
        </p:txBody>
      </p:sp>
    </p:spTree>
    <p:extLst>
      <p:ext uri="{BB962C8B-B14F-4D97-AF65-F5344CB8AC3E}">
        <p14:creationId xmlns:p14="http://schemas.microsoft.com/office/powerpoint/2010/main" val="2659984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A5041-CD3B-4F8F-96DD-006202BA4450}"/>
              </a:ext>
            </a:extLst>
          </p:cNvPr>
          <p:cNvSpPr>
            <a:spLocks noGrp="1"/>
          </p:cNvSpPr>
          <p:nvPr>
            <p:ph type="title"/>
          </p:nvPr>
        </p:nvSpPr>
        <p:spPr/>
        <p:txBody>
          <a:bodyPr/>
          <a:lstStyle/>
          <a:p>
            <a:r>
              <a:rPr lang="en-US" dirty="0"/>
              <a:t>FYI – RIT Certified: Spatial Data Science</a:t>
            </a:r>
          </a:p>
        </p:txBody>
      </p:sp>
      <p:pic>
        <p:nvPicPr>
          <p:cNvPr id="4" name="Picture 3">
            <a:extLst>
              <a:ext uri="{FF2B5EF4-FFF2-40B4-BE49-F238E27FC236}">
                <a16:creationId xmlns:a16="http://schemas.microsoft.com/office/drawing/2014/main" id="{47CE7EFF-9BF4-4B1B-900E-FDE849032727}"/>
              </a:ext>
            </a:extLst>
          </p:cNvPr>
          <p:cNvPicPr>
            <a:picLocks noChangeAspect="1"/>
          </p:cNvPicPr>
          <p:nvPr/>
        </p:nvPicPr>
        <p:blipFill>
          <a:blip r:embed="rId2"/>
          <a:stretch>
            <a:fillRect/>
          </a:stretch>
        </p:blipFill>
        <p:spPr>
          <a:xfrm>
            <a:off x="381000" y="1676400"/>
            <a:ext cx="5925618" cy="3822211"/>
          </a:xfrm>
          <a:prstGeom prst="rect">
            <a:avLst/>
          </a:prstGeom>
        </p:spPr>
      </p:pic>
      <p:pic>
        <p:nvPicPr>
          <p:cNvPr id="5" name="Picture 4">
            <a:extLst>
              <a:ext uri="{FF2B5EF4-FFF2-40B4-BE49-F238E27FC236}">
                <a16:creationId xmlns:a16="http://schemas.microsoft.com/office/drawing/2014/main" id="{4D713FB1-2C2F-45F0-866E-9A9EABFB1258}"/>
              </a:ext>
            </a:extLst>
          </p:cNvPr>
          <p:cNvPicPr>
            <a:picLocks noChangeAspect="1"/>
          </p:cNvPicPr>
          <p:nvPr/>
        </p:nvPicPr>
        <p:blipFill>
          <a:blip r:embed="rId3"/>
          <a:stretch>
            <a:fillRect/>
          </a:stretch>
        </p:blipFill>
        <p:spPr>
          <a:xfrm>
            <a:off x="7848600" y="1676400"/>
            <a:ext cx="3543482" cy="3556183"/>
          </a:xfrm>
          <a:prstGeom prst="rect">
            <a:avLst/>
          </a:prstGeom>
        </p:spPr>
      </p:pic>
      <p:sp>
        <p:nvSpPr>
          <p:cNvPr id="6" name="Rectangle 5">
            <a:extLst>
              <a:ext uri="{FF2B5EF4-FFF2-40B4-BE49-F238E27FC236}">
                <a16:creationId xmlns:a16="http://schemas.microsoft.com/office/drawing/2014/main" id="{BDBFA833-09CF-43DD-A6F3-F17856D24D44}"/>
              </a:ext>
            </a:extLst>
          </p:cNvPr>
          <p:cNvSpPr/>
          <p:nvPr/>
        </p:nvSpPr>
        <p:spPr>
          <a:xfrm>
            <a:off x="914400" y="6096000"/>
            <a:ext cx="2597186" cy="369332"/>
          </a:xfrm>
          <a:prstGeom prst="rect">
            <a:avLst/>
          </a:prstGeom>
        </p:spPr>
        <p:txBody>
          <a:bodyPr wrap="none">
            <a:spAutoFit/>
          </a:bodyPr>
          <a:lstStyle/>
          <a:p>
            <a:r>
              <a:rPr lang="en-US" dirty="0"/>
              <a:t>https://certified.rit.edu/</a:t>
            </a:r>
          </a:p>
        </p:txBody>
      </p:sp>
      <p:sp>
        <p:nvSpPr>
          <p:cNvPr id="3" name="Rectangle 2">
            <a:extLst>
              <a:ext uri="{FF2B5EF4-FFF2-40B4-BE49-F238E27FC236}">
                <a16:creationId xmlns:a16="http://schemas.microsoft.com/office/drawing/2014/main" id="{47B35446-84EE-471B-BC72-4150DCFBF63D}"/>
              </a:ext>
            </a:extLst>
          </p:cNvPr>
          <p:cNvSpPr/>
          <p:nvPr/>
        </p:nvSpPr>
        <p:spPr>
          <a:xfrm>
            <a:off x="7737051" y="5911334"/>
            <a:ext cx="3608680" cy="707886"/>
          </a:xfrm>
          <a:prstGeom prst="rect">
            <a:avLst/>
          </a:prstGeom>
        </p:spPr>
        <p:txBody>
          <a:bodyPr wrap="none">
            <a:spAutoFit/>
          </a:bodyPr>
          <a:lstStyle/>
          <a:p>
            <a:pPr algn="ctr"/>
            <a:r>
              <a:rPr lang="en-US" sz="4000" dirty="0"/>
              <a:t>bmtski@rit.edu</a:t>
            </a:r>
            <a:endParaRPr lang="pl-PL" sz="4000" dirty="0"/>
          </a:p>
        </p:txBody>
      </p:sp>
    </p:spTree>
    <p:extLst>
      <p:ext uri="{BB962C8B-B14F-4D97-AF65-F5344CB8AC3E}">
        <p14:creationId xmlns:p14="http://schemas.microsoft.com/office/powerpoint/2010/main" val="167275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1E13F-85F4-466A-9B4E-D79BB0D93F81}"/>
              </a:ext>
            </a:extLst>
          </p:cNvPr>
          <p:cNvSpPr>
            <a:spLocks noGrp="1"/>
          </p:cNvSpPr>
          <p:nvPr>
            <p:ph type="title"/>
          </p:nvPr>
        </p:nvSpPr>
        <p:spPr/>
        <p:txBody>
          <a:bodyPr/>
          <a:lstStyle/>
          <a:p>
            <a:r>
              <a:rPr lang="en-US" dirty="0"/>
              <a:t>Workshop Objectives</a:t>
            </a:r>
          </a:p>
        </p:txBody>
      </p:sp>
      <p:sp>
        <p:nvSpPr>
          <p:cNvPr id="3" name="Content Placeholder 2">
            <a:extLst>
              <a:ext uri="{FF2B5EF4-FFF2-40B4-BE49-F238E27FC236}">
                <a16:creationId xmlns:a16="http://schemas.microsoft.com/office/drawing/2014/main" id="{A400D0E7-E872-4C9E-83D7-0501D2AD6CE1}"/>
              </a:ext>
            </a:extLst>
          </p:cNvPr>
          <p:cNvSpPr>
            <a:spLocks noGrp="1"/>
          </p:cNvSpPr>
          <p:nvPr>
            <p:ph idx="1"/>
          </p:nvPr>
        </p:nvSpPr>
        <p:spPr>
          <a:xfrm>
            <a:off x="609600" y="1600201"/>
            <a:ext cx="10972800" cy="4876799"/>
          </a:xfrm>
        </p:spPr>
        <p:txBody>
          <a:bodyPr>
            <a:normAutofit fontScale="85000" lnSpcReduction="20000"/>
          </a:bodyPr>
          <a:lstStyle/>
          <a:p>
            <a:r>
              <a:rPr lang="en-US" dirty="0"/>
              <a:t>Identify opportunities for  using generative AI for geospatial python code development.</a:t>
            </a:r>
          </a:p>
          <a:p>
            <a:endParaRPr lang="en-US" dirty="0"/>
          </a:p>
          <a:p>
            <a:r>
              <a:rPr lang="en-US" dirty="0"/>
              <a:t>Demonstrate how to create effective prompts to generate geospatial python code.</a:t>
            </a:r>
          </a:p>
          <a:p>
            <a:endParaRPr lang="en-US" dirty="0"/>
          </a:p>
          <a:p>
            <a:r>
              <a:rPr lang="en-US" dirty="0"/>
              <a:t>Recognize limitations of generative AI for python code development and how to troubleshoot erroneous code.</a:t>
            </a:r>
          </a:p>
          <a:p>
            <a:endParaRPr lang="en-US" dirty="0"/>
          </a:p>
          <a:p>
            <a:r>
              <a:rPr lang="en-US" dirty="0"/>
              <a:t>Identify opportunities for advanced application of generative AI for geospatial python development  using modern developer tools.</a:t>
            </a:r>
            <a:br>
              <a:rPr lang="en-US" dirty="0"/>
            </a:br>
            <a:endParaRPr lang="en-US" dirty="0"/>
          </a:p>
        </p:txBody>
      </p:sp>
    </p:spTree>
    <p:extLst>
      <p:ext uri="{BB962C8B-B14F-4D97-AF65-F5344CB8AC3E}">
        <p14:creationId xmlns:p14="http://schemas.microsoft.com/office/powerpoint/2010/main" val="74908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8D8E3-23B7-45EA-A233-0F36E0214210}"/>
              </a:ext>
            </a:extLst>
          </p:cNvPr>
          <p:cNvSpPr>
            <a:spLocks noGrp="1"/>
          </p:cNvSpPr>
          <p:nvPr>
            <p:ph type="title"/>
          </p:nvPr>
        </p:nvSpPr>
        <p:spPr/>
        <p:txBody>
          <a:bodyPr/>
          <a:lstStyle/>
          <a:p>
            <a:r>
              <a:rPr lang="en-US" dirty="0"/>
              <a:t>Before we start:</a:t>
            </a:r>
          </a:p>
        </p:txBody>
      </p:sp>
      <p:sp>
        <p:nvSpPr>
          <p:cNvPr id="3" name="Content Placeholder 2">
            <a:extLst>
              <a:ext uri="{FF2B5EF4-FFF2-40B4-BE49-F238E27FC236}">
                <a16:creationId xmlns:a16="http://schemas.microsoft.com/office/drawing/2014/main" id="{49DD6401-E343-4AA2-9129-42DD83A8E815}"/>
              </a:ext>
            </a:extLst>
          </p:cNvPr>
          <p:cNvSpPr>
            <a:spLocks noGrp="1"/>
          </p:cNvSpPr>
          <p:nvPr>
            <p:ph idx="1"/>
          </p:nvPr>
        </p:nvSpPr>
        <p:spPr/>
        <p:txBody>
          <a:bodyPr/>
          <a:lstStyle/>
          <a:p>
            <a:r>
              <a:rPr lang="en-US" dirty="0"/>
              <a:t>ArcGIS Pro</a:t>
            </a:r>
          </a:p>
          <a:p>
            <a:r>
              <a:rPr lang="en-US" dirty="0"/>
              <a:t>VS Code</a:t>
            </a:r>
          </a:p>
          <a:p>
            <a:r>
              <a:rPr lang="en-US" dirty="0" err="1"/>
              <a:t>ChatGPT</a:t>
            </a:r>
            <a:r>
              <a:rPr lang="en-US" dirty="0"/>
              <a:t> 4o</a:t>
            </a:r>
          </a:p>
          <a:p>
            <a:r>
              <a:rPr lang="en-US" dirty="0"/>
              <a:t>Assume some Python background</a:t>
            </a:r>
          </a:p>
          <a:p>
            <a:r>
              <a:rPr lang="en-US" dirty="0"/>
              <a:t>Disclaimer: Not a full time developer, many ways to accomplish tasks</a:t>
            </a:r>
          </a:p>
        </p:txBody>
      </p:sp>
    </p:spTree>
    <p:extLst>
      <p:ext uri="{BB962C8B-B14F-4D97-AF65-F5344CB8AC3E}">
        <p14:creationId xmlns:p14="http://schemas.microsoft.com/office/powerpoint/2010/main" val="201994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A5041-CD3B-4F8F-96DD-006202BA4450}"/>
              </a:ext>
            </a:extLst>
          </p:cNvPr>
          <p:cNvSpPr>
            <a:spLocks noGrp="1"/>
          </p:cNvSpPr>
          <p:nvPr>
            <p:ph type="title"/>
          </p:nvPr>
        </p:nvSpPr>
        <p:spPr/>
        <p:txBody>
          <a:bodyPr/>
          <a:lstStyle/>
          <a:p>
            <a:r>
              <a:rPr lang="en-US" dirty="0"/>
              <a:t>FYI – RIT Certified: Spatial Data Science</a:t>
            </a:r>
          </a:p>
        </p:txBody>
      </p:sp>
      <p:pic>
        <p:nvPicPr>
          <p:cNvPr id="4" name="Picture 3">
            <a:extLst>
              <a:ext uri="{FF2B5EF4-FFF2-40B4-BE49-F238E27FC236}">
                <a16:creationId xmlns:a16="http://schemas.microsoft.com/office/drawing/2014/main" id="{47CE7EFF-9BF4-4B1B-900E-FDE849032727}"/>
              </a:ext>
            </a:extLst>
          </p:cNvPr>
          <p:cNvPicPr>
            <a:picLocks noChangeAspect="1"/>
          </p:cNvPicPr>
          <p:nvPr/>
        </p:nvPicPr>
        <p:blipFill>
          <a:blip r:embed="rId2"/>
          <a:stretch>
            <a:fillRect/>
          </a:stretch>
        </p:blipFill>
        <p:spPr>
          <a:xfrm>
            <a:off x="381000" y="1676400"/>
            <a:ext cx="5925618" cy="3822211"/>
          </a:xfrm>
          <a:prstGeom prst="rect">
            <a:avLst/>
          </a:prstGeom>
        </p:spPr>
      </p:pic>
      <p:pic>
        <p:nvPicPr>
          <p:cNvPr id="5" name="Picture 4">
            <a:extLst>
              <a:ext uri="{FF2B5EF4-FFF2-40B4-BE49-F238E27FC236}">
                <a16:creationId xmlns:a16="http://schemas.microsoft.com/office/drawing/2014/main" id="{4D713FB1-2C2F-45F0-866E-9A9EABFB1258}"/>
              </a:ext>
            </a:extLst>
          </p:cNvPr>
          <p:cNvPicPr>
            <a:picLocks noChangeAspect="1"/>
          </p:cNvPicPr>
          <p:nvPr/>
        </p:nvPicPr>
        <p:blipFill>
          <a:blip r:embed="rId3"/>
          <a:stretch>
            <a:fillRect/>
          </a:stretch>
        </p:blipFill>
        <p:spPr>
          <a:xfrm>
            <a:off x="7848600" y="1676400"/>
            <a:ext cx="3543482" cy="3556183"/>
          </a:xfrm>
          <a:prstGeom prst="rect">
            <a:avLst/>
          </a:prstGeom>
        </p:spPr>
      </p:pic>
      <p:sp>
        <p:nvSpPr>
          <p:cNvPr id="6" name="Rectangle 5">
            <a:extLst>
              <a:ext uri="{FF2B5EF4-FFF2-40B4-BE49-F238E27FC236}">
                <a16:creationId xmlns:a16="http://schemas.microsoft.com/office/drawing/2014/main" id="{BDBFA833-09CF-43DD-A6F3-F17856D24D44}"/>
              </a:ext>
            </a:extLst>
          </p:cNvPr>
          <p:cNvSpPr/>
          <p:nvPr/>
        </p:nvSpPr>
        <p:spPr>
          <a:xfrm>
            <a:off x="5008025" y="6186268"/>
            <a:ext cx="2597186" cy="369332"/>
          </a:xfrm>
          <a:prstGeom prst="rect">
            <a:avLst/>
          </a:prstGeom>
        </p:spPr>
        <p:txBody>
          <a:bodyPr wrap="none">
            <a:spAutoFit/>
          </a:bodyPr>
          <a:lstStyle/>
          <a:p>
            <a:r>
              <a:rPr lang="en-US" dirty="0"/>
              <a:t>https://certified.rit.edu/</a:t>
            </a:r>
          </a:p>
        </p:txBody>
      </p:sp>
    </p:spTree>
    <p:extLst>
      <p:ext uri="{BB962C8B-B14F-4D97-AF65-F5344CB8AC3E}">
        <p14:creationId xmlns:p14="http://schemas.microsoft.com/office/powerpoint/2010/main" val="2759510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2A7CF-0FBB-4471-9217-5BFC31D63CF4}"/>
              </a:ext>
            </a:extLst>
          </p:cNvPr>
          <p:cNvSpPr>
            <a:spLocks noGrp="1"/>
          </p:cNvSpPr>
          <p:nvPr>
            <p:ph type="title"/>
          </p:nvPr>
        </p:nvSpPr>
        <p:spPr/>
        <p:txBody>
          <a:bodyPr/>
          <a:lstStyle/>
          <a:p>
            <a:r>
              <a:rPr lang="pl-PL" dirty="0"/>
              <a:t>Outline</a:t>
            </a:r>
            <a:endParaRPr lang="en-US" dirty="0"/>
          </a:p>
        </p:txBody>
      </p:sp>
      <p:sp>
        <p:nvSpPr>
          <p:cNvPr id="3" name="Content Placeholder 2">
            <a:extLst>
              <a:ext uri="{FF2B5EF4-FFF2-40B4-BE49-F238E27FC236}">
                <a16:creationId xmlns:a16="http://schemas.microsoft.com/office/drawing/2014/main" id="{2B009AC5-ED52-4D47-8D06-792144DCA32F}"/>
              </a:ext>
            </a:extLst>
          </p:cNvPr>
          <p:cNvSpPr>
            <a:spLocks noGrp="1"/>
          </p:cNvSpPr>
          <p:nvPr>
            <p:ph idx="1"/>
          </p:nvPr>
        </p:nvSpPr>
        <p:spPr>
          <a:xfrm>
            <a:off x="228600" y="1600201"/>
            <a:ext cx="11430000" cy="4525963"/>
          </a:xfrm>
        </p:spPr>
        <p:txBody>
          <a:bodyPr>
            <a:normAutofit lnSpcReduction="10000"/>
          </a:bodyPr>
          <a:lstStyle/>
          <a:p>
            <a:r>
              <a:rPr lang="en-US" sz="4000" dirty="0"/>
              <a:t>Generative AI Overview</a:t>
            </a:r>
            <a:br>
              <a:rPr lang="pl-PL" sz="4000" dirty="0"/>
            </a:br>
            <a:endParaRPr lang="pl-PL" sz="4000" dirty="0"/>
          </a:p>
          <a:p>
            <a:r>
              <a:rPr lang="en-US" sz="4000" dirty="0"/>
              <a:t>Generative AI and </a:t>
            </a:r>
            <a:r>
              <a:rPr lang="en-US" sz="4000" dirty="0" err="1"/>
              <a:t>Geospsatial</a:t>
            </a:r>
            <a:endParaRPr lang="en-US" sz="4000" dirty="0"/>
          </a:p>
          <a:p>
            <a:pPr marL="0" indent="0">
              <a:buNone/>
            </a:pPr>
            <a:endParaRPr lang="en-US" sz="4000" dirty="0"/>
          </a:p>
          <a:p>
            <a:r>
              <a:rPr lang="en-US" sz="4000" dirty="0"/>
              <a:t>Prompt Engineering</a:t>
            </a:r>
            <a:br>
              <a:rPr lang="pl-PL" sz="4000" dirty="0"/>
            </a:br>
            <a:endParaRPr lang="pl-PL" sz="4000" dirty="0"/>
          </a:p>
          <a:p>
            <a:r>
              <a:rPr lang="en-US" sz="4000" dirty="0"/>
              <a:t>Hands On with Prompt Engineering</a:t>
            </a:r>
          </a:p>
        </p:txBody>
      </p:sp>
    </p:spTree>
    <p:extLst>
      <p:ext uri="{BB962C8B-B14F-4D97-AF65-F5344CB8AC3E}">
        <p14:creationId xmlns:p14="http://schemas.microsoft.com/office/powerpoint/2010/main" val="182636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Generative AI?</a:t>
            </a:r>
          </a:p>
        </p:txBody>
      </p:sp>
      <p:sp>
        <p:nvSpPr>
          <p:cNvPr id="3" name="TextBox 2">
            <a:extLst>
              <a:ext uri="{FF2B5EF4-FFF2-40B4-BE49-F238E27FC236}">
                <a16:creationId xmlns:a16="http://schemas.microsoft.com/office/drawing/2014/main" id="{319B2BBD-047C-4CE4-AC36-0BAC845E57C9}"/>
              </a:ext>
            </a:extLst>
          </p:cNvPr>
          <p:cNvSpPr txBox="1"/>
          <p:nvPr/>
        </p:nvSpPr>
        <p:spPr>
          <a:xfrm>
            <a:off x="2819400" y="5909270"/>
            <a:ext cx="6345007" cy="923330"/>
          </a:xfrm>
          <a:prstGeom prst="rect">
            <a:avLst/>
          </a:prstGeom>
          <a:noFill/>
        </p:spPr>
        <p:txBody>
          <a:bodyPr wrap="none" rtlCol="0">
            <a:spAutoFit/>
          </a:bodyPr>
          <a:lstStyle/>
          <a:p>
            <a:r>
              <a:rPr lang="en-US" sz="5400" dirty="0"/>
              <a:t>Content Production</a:t>
            </a:r>
          </a:p>
        </p:txBody>
      </p:sp>
      <p:pic>
        <p:nvPicPr>
          <p:cNvPr id="2050" name="Picture 2" descr="https://sdmntprsouthcentralus.oaiusercontent.com/files/00000000-bcc0-51f7-af3f-ef6031032972/raw?se=2025-04-07T14%3A20%3A57Z&amp;sp=r&amp;sv=2024-08-04&amp;sr=b&amp;scid=08d012d4-2274-5e71-b431-01918900ea3d&amp;skoid=365eb242-95ba-4335-a618-2c9f8f766a86&amp;sktid=a48cca56-e6da-484e-a814-9c849652bcb3&amp;skt=2025-04-07T02%3A54%3A19Z&amp;ske=2025-04-08T02%3A54%3A19Z&amp;sks=b&amp;skv=2024-08-04&amp;sig=wnfkXTGlQL93i7G1xQ/i/Y8Q0ztKDJ1iogcfP2Vysvg%3D">
            <a:extLst>
              <a:ext uri="{FF2B5EF4-FFF2-40B4-BE49-F238E27FC236}">
                <a16:creationId xmlns:a16="http://schemas.microsoft.com/office/drawing/2014/main" id="{B981B390-CE24-409E-837D-30F19F6178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0" y="1322421"/>
            <a:ext cx="7048500" cy="469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58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457A40A-BE7F-4980-8160-0ECA2E9AC10A}"/>
              </a:ext>
            </a:extLst>
          </p:cNvPr>
          <p:cNvSpPr>
            <a:spLocks noGrp="1"/>
          </p:cNvSpPr>
          <p:nvPr>
            <p:ph type="title"/>
          </p:nvPr>
        </p:nvSpPr>
        <p:spPr>
          <a:xfrm>
            <a:off x="-3580" y="74782"/>
            <a:ext cx="12192000" cy="1143000"/>
          </a:xfrm>
        </p:spPr>
        <p:txBody>
          <a:bodyPr/>
          <a:lstStyle/>
          <a:p>
            <a:r>
              <a:rPr lang="en-US" dirty="0"/>
              <a:t>Large Language Models</a:t>
            </a:r>
          </a:p>
        </p:txBody>
      </p:sp>
      <p:sp>
        <p:nvSpPr>
          <p:cNvPr id="2" name="TextBox 1">
            <a:extLst>
              <a:ext uri="{FF2B5EF4-FFF2-40B4-BE49-F238E27FC236}">
                <a16:creationId xmlns:a16="http://schemas.microsoft.com/office/drawing/2014/main" id="{32D427A8-F283-4E9C-AE46-8251AFDAD97B}"/>
              </a:ext>
            </a:extLst>
          </p:cNvPr>
          <p:cNvSpPr txBox="1"/>
          <p:nvPr/>
        </p:nvSpPr>
        <p:spPr>
          <a:xfrm>
            <a:off x="304800" y="1524000"/>
            <a:ext cx="11963400" cy="4401205"/>
          </a:xfrm>
          <a:prstGeom prst="rect">
            <a:avLst/>
          </a:prstGeom>
          <a:noFill/>
        </p:spPr>
        <p:txBody>
          <a:bodyPr wrap="square" rtlCol="0">
            <a:spAutoFit/>
          </a:bodyPr>
          <a:lstStyle/>
          <a:p>
            <a:r>
              <a:rPr lang="en-US" sz="4000" dirty="0"/>
              <a:t>Large language model: computer program that has learned from a huge amount of text to predict and generate human-like language</a:t>
            </a:r>
          </a:p>
          <a:p>
            <a:endParaRPr lang="en-US" sz="4000" dirty="0"/>
          </a:p>
          <a:p>
            <a:r>
              <a:rPr lang="en-US" sz="4000" dirty="0"/>
              <a:t>Neural Networks : Neural networks are pattern-finding machines that learn from examples</a:t>
            </a:r>
          </a:p>
          <a:p>
            <a:endParaRPr lang="en-US" sz="4000" dirty="0"/>
          </a:p>
        </p:txBody>
      </p:sp>
      <p:sp>
        <p:nvSpPr>
          <p:cNvPr id="4" name="Rectangle 3">
            <a:extLst>
              <a:ext uri="{FF2B5EF4-FFF2-40B4-BE49-F238E27FC236}">
                <a16:creationId xmlns:a16="http://schemas.microsoft.com/office/drawing/2014/main" id="{BC14EDB8-E836-4FBB-B220-CABD974D5957}"/>
              </a:ext>
            </a:extLst>
          </p:cNvPr>
          <p:cNvSpPr/>
          <p:nvPr/>
        </p:nvSpPr>
        <p:spPr>
          <a:xfrm>
            <a:off x="2971800" y="6239890"/>
            <a:ext cx="5468164" cy="369332"/>
          </a:xfrm>
          <a:prstGeom prst="rect">
            <a:avLst/>
          </a:prstGeom>
        </p:spPr>
        <p:txBody>
          <a:bodyPr wrap="none">
            <a:spAutoFit/>
          </a:bodyPr>
          <a:lstStyle/>
          <a:p>
            <a:r>
              <a:rPr lang="en-US" dirty="0"/>
              <a:t>https://en.wikipedia.org/wiki/Large_language_model</a:t>
            </a:r>
          </a:p>
        </p:txBody>
      </p:sp>
      <p:sp>
        <p:nvSpPr>
          <p:cNvPr id="5" name="Rectangle 4">
            <a:extLst>
              <a:ext uri="{FF2B5EF4-FFF2-40B4-BE49-F238E27FC236}">
                <a16:creationId xmlns:a16="http://schemas.microsoft.com/office/drawing/2014/main" id="{CF4DD8AC-5D87-4B53-AC4B-7B7724B4ED22}"/>
              </a:ext>
            </a:extLst>
          </p:cNvPr>
          <p:cNvSpPr/>
          <p:nvPr/>
        </p:nvSpPr>
        <p:spPr>
          <a:xfrm>
            <a:off x="1219200" y="2286000"/>
            <a:ext cx="6096000" cy="369332"/>
          </a:xfrm>
          <a:prstGeom prst="rect">
            <a:avLst/>
          </a:prstGeom>
        </p:spPr>
        <p:txBody>
          <a:bodyPr>
            <a:spAutoFit/>
          </a:bodyPr>
          <a:lstStyle/>
          <a:p>
            <a:endParaRPr lang="en-US" dirty="0"/>
          </a:p>
        </p:txBody>
      </p:sp>
    </p:spTree>
    <p:extLst>
      <p:ext uri="{BB962C8B-B14F-4D97-AF65-F5344CB8AC3E}">
        <p14:creationId xmlns:p14="http://schemas.microsoft.com/office/powerpoint/2010/main" val="1360505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RefuGI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59368</TotalTime>
  <Words>1842</Words>
  <Application>Microsoft Office PowerPoint</Application>
  <PresentationFormat>Widescreen</PresentationFormat>
  <Paragraphs>197</Paragraphs>
  <Slides>35</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Lato</vt:lpstr>
      <vt:lpstr>OCR A Extended</vt:lpstr>
      <vt:lpstr>Segoe UI</vt:lpstr>
      <vt:lpstr>Office Theme</vt:lpstr>
      <vt:lpstr>PowerPoint Presentation</vt:lpstr>
      <vt:lpstr>Workshop Materials</vt:lpstr>
      <vt:lpstr>Who am I?</vt:lpstr>
      <vt:lpstr>Workshop Objectives</vt:lpstr>
      <vt:lpstr>Before we start:</vt:lpstr>
      <vt:lpstr>FYI – RIT Certified: Spatial Data Science</vt:lpstr>
      <vt:lpstr>Outline</vt:lpstr>
      <vt:lpstr>What is Generative AI?</vt:lpstr>
      <vt:lpstr>Large Language Models</vt:lpstr>
      <vt:lpstr>Neural Networks</vt:lpstr>
      <vt:lpstr>ChatGPT</vt:lpstr>
      <vt:lpstr>ChatGPT and Geospatial </vt:lpstr>
      <vt:lpstr>PowerPoint Presentation</vt:lpstr>
      <vt:lpstr>PowerPoint Presentation</vt:lpstr>
      <vt:lpstr>Key Geospatial Generative AI skills</vt:lpstr>
      <vt:lpstr>Prompt Engineering</vt:lpstr>
      <vt:lpstr>PowerPoint Presentation</vt:lpstr>
      <vt:lpstr>Prompt Engineering - Framework</vt:lpstr>
      <vt:lpstr>PowerPoint Presentation</vt:lpstr>
      <vt:lpstr>Basic Process</vt:lpstr>
      <vt:lpstr>Example – ArcGIS Pro – General Query</vt:lpstr>
      <vt:lpstr>PowerPoint Presentation</vt:lpstr>
      <vt:lpstr>Example – ArcGIS Pro – Adding more..</vt:lpstr>
      <vt:lpstr>PowerPoint Presentation</vt:lpstr>
      <vt:lpstr>Troubleshoot Code </vt:lpstr>
      <vt:lpstr>PowerPoint Presentation</vt:lpstr>
      <vt:lpstr>Troubleshooting Process/Prompts</vt:lpstr>
      <vt:lpstr>Fighting with AI…</vt:lpstr>
      <vt:lpstr>And it still didn’t work…</vt:lpstr>
      <vt:lpstr>Troubleshoot Code </vt:lpstr>
      <vt:lpstr>Setup Python via ArcGIS Pro in VS Code</vt:lpstr>
      <vt:lpstr>Hot Spots in VS Code</vt:lpstr>
      <vt:lpstr>PowerPoint Presentation</vt:lpstr>
      <vt:lpstr>FYI – Open AI API</vt:lpstr>
      <vt:lpstr>FYI – RIT Certified: Spatial Data Science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Tomaszewski</dc:creator>
  <cp:lastModifiedBy>Brian Tomaszewski</cp:lastModifiedBy>
  <cp:revision>876</cp:revision>
  <cp:lastPrinted>2021-04-15T18:35:25Z</cp:lastPrinted>
  <dcterms:created xsi:type="dcterms:W3CDTF">2014-08-24T19:10:52Z</dcterms:created>
  <dcterms:modified xsi:type="dcterms:W3CDTF">2025-04-08T13:18:57Z</dcterms:modified>
</cp:coreProperties>
</file>