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367" r:id="rId4"/>
    <p:sldId id="368" r:id="rId5"/>
    <p:sldId id="369" r:id="rId6"/>
    <p:sldId id="370" r:id="rId7"/>
    <p:sldId id="371" r:id="rId8"/>
    <p:sldId id="372" r:id="rId9"/>
    <p:sldId id="373" r:id="rId10"/>
    <p:sldId id="374" r:id="rId11"/>
    <p:sldId id="375" r:id="rId12"/>
    <p:sldId id="376" r:id="rId13"/>
    <p:sldId id="377" r:id="rId14"/>
    <p:sldId id="378" r:id="rId15"/>
    <p:sldId id="366" r:id="rId16"/>
    <p:sldId id="332" r:id="rId17"/>
    <p:sldId id="289" r:id="rId18"/>
    <p:sldId id="290" r:id="rId1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1" autoAdjust="0"/>
  </p:normalViewPr>
  <p:slideViewPr>
    <p:cSldViewPr>
      <p:cViewPr varScale="1">
        <p:scale>
          <a:sx n="108" d="100"/>
          <a:sy n="108" d="100"/>
        </p:scale>
        <p:origin x="632" y="5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501A950-67C6-4E97-9C18-B8454C4D4314}" type="datetimeFigureOut">
              <a:rPr lang="en-US" smtClean="0"/>
              <a:t>1/14/2021</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032B0FC-E78D-43DE-88C1-22F7F5EC2A63}" type="slidenum">
              <a:rPr lang="en-US" smtClean="0"/>
              <a:t>‹#›</a:t>
            </a:fld>
            <a:endParaRPr lang="en-US"/>
          </a:p>
        </p:txBody>
      </p:sp>
    </p:spTree>
    <p:extLst>
      <p:ext uri="{BB962C8B-B14F-4D97-AF65-F5344CB8AC3E}">
        <p14:creationId xmlns:p14="http://schemas.microsoft.com/office/powerpoint/2010/main" val="35065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smtClean="0"/>
              <a:t>V1.2</a:t>
            </a:r>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a:t>
            </a:fld>
            <a:endParaRPr lang="en-US"/>
          </a:p>
        </p:txBody>
      </p:sp>
    </p:spTree>
    <p:extLst>
      <p:ext uri="{BB962C8B-B14F-4D97-AF65-F5344CB8AC3E}">
        <p14:creationId xmlns:p14="http://schemas.microsoft.com/office/powerpoint/2010/main" val="217231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a:t>
            </a:fld>
            <a:endParaRPr lang="en-US"/>
          </a:p>
        </p:txBody>
      </p:sp>
    </p:spTree>
    <p:extLst>
      <p:ext uri="{BB962C8B-B14F-4D97-AF65-F5344CB8AC3E}">
        <p14:creationId xmlns:p14="http://schemas.microsoft.com/office/powerpoint/2010/main" val="11424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15</a:t>
            </a:fld>
            <a:endParaRPr lang="en-US"/>
          </a:p>
        </p:txBody>
      </p:sp>
    </p:spTree>
    <p:extLst>
      <p:ext uri="{BB962C8B-B14F-4D97-AF65-F5344CB8AC3E}">
        <p14:creationId xmlns:p14="http://schemas.microsoft.com/office/powerpoint/2010/main" val="18571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Palatino Linotype" panose="0204050205050503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8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8895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2518822" y="6245352"/>
            <a:ext cx="7151318" cy="369332"/>
          </a:xfrm>
          <a:prstGeom prst="rect">
            <a:avLst/>
          </a:prstGeom>
        </p:spPr>
        <p:txBody>
          <a:bodyPr wrap="none">
            <a:spAutoFit/>
          </a:bodyPr>
          <a:lstStyle/>
          <a:p>
            <a:pPr algn="ctr"/>
            <a:r>
              <a:rPr lang="en-US" dirty="0" smtClean="0">
                <a:latin typeface="Palatino Linotype" panose="02040502050505030304" pitchFamily="18" charset="0"/>
              </a:rPr>
              <a:t>Chapter 9: Geographic Information Systems and Disaster Mitigation</a:t>
            </a:r>
            <a:endParaRPr lang="en-US" dirty="0">
              <a:latin typeface="Palatino Linotype" panose="02040502050505030304" pitchFamily="18" charset="0"/>
            </a:endParaRPr>
          </a:p>
        </p:txBody>
      </p:sp>
      <p:sp>
        <p:nvSpPr>
          <p:cNvPr id="8" name="TextBox 7"/>
          <p:cNvSpPr txBox="1"/>
          <p:nvPr userDrawn="1"/>
        </p:nvSpPr>
        <p:spPr>
          <a:xfrm>
            <a:off x="0" y="6488668"/>
            <a:ext cx="12156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Palatino Linotype" panose="02040502050505030304" pitchFamily="18" charset="0"/>
              </a:rPr>
              <a:t>Geographic Information Systems (GIS) for Disaster Management (Second Edition)</a:t>
            </a:r>
            <a:r>
              <a:rPr lang="en-US" dirty="0" smtClean="0">
                <a:latin typeface="Palatino Linotype" panose="02040502050505030304" pitchFamily="18" charset="0"/>
              </a:rPr>
              <a:t> © 2021 Brian</a:t>
            </a:r>
            <a:r>
              <a:rPr lang="en-US" baseline="0" dirty="0" smtClean="0">
                <a:latin typeface="Palatino Linotype" panose="02040502050505030304" pitchFamily="18" charset="0"/>
              </a:rPr>
              <a:t> Tomaszewski</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3750112303"/>
      </p:ext>
    </p:extLst>
  </p:cSld>
  <p:clrMap bg1="dk1" tx1="lt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gisfordisastermanagement.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ata.census.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gisfordisastermanagement.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unisd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ndrr.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227"/>
            <a:ext cx="4267200" cy="6137973"/>
          </a:xfrm>
          <a:prstGeom prst="rect">
            <a:avLst/>
          </a:prstGeom>
        </p:spPr>
      </p:pic>
      <p:sp>
        <p:nvSpPr>
          <p:cNvPr id="6" name="Title 1"/>
          <p:cNvSpPr>
            <a:spLocks noGrp="1"/>
          </p:cNvSpPr>
          <p:nvPr>
            <p:ph type="ctrTitle"/>
          </p:nvPr>
        </p:nvSpPr>
        <p:spPr>
          <a:xfrm>
            <a:off x="4495800" y="34227"/>
            <a:ext cx="7620000" cy="6137973"/>
          </a:xfrm>
        </p:spPr>
        <p:txBody>
          <a:bodyPr>
            <a:normAutofit fontScale="90000"/>
          </a:bodyPr>
          <a:lstStyle/>
          <a:p>
            <a:r>
              <a:rPr lang="en-US" dirty="0">
                <a:latin typeface="Palatino Linotype" panose="02040502050505030304" pitchFamily="18" charset="0"/>
              </a:rPr>
              <a:t>Chapter </a:t>
            </a:r>
            <a:r>
              <a:rPr lang="en-US" dirty="0" smtClean="0">
                <a:latin typeface="Palatino Linotype" panose="02040502050505030304" pitchFamily="18" charset="0"/>
              </a:rPr>
              <a:t>9</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t>Geographic Information Systems and Disaster </a:t>
            </a:r>
            <a:r>
              <a:rPr lang="en-US" dirty="0" smtClean="0"/>
              <a:t>Mitigation</a:t>
            </a:r>
            <a:r>
              <a:rPr lang="en-US" dirty="0">
                <a:latin typeface="Palatino Linotype" panose="02040502050505030304" pitchFamily="18" charset="0"/>
              </a:rPr>
              <a:t/>
            </a:r>
            <a:br>
              <a:rPr lang="en-US" dirty="0">
                <a:latin typeface="Palatino Linotype" panose="02040502050505030304" pitchFamily="18" charset="0"/>
              </a:rPr>
            </a:br>
            <a:r>
              <a:rPr lang="en-US" sz="3100" dirty="0" smtClean="0">
                <a:latin typeface="Palatino Linotype" panose="02040502050505030304" pitchFamily="18" charset="0"/>
              </a:rPr>
              <a:t>for additional materials, see:</a:t>
            </a:r>
            <a:r>
              <a:rPr lang="en-US" dirty="0">
                <a:latin typeface="Palatino Linotype" panose="02040502050505030304" pitchFamily="18" charset="0"/>
              </a:rPr>
              <a:t/>
            </a:r>
            <a:br>
              <a:rPr lang="en-US" dirty="0">
                <a:latin typeface="Palatino Linotype" panose="02040502050505030304" pitchFamily="18" charset="0"/>
              </a:rPr>
            </a:br>
            <a:r>
              <a:rPr lang="en-US" sz="3100" dirty="0">
                <a:latin typeface="Palatino Linotype" panose="02040502050505030304" pitchFamily="18" charset="0"/>
                <a:hlinkClick r:id="rId4"/>
              </a:rPr>
              <a:t>http://gisfordisastermanagement.com</a:t>
            </a:r>
            <a:r>
              <a:rPr lang="en-US" sz="3100" dirty="0" smtClean="0">
                <a:latin typeface="Palatino Linotype" panose="02040502050505030304" pitchFamily="18" charset="0"/>
                <a:hlinkClick r:id="rId4"/>
              </a:rPr>
              <a:t>/</a:t>
            </a: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a:latin typeface="Palatino Linotype" panose="02040502050505030304" pitchFamily="18" charset="0"/>
              </a:rPr>
              <a:t/>
            </a:r>
            <a:br>
              <a:rPr lang="en-US" sz="3100" dirty="0">
                <a:latin typeface="Palatino Linotype" panose="02040502050505030304" pitchFamily="18" charset="0"/>
              </a:rPr>
            </a:br>
            <a:r>
              <a:rPr lang="en-US" sz="2800" dirty="0">
                <a:latin typeface="Palatino Linotype" panose="02040502050505030304" pitchFamily="18" charset="0"/>
              </a:rPr>
              <a:t>Recommended Citation:</a:t>
            </a:r>
            <a:r>
              <a:rPr lang="en-US" sz="3100" dirty="0">
                <a:latin typeface="Palatino Linotype" panose="02040502050505030304" pitchFamily="18" charset="0"/>
              </a:rPr>
              <a:t/>
            </a:r>
            <a:br>
              <a:rPr lang="en-US" sz="3100" dirty="0">
                <a:latin typeface="Palatino Linotype" panose="02040502050505030304" pitchFamily="18" charset="0"/>
              </a:rPr>
            </a:br>
            <a:r>
              <a:rPr lang="en-US" sz="1800" dirty="0" smtClean="0">
                <a:latin typeface="Palatino Linotype" panose="02040502050505030304" pitchFamily="18" charset="0"/>
              </a:rPr>
              <a:t>Tomaszewski</a:t>
            </a:r>
            <a:r>
              <a:rPr lang="en-US" sz="1800" dirty="0">
                <a:latin typeface="Palatino Linotype" panose="02040502050505030304" pitchFamily="18" charset="0"/>
              </a:rPr>
              <a:t>, B. </a:t>
            </a:r>
            <a:r>
              <a:rPr lang="en-US" sz="1800" dirty="0" smtClean="0">
                <a:latin typeface="Palatino Linotype" panose="02040502050505030304" pitchFamily="18" charset="0"/>
              </a:rPr>
              <a:t>2020. </a:t>
            </a:r>
            <a:r>
              <a:rPr lang="en-US" sz="1800" dirty="0" smtClean="0">
                <a:latin typeface="Palatino Linotype" panose="02040502050505030304" pitchFamily="18" charset="0"/>
              </a:rPr>
              <a:t>Chapter 9</a:t>
            </a:r>
            <a:r>
              <a:rPr lang="en-US" sz="1800" dirty="0" smtClean="0"/>
              <a:t>: </a:t>
            </a:r>
            <a:r>
              <a:rPr lang="en-US" sz="1800" dirty="0"/>
              <a:t>Geographic Information Systems and Disaster </a:t>
            </a:r>
            <a:r>
              <a:rPr lang="en-US" sz="1800" dirty="0" smtClean="0"/>
              <a:t>Mitigation. </a:t>
            </a:r>
            <a:r>
              <a:rPr lang="en-US" sz="1800" dirty="0" smtClean="0">
                <a:latin typeface="Palatino Linotype" panose="02040502050505030304" pitchFamily="18" charset="0"/>
              </a:rPr>
              <a:t>In: </a:t>
            </a:r>
            <a:r>
              <a:rPr lang="en-US" sz="1800" i="1" dirty="0" smtClean="0">
                <a:latin typeface="Palatino Linotype" panose="02040502050505030304" pitchFamily="18" charset="0"/>
              </a:rPr>
              <a:t>Geographic Information Systems for Disaster Management (Second Edition)</a:t>
            </a:r>
            <a:r>
              <a:rPr lang="en-US" sz="1800" dirty="0" smtClean="0">
                <a:latin typeface="Palatino Linotype" panose="02040502050505030304" pitchFamily="18" charset="0"/>
              </a:rPr>
              <a:t>, pp. 3</a:t>
            </a:r>
            <a:r>
              <a:rPr lang="en-US" sz="1800" dirty="0" smtClean="0"/>
              <a:t>57</a:t>
            </a:r>
            <a:r>
              <a:rPr lang="en-US" sz="1800" dirty="0" smtClean="0">
                <a:latin typeface="Palatino Linotype" panose="02040502050505030304" pitchFamily="18" charset="0"/>
              </a:rPr>
              <a:t>-406. </a:t>
            </a:r>
            <a:r>
              <a:rPr lang="en-US" sz="1800" dirty="0" err="1">
                <a:latin typeface="Palatino Linotype" panose="02040502050505030304" pitchFamily="18" charset="0"/>
              </a:rPr>
              <a:t>Oxfordshire</a:t>
            </a:r>
            <a:r>
              <a:rPr lang="en-US" sz="1800" dirty="0">
                <a:latin typeface="Palatino Linotype" panose="02040502050505030304" pitchFamily="18" charset="0"/>
              </a:rPr>
              <a:t> and New York: Routledge</a:t>
            </a:r>
            <a:r>
              <a:rPr lang="en-US" sz="1800" dirty="0" smtClean="0">
                <a:latin typeface="Palatino Linotype" panose="02040502050505030304" pitchFamily="18" charset="0"/>
              </a:rPr>
              <a:t>.</a:t>
            </a:r>
            <a:endParaRPr lang="en-US" sz="3100" dirty="0">
              <a:latin typeface="Palatino Linotype" panose="02040502050505030304" pitchFamily="18" charset="0"/>
            </a:endParaRPr>
          </a:p>
        </p:txBody>
      </p:sp>
    </p:spTree>
    <p:extLst>
      <p:ext uri="{BB962C8B-B14F-4D97-AF65-F5344CB8AC3E}">
        <p14:creationId xmlns:p14="http://schemas.microsoft.com/office/powerpoint/2010/main" val="536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Variables</a:t>
            </a:r>
          </a:p>
        </p:txBody>
      </p:sp>
      <p:sp>
        <p:nvSpPr>
          <p:cNvPr id="3" name="Content Placeholder 2"/>
          <p:cNvSpPr>
            <a:spLocks noGrp="1"/>
          </p:cNvSpPr>
          <p:nvPr>
            <p:ph idx="1"/>
          </p:nvPr>
        </p:nvSpPr>
        <p:spPr>
          <a:xfrm>
            <a:off x="6553200" y="1143000"/>
            <a:ext cx="5635752" cy="4876800"/>
          </a:xfrm>
        </p:spPr>
        <p:txBody>
          <a:bodyPr>
            <a:noAutofit/>
          </a:bodyPr>
          <a:lstStyle/>
          <a:p>
            <a:r>
              <a:rPr lang="en-US" sz="2000" dirty="0" smtClean="0"/>
              <a:t>Wide </a:t>
            </a:r>
            <a:r>
              <a:rPr lang="en-US" sz="2000" dirty="0"/>
              <a:t>variety of </a:t>
            </a:r>
            <a:r>
              <a:rPr lang="en-US" sz="2000" dirty="0" smtClean="0"/>
              <a:t>variables </a:t>
            </a:r>
            <a:r>
              <a:rPr lang="en-US" sz="2000" dirty="0"/>
              <a:t>can be incorporated into the development of risk and vulnerability spatial </a:t>
            </a:r>
            <a:r>
              <a:rPr lang="en-US" sz="2000" dirty="0" smtClean="0"/>
              <a:t>indexes</a:t>
            </a:r>
            <a:br>
              <a:rPr lang="en-US" sz="2000" dirty="0" smtClean="0"/>
            </a:br>
            <a:endParaRPr lang="en-US" sz="2000" dirty="0" smtClean="0"/>
          </a:p>
          <a:p>
            <a:r>
              <a:rPr lang="en-US" sz="2000" dirty="0" smtClean="0"/>
              <a:t>Social </a:t>
            </a:r>
            <a:r>
              <a:rPr lang="en-US" sz="2000" dirty="0"/>
              <a:t>fabric of society </a:t>
            </a:r>
            <a:r>
              <a:rPr lang="en-US" sz="2000" dirty="0" smtClean="0"/>
              <a:t>often </a:t>
            </a:r>
            <a:r>
              <a:rPr lang="en-US" sz="2000" dirty="0"/>
              <a:t>where the greatest damage can occur (</a:t>
            </a:r>
            <a:r>
              <a:rPr lang="en-US" sz="2000" dirty="0" err="1"/>
              <a:t>Mileti</a:t>
            </a:r>
            <a:r>
              <a:rPr lang="en-US" sz="2000" dirty="0"/>
              <a:t> 1999</a:t>
            </a:r>
            <a:r>
              <a:rPr lang="en-US" sz="2000" dirty="0" smtClean="0"/>
              <a:t>)</a:t>
            </a:r>
            <a:br>
              <a:rPr lang="en-US" sz="2000" dirty="0" smtClean="0"/>
            </a:br>
            <a:endParaRPr lang="en-US" sz="2000" dirty="0" smtClean="0"/>
          </a:p>
          <a:p>
            <a:r>
              <a:rPr lang="en-US" sz="2000" dirty="0"/>
              <a:t>Examples: </a:t>
            </a:r>
          </a:p>
          <a:p>
            <a:pPr lvl="1"/>
            <a:r>
              <a:rPr lang="en-US" sz="2000" dirty="0" smtClean="0"/>
              <a:t>Age </a:t>
            </a:r>
            <a:r>
              <a:rPr lang="en-US" sz="2000" dirty="0"/>
              <a:t>(elderly, </a:t>
            </a:r>
            <a:r>
              <a:rPr lang="en-US" sz="2000" dirty="0" smtClean="0"/>
              <a:t>children)</a:t>
            </a:r>
          </a:p>
          <a:p>
            <a:pPr lvl="1"/>
            <a:r>
              <a:rPr lang="en-US" sz="2000" dirty="0" smtClean="0"/>
              <a:t>Gender</a:t>
            </a:r>
          </a:p>
          <a:p>
            <a:pPr lvl="1"/>
            <a:r>
              <a:rPr lang="en-US" sz="2000" dirty="0" smtClean="0"/>
              <a:t>Rural/urban </a:t>
            </a:r>
          </a:p>
          <a:p>
            <a:pPr lvl="1"/>
            <a:r>
              <a:rPr lang="en-US" sz="2000" dirty="0" smtClean="0"/>
              <a:t>Education level</a:t>
            </a:r>
            <a:br>
              <a:rPr lang="en-US" sz="2000" dirty="0" smtClean="0"/>
            </a:br>
            <a:endParaRPr lang="en-US" sz="2000" dirty="0" smtClean="0"/>
          </a:p>
          <a:p>
            <a:r>
              <a:rPr lang="en-US" sz="2000" dirty="0"/>
              <a:t>United </a:t>
            </a:r>
            <a:r>
              <a:rPr lang="en-US" sz="2000" dirty="0" smtClean="0"/>
              <a:t>States: data on social </a:t>
            </a:r>
            <a:r>
              <a:rPr lang="en-US" sz="2000" dirty="0"/>
              <a:t>variables </a:t>
            </a:r>
            <a:r>
              <a:rPr lang="en-US" sz="2000" dirty="0" smtClean="0"/>
              <a:t>acquired </a:t>
            </a:r>
            <a:r>
              <a:rPr lang="en-US" sz="2000" dirty="0"/>
              <a:t>from the US Census Bureau </a:t>
            </a:r>
            <a:r>
              <a:rPr lang="en-US" sz="2000" dirty="0" smtClean="0"/>
              <a:t>website</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 y="1371600"/>
            <a:ext cx="6483096" cy="3442653"/>
          </a:xfrm>
          <a:prstGeom prst="rect">
            <a:avLst/>
          </a:prstGeom>
        </p:spPr>
      </p:pic>
      <p:sp>
        <p:nvSpPr>
          <p:cNvPr id="5" name="Rectangle 4"/>
          <p:cNvSpPr/>
          <p:nvPr/>
        </p:nvSpPr>
        <p:spPr>
          <a:xfrm>
            <a:off x="539720" y="4814253"/>
            <a:ext cx="5534720" cy="369332"/>
          </a:xfrm>
          <a:prstGeom prst="rect">
            <a:avLst/>
          </a:prstGeom>
        </p:spPr>
        <p:txBody>
          <a:bodyPr wrap="none">
            <a:spAutoFit/>
          </a:bodyPr>
          <a:lstStyle/>
          <a:p>
            <a:r>
              <a:rPr lang="en-US" dirty="0"/>
              <a:t>US Census Bureau Website – </a:t>
            </a:r>
            <a:r>
              <a:rPr lang="en-US" dirty="0">
                <a:hlinkClick r:id="rId3"/>
              </a:rPr>
              <a:t>https://data.census.gov</a:t>
            </a:r>
            <a:endParaRPr lang="en-US" dirty="0"/>
          </a:p>
        </p:txBody>
      </p:sp>
    </p:spTree>
    <p:extLst>
      <p:ext uri="{BB962C8B-B14F-4D97-AF65-F5344CB8AC3E}">
        <p14:creationId xmlns:p14="http://schemas.microsoft.com/office/powerpoint/2010/main" val="107855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Variables</a:t>
            </a:r>
          </a:p>
        </p:txBody>
      </p:sp>
      <p:sp>
        <p:nvSpPr>
          <p:cNvPr id="3" name="Content Placeholder 2"/>
          <p:cNvSpPr>
            <a:spLocks noGrp="1"/>
          </p:cNvSpPr>
          <p:nvPr>
            <p:ph idx="1"/>
          </p:nvPr>
        </p:nvSpPr>
        <p:spPr>
          <a:xfrm>
            <a:off x="112776" y="1295400"/>
            <a:ext cx="11963400" cy="4800600"/>
          </a:xfrm>
        </p:spPr>
        <p:txBody>
          <a:bodyPr>
            <a:normAutofit fontScale="92500" lnSpcReduction="20000"/>
          </a:bodyPr>
          <a:lstStyle/>
          <a:p>
            <a:r>
              <a:rPr lang="en-US" dirty="0" smtClean="0"/>
              <a:t>Physical variables: tied </a:t>
            </a:r>
            <a:r>
              <a:rPr lang="en-US" dirty="0"/>
              <a:t>to specific hazard </a:t>
            </a:r>
            <a:r>
              <a:rPr lang="en-US" dirty="0" smtClean="0"/>
              <a:t>types; important </a:t>
            </a:r>
            <a:r>
              <a:rPr lang="en-US" dirty="0"/>
              <a:t>to consider the specific hazard type for </a:t>
            </a:r>
            <a:r>
              <a:rPr lang="en-US" dirty="0" smtClean="0"/>
              <a:t>spatial index</a:t>
            </a:r>
            <a:br>
              <a:rPr lang="en-US" dirty="0" smtClean="0"/>
            </a:br>
            <a:endParaRPr lang="en-US" dirty="0" smtClean="0"/>
          </a:p>
          <a:p>
            <a:r>
              <a:rPr lang="en-US" dirty="0"/>
              <a:t>Examples: </a:t>
            </a:r>
            <a:endParaRPr lang="en-US" dirty="0" smtClean="0"/>
          </a:p>
          <a:p>
            <a:pPr lvl="1">
              <a:buFont typeface="Arial" panose="020B0604020202020204" pitchFamily="34" charset="0"/>
              <a:buChar char="•"/>
            </a:pPr>
            <a:r>
              <a:rPr lang="en-US" dirty="0" smtClean="0"/>
              <a:t>Building </a:t>
            </a:r>
            <a:r>
              <a:rPr lang="en-US" dirty="0"/>
              <a:t>material </a:t>
            </a:r>
            <a:endParaRPr lang="en-US" dirty="0" smtClean="0"/>
          </a:p>
          <a:p>
            <a:pPr lvl="1">
              <a:buFont typeface="Arial" panose="020B0604020202020204" pitchFamily="34" charset="0"/>
              <a:buChar char="•"/>
            </a:pPr>
            <a:r>
              <a:rPr lang="en-US" dirty="0" smtClean="0"/>
              <a:t>Slope </a:t>
            </a:r>
            <a:r>
              <a:rPr lang="en-US" dirty="0"/>
              <a:t>percentage (%) </a:t>
            </a:r>
            <a:endParaRPr lang="en-US" dirty="0" smtClean="0"/>
          </a:p>
          <a:p>
            <a:pPr lvl="1">
              <a:buFont typeface="Arial" panose="020B0604020202020204" pitchFamily="34" charset="0"/>
              <a:buChar char="•"/>
            </a:pPr>
            <a:r>
              <a:rPr lang="en-US" dirty="0" smtClean="0"/>
              <a:t>Proximity </a:t>
            </a:r>
            <a:r>
              <a:rPr lang="en-US" dirty="0"/>
              <a:t>to flood zones </a:t>
            </a:r>
            <a:endParaRPr lang="en-US" dirty="0" smtClean="0"/>
          </a:p>
          <a:p>
            <a:pPr lvl="1">
              <a:buFont typeface="Arial" panose="020B0604020202020204" pitchFamily="34" charset="0"/>
              <a:buChar char="•"/>
            </a:pPr>
            <a:r>
              <a:rPr lang="en-US" dirty="0" smtClean="0"/>
              <a:t>Locations </a:t>
            </a:r>
            <a:r>
              <a:rPr lang="en-US" dirty="0"/>
              <a:t>of critical </a:t>
            </a:r>
            <a:r>
              <a:rPr lang="en-US" dirty="0" smtClean="0"/>
              <a:t>infrastructures</a:t>
            </a:r>
            <a:br>
              <a:rPr lang="en-US" dirty="0" smtClean="0"/>
            </a:br>
            <a:endParaRPr lang="en-US" dirty="0" smtClean="0"/>
          </a:p>
          <a:p>
            <a:r>
              <a:rPr lang="en-US" dirty="0"/>
              <a:t>Data on physical </a:t>
            </a:r>
            <a:r>
              <a:rPr lang="en-US" dirty="0" smtClean="0"/>
              <a:t>variables</a:t>
            </a:r>
            <a:r>
              <a:rPr lang="en-US" dirty="0"/>
              <a:t>: </a:t>
            </a:r>
            <a:r>
              <a:rPr lang="en-US" dirty="0" smtClean="0"/>
              <a:t>example - United </a:t>
            </a:r>
            <a:r>
              <a:rPr lang="en-US" dirty="0"/>
              <a:t>States Geological Survey (USGS) Earth Explorer </a:t>
            </a:r>
            <a:r>
              <a:rPr lang="en-US" dirty="0" smtClean="0"/>
              <a:t>(Chapter 4)</a:t>
            </a:r>
            <a:endParaRPr lang="en-US" dirty="0"/>
          </a:p>
        </p:txBody>
      </p:sp>
    </p:spTree>
    <p:extLst>
      <p:ext uri="{BB962C8B-B14F-4D97-AF65-F5344CB8AC3E}">
        <p14:creationId xmlns:p14="http://schemas.microsoft.com/office/powerpoint/2010/main" val="238686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GIS to Develop Spatial Indexes of Vulnerability and Risk</a:t>
            </a:r>
          </a:p>
        </p:txBody>
      </p:sp>
      <p:sp>
        <p:nvSpPr>
          <p:cNvPr id="3" name="Content Placeholder 2"/>
          <p:cNvSpPr>
            <a:spLocks noGrp="1"/>
          </p:cNvSpPr>
          <p:nvPr>
            <p:ph idx="1"/>
          </p:nvPr>
        </p:nvSpPr>
        <p:spPr>
          <a:xfrm>
            <a:off x="152400" y="1600201"/>
            <a:ext cx="11887200" cy="2285999"/>
          </a:xfrm>
        </p:spPr>
        <p:txBody>
          <a:bodyPr/>
          <a:lstStyle/>
          <a:p>
            <a:r>
              <a:rPr lang="en-US" dirty="0"/>
              <a:t>GIS </a:t>
            </a:r>
            <a:r>
              <a:rPr lang="en-US" dirty="0" smtClean="0"/>
              <a:t>site-selection technique</a:t>
            </a:r>
          </a:p>
          <a:p>
            <a:r>
              <a:rPr lang="en-US" dirty="0" smtClean="0"/>
              <a:t>Overlaying </a:t>
            </a:r>
            <a:r>
              <a:rPr lang="en-US" dirty="0"/>
              <a:t>and comparing </a:t>
            </a:r>
            <a:r>
              <a:rPr lang="en-US" dirty="0" smtClean="0"/>
              <a:t>spatial </a:t>
            </a:r>
            <a:r>
              <a:rPr lang="en-US" dirty="0"/>
              <a:t>variables </a:t>
            </a:r>
            <a:r>
              <a:rPr lang="en-US" dirty="0" smtClean="0"/>
              <a:t>weighted/combined </a:t>
            </a:r>
            <a:r>
              <a:rPr lang="en-US" dirty="0"/>
              <a:t>to select final candidates </a:t>
            </a:r>
            <a:endParaRPr lang="en-US" dirty="0" smtClean="0"/>
          </a:p>
          <a:p>
            <a:r>
              <a:rPr lang="en-US" dirty="0"/>
              <a:t>C</a:t>
            </a:r>
            <a:r>
              <a:rPr lang="en-US" dirty="0" smtClean="0"/>
              <a:t>reate </a:t>
            </a:r>
            <a:r>
              <a:rPr lang="en-US" dirty="0"/>
              <a:t>a final index score or match site-selection criteria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44" y="3886200"/>
            <a:ext cx="11878056" cy="1799887"/>
          </a:xfrm>
          <a:prstGeom prst="rect">
            <a:avLst/>
          </a:prstGeom>
        </p:spPr>
      </p:pic>
      <p:sp>
        <p:nvSpPr>
          <p:cNvPr id="5" name="Rectangle 4"/>
          <p:cNvSpPr/>
          <p:nvPr/>
        </p:nvSpPr>
        <p:spPr>
          <a:xfrm>
            <a:off x="2479351" y="5802867"/>
            <a:ext cx="7230249" cy="369332"/>
          </a:xfrm>
          <a:prstGeom prst="rect">
            <a:avLst/>
          </a:prstGeom>
        </p:spPr>
        <p:txBody>
          <a:bodyPr wrap="none">
            <a:spAutoFit/>
          </a:bodyPr>
          <a:lstStyle/>
          <a:p>
            <a:r>
              <a:rPr lang="en-US" dirty="0"/>
              <a:t>A generic GIS site-selection framework</a:t>
            </a:r>
            <a:r>
              <a:rPr lang="en-US" dirty="0" smtClean="0"/>
              <a:t>. Figure by Brian Tomaszewski</a:t>
            </a:r>
            <a:endParaRPr lang="en-US" dirty="0"/>
          </a:p>
        </p:txBody>
      </p:sp>
    </p:spTree>
    <p:extLst>
      <p:ext uri="{BB962C8B-B14F-4D97-AF65-F5344CB8AC3E}">
        <p14:creationId xmlns:p14="http://schemas.microsoft.com/office/powerpoint/2010/main" val="202122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GIS to Develop Spatial Indexes of Vulnerability and Risk</a:t>
            </a:r>
          </a:p>
        </p:txBody>
      </p:sp>
      <p:sp>
        <p:nvSpPr>
          <p:cNvPr id="3" name="Content Placeholder 2"/>
          <p:cNvSpPr>
            <a:spLocks noGrp="1"/>
          </p:cNvSpPr>
          <p:nvPr>
            <p:ph idx="1"/>
          </p:nvPr>
        </p:nvSpPr>
        <p:spPr>
          <a:xfrm>
            <a:off x="6705600" y="1524000"/>
            <a:ext cx="5274564" cy="4525963"/>
          </a:xfrm>
        </p:spPr>
        <p:txBody>
          <a:bodyPr>
            <a:normAutofit fontScale="85000" lnSpcReduction="20000"/>
          </a:bodyPr>
          <a:lstStyle/>
          <a:p>
            <a:r>
              <a:rPr lang="en-US" dirty="0"/>
              <a:t>Example: </a:t>
            </a:r>
            <a:endParaRPr lang="en-US" dirty="0" smtClean="0"/>
          </a:p>
          <a:p>
            <a:pPr lvl="1">
              <a:buFont typeface="Arial" panose="020B0604020202020204" pitchFamily="34" charset="0"/>
              <a:buChar char="•"/>
            </a:pPr>
            <a:r>
              <a:rPr lang="en-US" dirty="0" smtClean="0"/>
              <a:t>elderly </a:t>
            </a:r>
            <a:r>
              <a:rPr lang="en-US" dirty="0"/>
              <a:t>population (as represented by census tract boundaries), with 40% influence </a:t>
            </a:r>
            <a:endParaRPr lang="en-US" dirty="0" smtClean="0"/>
          </a:p>
          <a:p>
            <a:pPr lvl="1">
              <a:buFont typeface="Arial" panose="020B0604020202020204" pitchFamily="34" charset="0"/>
              <a:buChar char="•"/>
            </a:pPr>
            <a:r>
              <a:rPr lang="en-US" dirty="0" smtClean="0"/>
              <a:t>female </a:t>
            </a:r>
            <a:r>
              <a:rPr lang="en-US" dirty="0"/>
              <a:t>population (as represented by census tract boundaries), with 40% </a:t>
            </a:r>
            <a:r>
              <a:rPr lang="en-US" dirty="0" smtClean="0"/>
              <a:t>influence</a:t>
            </a:r>
          </a:p>
          <a:p>
            <a:pPr lvl="1">
              <a:buFont typeface="Arial" panose="020B0604020202020204" pitchFamily="34" charset="0"/>
              <a:buChar char="•"/>
            </a:pPr>
            <a:r>
              <a:rPr lang="en-US" dirty="0"/>
              <a:t>proximity to hospitals (as represented by place name </a:t>
            </a:r>
            <a:r>
              <a:rPr lang="en-US" dirty="0" smtClean="0"/>
              <a:t>points), </a:t>
            </a:r>
            <a:r>
              <a:rPr lang="en-US" dirty="0"/>
              <a:t>with 20% influence </a:t>
            </a:r>
            <a:endParaRPr lang="en-US" dirty="0" smtClean="0"/>
          </a:p>
          <a:p>
            <a:r>
              <a:rPr lang="en-US" dirty="0" smtClean="0"/>
              <a:t>Vector to Raster Conversion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524000"/>
            <a:ext cx="6658624" cy="3130296"/>
          </a:xfrm>
          <a:prstGeom prst="rect">
            <a:avLst/>
          </a:prstGeom>
        </p:spPr>
      </p:pic>
      <p:sp>
        <p:nvSpPr>
          <p:cNvPr id="5" name="Rectangle 4"/>
          <p:cNvSpPr/>
          <p:nvPr/>
        </p:nvSpPr>
        <p:spPr>
          <a:xfrm>
            <a:off x="311792" y="4812792"/>
            <a:ext cx="6096000" cy="1200329"/>
          </a:xfrm>
          <a:prstGeom prst="rect">
            <a:avLst/>
          </a:prstGeom>
        </p:spPr>
        <p:txBody>
          <a:bodyPr>
            <a:spAutoFit/>
          </a:bodyPr>
          <a:lstStyle/>
          <a:p>
            <a:r>
              <a:rPr lang="en-US" dirty="0"/>
              <a:t>E</a:t>
            </a:r>
            <a:r>
              <a:rPr lang="en-US" dirty="0" smtClean="0"/>
              <a:t>xample </a:t>
            </a:r>
            <a:r>
              <a:rPr lang="en-US" dirty="0"/>
              <a:t>of converting a vector dataset to a raster dataset using a polygon to raster conversion tool. These datasets are both symbolized using a five-class, equal-interval classification scheme. </a:t>
            </a:r>
            <a:r>
              <a:rPr lang="en-US" dirty="0" smtClean="0"/>
              <a:t>Map </a:t>
            </a:r>
            <a:r>
              <a:rPr lang="en-US" dirty="0"/>
              <a:t>by Brian Tomaszewski</a:t>
            </a:r>
            <a:r>
              <a:rPr lang="en-US" dirty="0" smtClean="0"/>
              <a:t>.</a:t>
            </a:r>
            <a:endParaRPr lang="en-US" dirty="0"/>
          </a:p>
        </p:txBody>
      </p:sp>
    </p:spTree>
    <p:extLst>
      <p:ext uri="{BB962C8B-B14F-4D97-AF65-F5344CB8AC3E}">
        <p14:creationId xmlns:p14="http://schemas.microsoft.com/office/powerpoint/2010/main" val="20574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GIS to Develop Spatial Indexes of Vulnerability and Risk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68552"/>
            <a:ext cx="3279321" cy="4191000"/>
          </a:xfrm>
          <a:prstGeom prst="rect">
            <a:avLst/>
          </a:prstGeom>
        </p:spPr>
      </p:pic>
      <p:sp>
        <p:nvSpPr>
          <p:cNvPr id="5" name="Rectangle 4"/>
          <p:cNvSpPr/>
          <p:nvPr/>
        </p:nvSpPr>
        <p:spPr>
          <a:xfrm>
            <a:off x="344260" y="5559552"/>
            <a:ext cx="3505200" cy="646331"/>
          </a:xfrm>
          <a:prstGeom prst="rect">
            <a:avLst/>
          </a:prstGeom>
        </p:spPr>
        <p:txBody>
          <a:bodyPr wrap="square">
            <a:spAutoFit/>
          </a:bodyPr>
          <a:lstStyle/>
          <a:p>
            <a:r>
              <a:rPr lang="en-US" sz="1200" dirty="0"/>
              <a:t>Combining and weighting the three variable layers in the Weighted Overlay tool. </a:t>
            </a:r>
            <a:r>
              <a:rPr lang="en-US" sz="1200" dirty="0" smtClean="0"/>
              <a:t>Copyright </a:t>
            </a:r>
            <a:r>
              <a:rPr lang="en-US" sz="1200" dirty="0"/>
              <a:t>© 2019 </a:t>
            </a:r>
            <a:r>
              <a:rPr lang="en-US" sz="1200" dirty="0" err="1"/>
              <a:t>Esri</a:t>
            </a:r>
            <a:r>
              <a:rPr lang="en-US" sz="1200" dirty="0"/>
              <a:t> and its licensors. All rights reserved</a:t>
            </a:r>
            <a:r>
              <a:rPr lang="en-US" sz="1200" dirty="0" smtClean="0"/>
              <a:t>.</a:t>
            </a:r>
            <a:endParaRPr lang="en-US" sz="1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375855"/>
            <a:ext cx="4114871" cy="4262945"/>
          </a:xfrm>
          <a:prstGeom prst="rect">
            <a:avLst/>
          </a:prstGeom>
        </p:spPr>
      </p:pic>
      <p:sp>
        <p:nvSpPr>
          <p:cNvPr id="7" name="Rectangle 6"/>
          <p:cNvSpPr/>
          <p:nvPr/>
        </p:nvSpPr>
        <p:spPr>
          <a:xfrm>
            <a:off x="5791200" y="5745033"/>
            <a:ext cx="6171561" cy="369332"/>
          </a:xfrm>
          <a:prstGeom prst="rect">
            <a:avLst/>
          </a:prstGeom>
        </p:spPr>
        <p:txBody>
          <a:bodyPr wrap="none">
            <a:spAutoFit/>
          </a:bodyPr>
          <a:lstStyle/>
          <a:p>
            <a:r>
              <a:rPr lang="en-US" dirty="0"/>
              <a:t>Final vulnerability index map</a:t>
            </a:r>
            <a:r>
              <a:rPr lang="en-US" dirty="0" smtClean="0"/>
              <a:t>. Map by Brian Tomaszewski</a:t>
            </a:r>
            <a:endParaRPr lang="en-US" dirty="0"/>
          </a:p>
        </p:txBody>
      </p:sp>
    </p:spTree>
    <p:extLst>
      <p:ext uri="{BB962C8B-B14F-4D97-AF65-F5344CB8AC3E}">
        <p14:creationId xmlns:p14="http://schemas.microsoft.com/office/powerpoint/2010/main" val="18224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p:txBody>
      </p:sp>
      <p:sp>
        <p:nvSpPr>
          <p:cNvPr id="4" name="TextBox 3"/>
          <p:cNvSpPr txBox="1"/>
          <p:nvPr/>
        </p:nvSpPr>
        <p:spPr>
          <a:xfrm>
            <a:off x="27432" y="1295400"/>
            <a:ext cx="11963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Important ideas: risk</a:t>
            </a:r>
            <a:r>
              <a:rPr lang="en-US" sz="2400" dirty="0"/>
              <a:t>, vulnerability, and </a:t>
            </a:r>
            <a:r>
              <a:rPr lang="en-US" sz="2400" dirty="0" smtClean="0"/>
              <a:t>resilience</a:t>
            </a:r>
            <a:br>
              <a:rPr lang="en-US" sz="2400" dirty="0" smtClean="0"/>
            </a:br>
            <a:endParaRPr lang="en-US" sz="2400" dirty="0" smtClean="0"/>
          </a:p>
          <a:p>
            <a:pPr marL="285750" indent="-285750">
              <a:buFont typeface="Arial" panose="020B0604020202020204" pitchFamily="34" charset="0"/>
              <a:buChar char="•"/>
            </a:pPr>
            <a:r>
              <a:rPr lang="en-US" sz="2400" dirty="0" smtClean="0"/>
              <a:t>Disaster mitigation: most </a:t>
            </a:r>
            <a:r>
              <a:rPr lang="en-US" sz="2400" dirty="0"/>
              <a:t>interdisciplinary aspect of the overall disaster management cycle </a:t>
            </a:r>
            <a:r>
              <a:rPr lang="en-US" sz="2400" dirty="0" smtClean="0"/>
              <a:t>- GIS </a:t>
            </a:r>
            <a:r>
              <a:rPr lang="en-US" sz="2400" dirty="0"/>
              <a:t>is often the unifying platform for combining these </a:t>
            </a:r>
            <a:r>
              <a:rPr lang="en-US" sz="2400" dirty="0" smtClean="0"/>
              <a:t>perspectives</a:t>
            </a:r>
            <a:br>
              <a:rPr lang="en-US" sz="2400" dirty="0" smtClean="0"/>
            </a:br>
            <a:endParaRPr lang="en-US" sz="2400" dirty="0" smtClean="0"/>
          </a:p>
          <a:p>
            <a:pPr marL="285750" indent="-285750">
              <a:buFont typeface="Arial" panose="020B0604020202020204" pitchFamily="34" charset="0"/>
              <a:buChar char="•"/>
            </a:pPr>
            <a:r>
              <a:rPr lang="en-US" sz="2400" dirty="0" smtClean="0"/>
              <a:t>Disaster-mitigation </a:t>
            </a:r>
            <a:r>
              <a:rPr lang="en-US" sz="2400" dirty="0"/>
              <a:t>policy perspectives: US National Mitigation </a:t>
            </a:r>
            <a:r>
              <a:rPr lang="en-US" sz="2400" dirty="0" smtClean="0"/>
              <a:t>Framework</a:t>
            </a:r>
            <a:br>
              <a:rPr lang="en-US" sz="2400" dirty="0" smtClean="0"/>
            </a:br>
            <a:endParaRPr lang="en-US" sz="2400" dirty="0" smtClean="0"/>
          </a:p>
          <a:p>
            <a:pPr marL="285750" indent="-285750">
              <a:buFont typeface="Arial" panose="020B0604020202020204" pitchFamily="34" charset="0"/>
              <a:buChar char="•"/>
            </a:pPr>
            <a:r>
              <a:rPr lang="en-US" sz="2400" dirty="0"/>
              <a:t>United Nations Offer for Disaster Risk </a:t>
            </a:r>
            <a:r>
              <a:rPr lang="en-US" sz="2400" dirty="0" smtClean="0"/>
              <a:t>Reduction</a:t>
            </a:r>
            <a:br>
              <a:rPr lang="en-US" sz="2400" dirty="0" smtClean="0"/>
            </a:br>
            <a:endParaRPr lang="en-US" sz="2400" dirty="0" smtClean="0"/>
          </a:p>
          <a:p>
            <a:pPr marL="285750" indent="-285750">
              <a:buFont typeface="Arial" panose="020B0604020202020204" pitchFamily="34" charset="0"/>
              <a:buChar char="•"/>
            </a:pPr>
            <a:r>
              <a:rPr lang="fr-FR" sz="2400" dirty="0"/>
              <a:t>GIS techniques for </a:t>
            </a:r>
            <a:r>
              <a:rPr lang="fr-FR" sz="2400" dirty="0" err="1" smtClean="0"/>
              <a:t>disaster</a:t>
            </a:r>
            <a:r>
              <a:rPr lang="fr-FR" sz="2400" dirty="0" smtClean="0"/>
              <a:t> mitigation: social/</a:t>
            </a:r>
            <a:r>
              <a:rPr lang="fr-FR" sz="2400" dirty="0" err="1" smtClean="0"/>
              <a:t>physcial</a:t>
            </a:r>
            <a:r>
              <a:rPr lang="fr-FR" sz="2400" dirty="0" smtClean="0"/>
              <a:t> </a:t>
            </a:r>
            <a:r>
              <a:rPr lang="en-US" sz="2400" dirty="0" smtClean="0"/>
              <a:t>variables</a:t>
            </a:r>
            <a:br>
              <a:rPr lang="en-US" sz="2400" dirty="0" smtClean="0"/>
            </a:br>
            <a:endParaRPr lang="en-US" sz="2400" dirty="0" smtClean="0"/>
          </a:p>
          <a:p>
            <a:pPr marL="285750" indent="-285750">
              <a:buFont typeface="Arial" panose="020B0604020202020204" pitchFamily="34" charset="0"/>
              <a:buChar char="•"/>
            </a:pPr>
            <a:r>
              <a:rPr lang="en-US" sz="2400" dirty="0" smtClean="0"/>
              <a:t>How </a:t>
            </a:r>
            <a:r>
              <a:rPr lang="en-US" sz="2400" dirty="0"/>
              <a:t>to develop </a:t>
            </a:r>
            <a:r>
              <a:rPr lang="en-US" sz="2400" dirty="0" smtClean="0"/>
              <a:t>spatial </a:t>
            </a:r>
            <a:r>
              <a:rPr lang="en-US" sz="2400" dirty="0"/>
              <a:t>index of vulnerability </a:t>
            </a:r>
            <a:endParaRPr lang="en-US" sz="2400" dirty="0" smtClean="0">
              <a:latin typeface="Palatino Linotype" panose="02040502050505030304" pitchFamily="18" charset="0"/>
            </a:endParaRPr>
          </a:p>
        </p:txBody>
      </p:sp>
    </p:spTree>
    <p:extLst>
      <p:ext uri="{BB962C8B-B14F-4D97-AF65-F5344CB8AC3E}">
        <p14:creationId xmlns:p14="http://schemas.microsoft.com/office/powerpoint/2010/main" val="19199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4" name="Rectangle 3"/>
          <p:cNvSpPr/>
          <p:nvPr/>
        </p:nvSpPr>
        <p:spPr>
          <a:xfrm>
            <a:off x="94488" y="1447800"/>
            <a:ext cx="11999976" cy="4185761"/>
          </a:xfrm>
          <a:prstGeom prst="rect">
            <a:avLst/>
          </a:prstGeom>
        </p:spPr>
        <p:txBody>
          <a:bodyPr wrap="square">
            <a:spAutoFit/>
          </a:bodyPr>
          <a:lstStyle/>
          <a:p>
            <a:r>
              <a:rPr lang="en-US" sz="1400" dirty="0" smtClean="0"/>
              <a:t>1. Review </a:t>
            </a:r>
            <a:r>
              <a:rPr lang="en-US" sz="1400" dirty="0"/>
              <a:t>the seven core capabilities of mitigation from the National Mitigation Framework, Second Edition, presented in the Disaster-Mitigation Policy section of this chapter. What are some additional, specific uses of GIS you could foresee for supporting these capabilities in addition to the analysis capability specifically mentioned in the National Mitigation Framework? Think creatively and spatially about how GIS can be used and think back to many of the ideas you have learned about previously in this book such as using maps for public communication, </a:t>
            </a:r>
            <a:r>
              <a:rPr lang="en-US" sz="1400" dirty="0" err="1"/>
              <a:t>geocollaboration</a:t>
            </a:r>
            <a:r>
              <a:rPr lang="en-US" sz="1400" dirty="0"/>
              <a:t>, and field data collection and mobile GIS</a:t>
            </a:r>
            <a:r>
              <a:rPr lang="en-US" sz="1400" dirty="0" smtClean="0"/>
              <a:t>.</a:t>
            </a:r>
          </a:p>
          <a:p>
            <a:pPr marL="342900" indent="-342900">
              <a:buAutoNum type="arabicPeriod"/>
            </a:pPr>
            <a:endParaRPr lang="en-US" sz="1400" dirty="0"/>
          </a:p>
          <a:p>
            <a:r>
              <a:rPr lang="en-US" sz="1400" dirty="0"/>
              <a:t>2. There are endless ways in which risk and vulnerability can be communicated in map-based formats. Do some Internet searching and find examples of either interactive mapping websites, or published map products that are used to communicate risk and vulnerability. Look back to earlier chapters in this book for ideas from organizations such as UNDRR, UN </a:t>
            </a:r>
            <a:r>
              <a:rPr lang="en-US" sz="1400" dirty="0" err="1"/>
              <a:t>ReliefWeb</a:t>
            </a:r>
            <a:r>
              <a:rPr lang="en-US" sz="1400" dirty="0"/>
              <a:t>, the FEMA </a:t>
            </a:r>
            <a:r>
              <a:rPr lang="en-US" sz="1400" dirty="0" err="1"/>
              <a:t>GeoPortal</a:t>
            </a:r>
            <a:r>
              <a:rPr lang="en-US" sz="1400" dirty="0"/>
              <a:t>, and the United States Geological Survey. When looking at these maps, what specific GIS technologies or range of technologies might you use to create them? For example, if you had a job as the disaster management GIS person for a small town, how might you help citizens in your town create vulnerability maps of their community using free and open-source tools like those discussed in Chapter 3</a:t>
            </a:r>
            <a:r>
              <a:rPr lang="en-US" sz="1400" dirty="0" smtClean="0"/>
              <a:t>?</a:t>
            </a:r>
          </a:p>
          <a:p>
            <a:endParaRPr lang="en-US" sz="1400" dirty="0"/>
          </a:p>
          <a:p>
            <a:r>
              <a:rPr lang="en-US" sz="1400" dirty="0"/>
              <a:t>3. An idea that has been mentioned before in this book is that GIS, for all of its benefits, also has limitations in that it reduces reality to computer-based representations that often cannot convey or represent the subtleties and idiosyncrasies of geographic context. In this regard, how might GIS be used to incorporate local knowledge such as knowledge of people’s communities, social bonds with one another, local environmental knowledge, and other factors not easily conveyed in computer-based representation in order to gain deeper perspectives about disaster risks that can be used to inform disaster-mitigation activities (see Kemp [2008] and Tran et al. [2009] as a starting point)? How might some of the tools and technologies, such as those of crisis mapping and crowdsourcing, be used to capture this local spatial knowledge to inform disaster mitigation?</a:t>
            </a:r>
          </a:p>
        </p:txBody>
      </p:sp>
    </p:spTree>
    <p:extLst>
      <p:ext uri="{BB962C8B-B14F-4D97-AF65-F5344CB8AC3E}">
        <p14:creationId xmlns:p14="http://schemas.microsoft.com/office/powerpoint/2010/main" val="40371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 Exercises</a:t>
            </a:r>
            <a:endParaRPr lang="en-US" dirty="0"/>
          </a:p>
        </p:txBody>
      </p:sp>
      <p:sp>
        <p:nvSpPr>
          <p:cNvPr id="3" name="Content Placeholder 2"/>
          <p:cNvSpPr>
            <a:spLocks noGrp="1"/>
          </p:cNvSpPr>
          <p:nvPr>
            <p:ph idx="1"/>
          </p:nvPr>
        </p:nvSpPr>
        <p:spPr>
          <a:xfrm>
            <a:off x="609600" y="1600201"/>
            <a:ext cx="10972800" cy="2209799"/>
          </a:xfrm>
        </p:spPr>
        <p:txBody>
          <a:bodyPr>
            <a:normAutofit fontScale="85000" lnSpcReduction="10000"/>
          </a:bodyPr>
          <a:lstStyle/>
          <a:p>
            <a:r>
              <a:rPr lang="en-US" dirty="0" smtClean="0"/>
              <a:t>Exercise 9.1 – </a:t>
            </a:r>
            <a:r>
              <a:rPr lang="en-US" i="1" dirty="0"/>
              <a:t>Creating a Displacement Natural Disaster Resilience Index</a:t>
            </a:r>
            <a:endParaRPr lang="en-US" i="1" dirty="0" smtClean="0"/>
          </a:p>
          <a:p>
            <a:pPr lvl="1"/>
            <a:r>
              <a:rPr lang="en-US" dirty="0" smtClean="0"/>
              <a:t>Developing </a:t>
            </a:r>
            <a:r>
              <a:rPr lang="en-US" dirty="0"/>
              <a:t>a spatial index using refugee natural disaster resilience in Rwanda as a case </a:t>
            </a:r>
            <a:r>
              <a:rPr lang="en-US" dirty="0" smtClean="0"/>
              <a:t>study</a:t>
            </a:r>
          </a:p>
          <a:p>
            <a:pPr lvl="1"/>
            <a:r>
              <a:rPr lang="en-US" dirty="0" smtClean="0"/>
              <a:t>A </a:t>
            </a:r>
            <a:r>
              <a:rPr lang="en-US" dirty="0"/>
              <a:t>video walkthrough tutorial of this exercises is available from the book’s companion website: </a:t>
            </a:r>
            <a:r>
              <a:rPr lang="en-US" dirty="0">
                <a:hlinkClick r:id="rId2"/>
              </a:rPr>
              <a:t>http://gisfordisastermanagement.com</a:t>
            </a:r>
            <a:endParaRPr lang="en-US" dirty="0"/>
          </a:p>
          <a:p>
            <a:pPr lvl="1"/>
            <a:endParaRPr lang="en-US" dirty="0"/>
          </a:p>
        </p:txBody>
      </p:sp>
    </p:spTree>
    <p:extLst>
      <p:ext uri="{BB962C8B-B14F-4D97-AF65-F5344CB8AC3E}">
        <p14:creationId xmlns:p14="http://schemas.microsoft.com/office/powerpoint/2010/main" val="1280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Used in the Slides</a:t>
            </a:r>
            <a:endParaRPr lang="en-US" dirty="0"/>
          </a:p>
        </p:txBody>
      </p:sp>
      <p:sp>
        <p:nvSpPr>
          <p:cNvPr id="3" name="Content Placeholder 2"/>
          <p:cNvSpPr>
            <a:spLocks noGrp="1"/>
          </p:cNvSpPr>
          <p:nvPr>
            <p:ph idx="1"/>
          </p:nvPr>
        </p:nvSpPr>
        <p:spPr>
          <a:xfrm>
            <a:off x="150876" y="1295400"/>
            <a:ext cx="11887200" cy="4495800"/>
          </a:xfrm>
        </p:spPr>
        <p:txBody>
          <a:bodyPr>
            <a:noAutofit/>
          </a:bodyPr>
          <a:lstStyle/>
          <a:p>
            <a:r>
              <a:rPr lang="en-US" sz="1400" dirty="0"/>
              <a:t>Department for International Development (DFID) (ed.). “Framework - Section 2.1.” In Sustainable Livelihoods Guidance Sheets. London: Department For International Development (DFID), 1999.</a:t>
            </a:r>
          </a:p>
          <a:p>
            <a:r>
              <a:rPr lang="en-US" sz="1400" dirty="0" err="1"/>
              <a:t>Mileti</a:t>
            </a:r>
            <a:r>
              <a:rPr lang="en-US" sz="1400" dirty="0"/>
              <a:t>, D.S. Disaster by Design: A Reassessment of Natural Hazards in the United States . Washington, DC: Joseph Henry Press, 1999.</a:t>
            </a:r>
          </a:p>
          <a:p>
            <a:r>
              <a:rPr lang="en-US" sz="1400" dirty="0" smtClean="0"/>
              <a:t>Phillips</a:t>
            </a:r>
            <a:r>
              <a:rPr lang="en-US" sz="1400" dirty="0"/>
              <a:t>, B.D., D. Thomas, A. Fothergill, and L. </a:t>
            </a:r>
            <a:r>
              <a:rPr lang="en-US" sz="1400" dirty="0" err="1"/>
              <a:t>Blinn</a:t>
            </a:r>
            <a:r>
              <a:rPr lang="en-US" sz="1400" dirty="0"/>
              <a:t>-Pike . Social Vulnerability to Disasters. Boca Raton, FL: CRC Press, 2010</a:t>
            </a:r>
            <a:r>
              <a:rPr lang="en-US" sz="1400" dirty="0" smtClean="0"/>
              <a:t>.</a:t>
            </a:r>
          </a:p>
          <a:p>
            <a:r>
              <a:rPr lang="en-US" sz="1400" dirty="0"/>
              <a:t>United Nations Office for Disaster Risk Reduction. Our Mandate, 2019. Accessed September 10, 2020. </a:t>
            </a:r>
            <a:r>
              <a:rPr lang="en-US" sz="1400" dirty="0">
                <a:hlinkClick r:id="rId2"/>
              </a:rPr>
              <a:t>https://www.unisdr.org/who-we-are/mandate</a:t>
            </a:r>
            <a:r>
              <a:rPr lang="en-US" sz="1400" dirty="0"/>
              <a:t>.</a:t>
            </a:r>
          </a:p>
          <a:p>
            <a:r>
              <a:rPr lang="en-US" sz="1400" dirty="0" smtClean="0"/>
              <a:t>United </a:t>
            </a:r>
            <a:r>
              <a:rPr lang="en-US" sz="1400" dirty="0"/>
              <a:t>Nations Office for Disaster Risk Reduction (UNISDR). Terminology Resilience, 2019. Accessed July 7, 2019. </a:t>
            </a:r>
            <a:r>
              <a:rPr lang="en-US" sz="1400" dirty="0">
                <a:hlinkClick r:id="rId2"/>
              </a:rPr>
              <a:t>https://www.unisdr.org/we/inform/terminology#letter</a:t>
            </a:r>
            <a:r>
              <a:rPr lang="en-US" sz="1400" dirty="0"/>
              <a:t>-r.</a:t>
            </a:r>
          </a:p>
          <a:p>
            <a:r>
              <a:rPr lang="en-US" sz="1400" dirty="0"/>
              <a:t>United Nations Office for Disaster Risk Reduction (UNISDR). Terminology – Vulnerability, 2019. Accessed July 8, 2019. </a:t>
            </a:r>
            <a:r>
              <a:rPr lang="en-US" sz="1400" dirty="0">
                <a:hlinkClick r:id="rId2"/>
              </a:rPr>
              <a:t>https://www.unisdr.org/we/inform/terminology#letter</a:t>
            </a:r>
            <a:r>
              <a:rPr lang="en-US" sz="1400" dirty="0"/>
              <a:t>-v</a:t>
            </a:r>
            <a:r>
              <a:rPr lang="en-US" sz="1400" dirty="0" smtClean="0"/>
              <a:t>.</a:t>
            </a:r>
          </a:p>
          <a:p>
            <a:r>
              <a:rPr lang="en-US" sz="1400" dirty="0" smtClean="0"/>
              <a:t>United </a:t>
            </a:r>
            <a:r>
              <a:rPr lang="en-US" sz="1400" dirty="0"/>
              <a:t>States Department of Homeland Security. National Mitigation Framework. 2nd ed. National Incident Management System, 2016.</a:t>
            </a:r>
            <a:r>
              <a:rPr lang="en-US" sz="1400" dirty="0" smtClean="0"/>
              <a:t> </a:t>
            </a:r>
            <a:endParaRPr lang="en-US" sz="1400" dirty="0"/>
          </a:p>
        </p:txBody>
      </p:sp>
    </p:spTree>
    <p:extLst>
      <p:ext uri="{BB962C8B-B14F-4D97-AF65-F5344CB8AC3E}">
        <p14:creationId xmlns:p14="http://schemas.microsoft.com/office/powerpoint/2010/main" val="5985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 </a:t>
            </a:r>
            <a:r>
              <a:rPr lang="en-US" dirty="0"/>
              <a:t>Objectives</a:t>
            </a:r>
          </a:p>
        </p:txBody>
      </p:sp>
      <p:sp>
        <p:nvSpPr>
          <p:cNvPr id="3" name="Content Placeholder 2"/>
          <p:cNvSpPr>
            <a:spLocks noGrp="1"/>
          </p:cNvSpPr>
          <p:nvPr>
            <p:ph idx="1"/>
          </p:nvPr>
        </p:nvSpPr>
        <p:spPr>
          <a:xfrm>
            <a:off x="12940" y="1295400"/>
            <a:ext cx="12039600" cy="4800600"/>
          </a:xfrm>
        </p:spPr>
        <p:txBody>
          <a:bodyPr>
            <a:noAutofit/>
          </a:bodyPr>
          <a:lstStyle/>
          <a:p>
            <a:r>
              <a:rPr lang="en-US" sz="1900" dirty="0" smtClean="0"/>
              <a:t>Appreciate </a:t>
            </a:r>
            <a:r>
              <a:rPr lang="en-US" sz="1900" dirty="0"/>
              <a:t>the particularly interdisciplinary nature of disaster mitigation and geographic information systems (</a:t>
            </a:r>
            <a:r>
              <a:rPr lang="en-US" sz="1900" dirty="0" smtClean="0"/>
              <a:t>GIS)</a:t>
            </a:r>
          </a:p>
          <a:p>
            <a:endParaRPr lang="en-US" sz="1900" dirty="0" smtClean="0"/>
          </a:p>
          <a:p>
            <a:r>
              <a:rPr lang="en-US" sz="1900" dirty="0"/>
              <a:t>H</a:t>
            </a:r>
            <a:r>
              <a:rPr lang="en-US" sz="1900" dirty="0" smtClean="0"/>
              <a:t>ave </a:t>
            </a:r>
            <a:r>
              <a:rPr lang="en-US" sz="1900" dirty="0"/>
              <a:t>a basic understanding of the concepts of vulnerability and resilience and how they relate to </a:t>
            </a:r>
            <a:r>
              <a:rPr lang="en-US" sz="1900" dirty="0" smtClean="0"/>
              <a:t>GIS</a:t>
            </a:r>
          </a:p>
          <a:p>
            <a:endParaRPr lang="en-US" sz="1900" dirty="0" smtClean="0"/>
          </a:p>
          <a:p>
            <a:r>
              <a:rPr lang="en-US" sz="1900" dirty="0" smtClean="0"/>
              <a:t>Understand </a:t>
            </a:r>
            <a:r>
              <a:rPr lang="en-US" sz="1900" dirty="0"/>
              <a:t>the basics of disaster-mitigation policy and how GIS is relevant to that </a:t>
            </a:r>
            <a:r>
              <a:rPr lang="en-US" sz="1900" dirty="0" smtClean="0"/>
              <a:t>policy</a:t>
            </a:r>
          </a:p>
          <a:p>
            <a:endParaRPr lang="en-US" sz="1900" dirty="0" smtClean="0"/>
          </a:p>
          <a:p>
            <a:r>
              <a:rPr lang="en-US" sz="1900" dirty="0" smtClean="0"/>
              <a:t>Be </a:t>
            </a:r>
            <a:r>
              <a:rPr lang="en-US" sz="1900" dirty="0"/>
              <a:t>familiar with international organizations focused on disaster </a:t>
            </a:r>
            <a:r>
              <a:rPr lang="en-US" sz="1900" dirty="0" smtClean="0"/>
              <a:t>mitigation</a:t>
            </a:r>
          </a:p>
          <a:p>
            <a:endParaRPr lang="en-US" sz="1900" dirty="0" smtClean="0"/>
          </a:p>
          <a:p>
            <a:r>
              <a:rPr lang="en-US" sz="1900" dirty="0" smtClean="0"/>
              <a:t>Have </a:t>
            </a:r>
            <a:r>
              <a:rPr lang="en-US" sz="1900" dirty="0"/>
              <a:t>a basic understanding of different social and physical spatial variables that can be used in GIS to model risk, vulnerability, and </a:t>
            </a:r>
            <a:r>
              <a:rPr lang="en-US" sz="1900" dirty="0" smtClean="0"/>
              <a:t>resilience</a:t>
            </a:r>
          </a:p>
          <a:p>
            <a:endParaRPr lang="en-US" sz="1900" dirty="0" smtClean="0"/>
          </a:p>
          <a:p>
            <a:r>
              <a:rPr lang="en-US" sz="1900" dirty="0" smtClean="0"/>
              <a:t>Understand </a:t>
            </a:r>
            <a:r>
              <a:rPr lang="en-US" sz="1900" dirty="0"/>
              <a:t>basic approaches for developing vulnerability, risk, and resilience indexes using different types of spatial variables.</a:t>
            </a:r>
            <a:endParaRPr lang="en-US" sz="1900" dirty="0" smtClean="0"/>
          </a:p>
        </p:txBody>
      </p:sp>
    </p:spTree>
    <p:extLst>
      <p:ext uri="{BB962C8B-B14F-4D97-AF65-F5344CB8AC3E}">
        <p14:creationId xmlns:p14="http://schemas.microsoft.com/office/powerpoint/2010/main" val="4580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2400" y="1219200"/>
            <a:ext cx="11963400" cy="4525963"/>
          </a:xfrm>
        </p:spPr>
        <p:txBody>
          <a:bodyPr>
            <a:normAutofit fontScale="92500" lnSpcReduction="20000"/>
          </a:bodyPr>
          <a:lstStyle/>
          <a:p>
            <a:r>
              <a:rPr lang="en-US" dirty="0" smtClean="0"/>
              <a:t>Mitigation interwoven </a:t>
            </a:r>
            <a:r>
              <a:rPr lang="en-US" dirty="0"/>
              <a:t>into disaster-recovery </a:t>
            </a:r>
            <a:r>
              <a:rPr lang="en-US" dirty="0" smtClean="0"/>
              <a:t>activities</a:t>
            </a:r>
            <a:br>
              <a:rPr lang="en-US" dirty="0" smtClean="0"/>
            </a:br>
            <a:r>
              <a:rPr lang="en-US" dirty="0" smtClean="0"/>
              <a:t> </a:t>
            </a:r>
          </a:p>
          <a:p>
            <a:r>
              <a:rPr lang="en-US" dirty="0"/>
              <a:t>Disaster </a:t>
            </a:r>
            <a:r>
              <a:rPr lang="en-US" dirty="0" smtClean="0"/>
              <a:t>mitigation: “[</a:t>
            </a:r>
            <a:r>
              <a:rPr lang="en-US" dirty="0"/>
              <a:t>t]he capabilities necessary to reduce loss of life and property by lessening the impact of disasters” (United States Department of Homeland Security 2016, 1</a:t>
            </a:r>
            <a:r>
              <a:rPr lang="en-US" dirty="0" smtClean="0"/>
              <a:t>)</a:t>
            </a:r>
            <a:br>
              <a:rPr lang="en-US" dirty="0" smtClean="0"/>
            </a:br>
            <a:endParaRPr lang="en-US" dirty="0" smtClean="0"/>
          </a:p>
          <a:p>
            <a:r>
              <a:rPr lang="en-US" dirty="0"/>
              <a:t>GIS </a:t>
            </a:r>
            <a:r>
              <a:rPr lang="en-US" dirty="0" smtClean="0"/>
              <a:t>and mitigation: modeling </a:t>
            </a:r>
            <a:r>
              <a:rPr lang="en-US" dirty="0"/>
              <a:t>of hazard and risk </a:t>
            </a:r>
            <a:r>
              <a:rPr lang="en-US" dirty="0" smtClean="0"/>
              <a:t>scenarios; identify potential </a:t>
            </a:r>
            <a:r>
              <a:rPr lang="en-US" dirty="0"/>
              <a:t>physical, virtual, and social </a:t>
            </a:r>
            <a:r>
              <a:rPr lang="en-US" dirty="0" smtClean="0"/>
              <a:t>vulnerabilities; mitigated </a:t>
            </a:r>
            <a:r>
              <a:rPr lang="en-US" dirty="0"/>
              <a:t>or reduced through increased resilience </a:t>
            </a:r>
            <a:r>
              <a:rPr lang="en-US" dirty="0" smtClean="0"/>
              <a:t>efforts</a:t>
            </a:r>
            <a:br>
              <a:rPr lang="en-US" dirty="0" smtClean="0"/>
            </a:br>
            <a:r>
              <a:rPr lang="en-US" dirty="0" smtClean="0"/>
              <a:t> </a:t>
            </a:r>
          </a:p>
          <a:p>
            <a:r>
              <a:rPr lang="en-US" dirty="0" smtClean="0"/>
              <a:t>Interdisciplinary </a:t>
            </a:r>
            <a:r>
              <a:rPr lang="en-US" dirty="0"/>
              <a:t>connections across multiple areas</a:t>
            </a:r>
          </a:p>
        </p:txBody>
      </p:sp>
    </p:spTree>
    <p:extLst>
      <p:ext uri="{BB962C8B-B14F-4D97-AF65-F5344CB8AC3E}">
        <p14:creationId xmlns:p14="http://schemas.microsoft.com/office/powerpoint/2010/main" val="151873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a:t>
            </a:r>
          </a:p>
        </p:txBody>
      </p:sp>
      <p:sp>
        <p:nvSpPr>
          <p:cNvPr id="3" name="Content Placeholder 2"/>
          <p:cNvSpPr>
            <a:spLocks noGrp="1"/>
          </p:cNvSpPr>
          <p:nvPr>
            <p:ph idx="1"/>
          </p:nvPr>
        </p:nvSpPr>
        <p:spPr>
          <a:xfrm>
            <a:off x="265176" y="1219200"/>
            <a:ext cx="11698224" cy="4724400"/>
          </a:xfrm>
        </p:spPr>
        <p:txBody>
          <a:bodyPr>
            <a:normAutofit fontScale="85000" lnSpcReduction="20000"/>
          </a:bodyPr>
          <a:lstStyle/>
          <a:p>
            <a:r>
              <a:rPr lang="en-US" dirty="0" smtClean="0"/>
              <a:t>“conditions </a:t>
            </a:r>
            <a:r>
              <a:rPr lang="en-US" dirty="0"/>
              <a:t>determined by physical, social, economic and environmental factors or processes which increase the susceptibility of an individual, a community, assets or systems to the impacts of hazards” </a:t>
            </a:r>
            <a:r>
              <a:rPr lang="en-US" dirty="0" smtClean="0"/>
              <a:t>United </a:t>
            </a:r>
            <a:r>
              <a:rPr lang="en-US" dirty="0"/>
              <a:t>Nations Office for Disaster Risk Reduction [UNISDR] </a:t>
            </a:r>
            <a:r>
              <a:rPr lang="en-US" dirty="0" smtClean="0"/>
              <a:t>(2019)</a:t>
            </a:r>
            <a:br>
              <a:rPr lang="en-US" dirty="0" smtClean="0"/>
            </a:br>
            <a:endParaRPr lang="en-US" dirty="0" smtClean="0"/>
          </a:p>
          <a:p>
            <a:r>
              <a:rPr lang="en-US" dirty="0"/>
              <a:t>Social vulnerability: disaster consequences </a:t>
            </a:r>
            <a:r>
              <a:rPr lang="en-US" dirty="0" smtClean="0"/>
              <a:t>deriving </a:t>
            </a:r>
            <a:r>
              <a:rPr lang="en-US" dirty="0"/>
              <a:t>from impacts on complex social conditions (Phillips et al. </a:t>
            </a:r>
            <a:r>
              <a:rPr lang="en-US" dirty="0" smtClean="0"/>
              <a:t>2010)</a:t>
            </a:r>
            <a:br>
              <a:rPr lang="en-US" dirty="0" smtClean="0"/>
            </a:br>
            <a:endParaRPr lang="en-US" dirty="0" smtClean="0"/>
          </a:p>
          <a:p>
            <a:r>
              <a:rPr lang="en-US" dirty="0"/>
              <a:t>Vulnerability context: </a:t>
            </a:r>
            <a:r>
              <a:rPr lang="en-US" dirty="0" smtClean="0"/>
              <a:t>external </a:t>
            </a:r>
            <a:r>
              <a:rPr lang="en-US" dirty="0"/>
              <a:t>environment in which people </a:t>
            </a:r>
            <a:r>
              <a:rPr lang="en-US" dirty="0" smtClean="0"/>
              <a:t>live; how </a:t>
            </a:r>
            <a:r>
              <a:rPr lang="en-US" dirty="0"/>
              <a:t>external forces that operate at varying space–time </a:t>
            </a:r>
            <a:r>
              <a:rPr lang="en-US" dirty="0" smtClean="0"/>
              <a:t>scales (trends </a:t>
            </a:r>
            <a:r>
              <a:rPr lang="en-US" dirty="0"/>
              <a:t>(long term), shocks (sudden/onset), and seasonal (cyclical/recurring), potentially affect livelihoods (Department For International Development [DFID] 1999)  </a:t>
            </a:r>
          </a:p>
        </p:txBody>
      </p:sp>
    </p:spTree>
    <p:extLst>
      <p:ext uri="{BB962C8B-B14F-4D97-AF65-F5344CB8AC3E}">
        <p14:creationId xmlns:p14="http://schemas.microsoft.com/office/powerpoint/2010/main" val="101020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p>
        </p:txBody>
      </p:sp>
      <p:sp>
        <p:nvSpPr>
          <p:cNvPr id="3" name="Content Placeholder 2"/>
          <p:cNvSpPr>
            <a:spLocks noGrp="1"/>
          </p:cNvSpPr>
          <p:nvPr>
            <p:ph idx="1"/>
          </p:nvPr>
        </p:nvSpPr>
        <p:spPr>
          <a:xfrm>
            <a:off x="265176" y="1295400"/>
            <a:ext cx="11658600" cy="4724400"/>
          </a:xfrm>
        </p:spPr>
        <p:txBody>
          <a:bodyPr>
            <a:normAutofit fontScale="85000" lnSpcReduction="10000"/>
          </a:bodyPr>
          <a:lstStyle/>
          <a:p>
            <a:r>
              <a:rPr lang="en-US" dirty="0"/>
              <a:t>M</a:t>
            </a:r>
            <a:r>
              <a:rPr lang="en-US" dirty="0" smtClean="0"/>
              <a:t>etaphorically opposite </a:t>
            </a:r>
            <a:r>
              <a:rPr lang="en-US" dirty="0"/>
              <a:t>side </a:t>
            </a:r>
            <a:r>
              <a:rPr lang="en-US" dirty="0" smtClean="0"/>
              <a:t>from vulnerability</a:t>
            </a:r>
            <a:br>
              <a:rPr lang="en-US" dirty="0" smtClean="0"/>
            </a:br>
            <a:endParaRPr lang="en-US" dirty="0"/>
          </a:p>
          <a:p>
            <a:r>
              <a:rPr lang="en-US" dirty="0" smtClean="0"/>
              <a:t>Ability </a:t>
            </a:r>
            <a:r>
              <a:rPr lang="en-US" dirty="0"/>
              <a:t>of a system or community to withstand the impacts of an event and recover to an acceptable or existing or even an improved state in comparison to what was available before an event (United Nations Office for Disaster Risk Reduction (UNISDR) 2019</a:t>
            </a:r>
            <a:r>
              <a:rPr lang="en-US" dirty="0" smtClean="0"/>
              <a:t>)</a:t>
            </a:r>
            <a:br>
              <a:rPr lang="en-US" dirty="0" smtClean="0"/>
            </a:br>
            <a:endParaRPr lang="en-US" dirty="0" smtClean="0"/>
          </a:p>
          <a:p>
            <a:r>
              <a:rPr lang="en-US" dirty="0" smtClean="0"/>
              <a:t>Resilience </a:t>
            </a:r>
            <a:r>
              <a:rPr lang="en-US" dirty="0"/>
              <a:t>has gained more </a:t>
            </a:r>
            <a:r>
              <a:rPr lang="en-US" dirty="0" smtClean="0"/>
              <a:t>emphasis: vulnerability </a:t>
            </a:r>
            <a:r>
              <a:rPr lang="en-US" dirty="0"/>
              <a:t>has been seen to imply that people are passive </a:t>
            </a:r>
            <a:r>
              <a:rPr lang="en-US" dirty="0" smtClean="0"/>
              <a:t>victims</a:t>
            </a:r>
            <a:br>
              <a:rPr lang="en-US" dirty="0" smtClean="0"/>
            </a:br>
            <a:endParaRPr lang="en-US" dirty="0" smtClean="0"/>
          </a:p>
          <a:p>
            <a:r>
              <a:rPr lang="en-US" dirty="0" smtClean="0"/>
              <a:t>GIS: inventory</a:t>
            </a:r>
            <a:r>
              <a:rPr lang="en-US" dirty="0"/>
              <a:t>, analyze, visually represent, </a:t>
            </a:r>
            <a:r>
              <a:rPr lang="en-US" dirty="0" smtClean="0"/>
              <a:t>understand </a:t>
            </a:r>
            <a:r>
              <a:rPr lang="en-US" dirty="0"/>
              <a:t>and manage risks </a:t>
            </a:r>
          </a:p>
        </p:txBody>
      </p:sp>
    </p:spTree>
    <p:extLst>
      <p:ext uri="{BB962C8B-B14F-4D97-AF65-F5344CB8AC3E}">
        <p14:creationId xmlns:p14="http://schemas.microsoft.com/office/powerpoint/2010/main" val="42202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Disaster-Mitigation Policy and </a:t>
            </a:r>
            <a:r>
              <a:rPr lang="en-US" dirty="0" smtClean="0"/>
              <a:t/>
            </a:r>
            <a:br>
              <a:rPr lang="en-US" dirty="0" smtClean="0"/>
            </a:br>
            <a:r>
              <a:rPr lang="en-US" dirty="0" smtClean="0"/>
              <a:t>International </a:t>
            </a:r>
            <a:r>
              <a:rPr lang="en-US" dirty="0"/>
              <a:t>Perspectives on GIS</a:t>
            </a:r>
          </a:p>
        </p:txBody>
      </p:sp>
      <p:sp>
        <p:nvSpPr>
          <p:cNvPr id="3" name="Content Placeholder 2"/>
          <p:cNvSpPr>
            <a:spLocks noGrp="1"/>
          </p:cNvSpPr>
          <p:nvPr>
            <p:ph idx="1"/>
          </p:nvPr>
        </p:nvSpPr>
        <p:spPr>
          <a:xfrm>
            <a:off x="152400" y="1600201"/>
            <a:ext cx="11811000" cy="4525963"/>
          </a:xfrm>
        </p:spPr>
        <p:txBody>
          <a:bodyPr>
            <a:normAutofit fontScale="85000" lnSpcReduction="10000"/>
          </a:bodyPr>
          <a:lstStyle/>
          <a:p>
            <a:r>
              <a:rPr lang="en-US" dirty="0"/>
              <a:t>The United States National Mitigation Framework: </a:t>
            </a:r>
            <a:r>
              <a:rPr lang="en-US" dirty="0" smtClean="0"/>
              <a:t>“a </a:t>
            </a:r>
            <a:r>
              <a:rPr lang="en-US" dirty="0"/>
              <a:t>common platform and forum for coordinating and addressing how the Nation manages risk through mitigation capabilities. This Framework describes mitigation roles across the whole community” (United States Department of Homeland Security 2016, 1</a:t>
            </a:r>
            <a:r>
              <a:rPr lang="en-US" dirty="0" smtClean="0"/>
              <a:t>)</a:t>
            </a:r>
            <a:br>
              <a:rPr lang="en-US" dirty="0" smtClean="0"/>
            </a:br>
            <a:endParaRPr lang="en-US" dirty="0" smtClean="0"/>
          </a:p>
          <a:p>
            <a:pPr lvl="1">
              <a:buFont typeface="Arial" panose="020B0604020202020204" pitchFamily="34" charset="0"/>
              <a:buChar char="•"/>
            </a:pPr>
            <a:r>
              <a:rPr lang="en-US" dirty="0" smtClean="0"/>
              <a:t>Seven </a:t>
            </a:r>
            <a:r>
              <a:rPr lang="en-US" dirty="0"/>
              <a:t>core capabilities </a:t>
            </a:r>
            <a:r>
              <a:rPr lang="en-US" dirty="0" smtClean="0"/>
              <a:t/>
            </a:r>
            <a:br>
              <a:rPr lang="en-US" dirty="0" smtClean="0"/>
            </a:br>
            <a:endParaRPr lang="en-US" dirty="0" smtClean="0"/>
          </a:p>
          <a:p>
            <a:pPr lvl="1">
              <a:buFont typeface="Arial" panose="020B0604020202020204" pitchFamily="34" charset="0"/>
              <a:buChar char="•"/>
            </a:pPr>
            <a:r>
              <a:rPr lang="en-US" dirty="0" smtClean="0"/>
              <a:t>GIS: Risk </a:t>
            </a:r>
            <a:r>
              <a:rPr lang="en-US" dirty="0"/>
              <a:t>and Disaster Resilience </a:t>
            </a:r>
            <a:r>
              <a:rPr lang="en-US" dirty="0" smtClean="0"/>
              <a:t>Assessment Capability: </a:t>
            </a:r>
            <a:r>
              <a:rPr lang="en-US" dirty="0"/>
              <a:t>“Develop analysis tools to provide information more quickly to those who need it and make use of tools and technologies, such as geographic information systems” (United States Department of Homeland Security 2016, 19).</a:t>
            </a:r>
          </a:p>
        </p:txBody>
      </p:sp>
    </p:spTree>
    <p:extLst>
      <p:ext uri="{BB962C8B-B14F-4D97-AF65-F5344CB8AC3E}">
        <p14:creationId xmlns:p14="http://schemas.microsoft.com/office/powerpoint/2010/main" val="151111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Disaster-Mitigation Policy and </a:t>
            </a:r>
            <a:br>
              <a:rPr lang="en-US" dirty="0"/>
            </a:br>
            <a:r>
              <a:rPr lang="en-US" dirty="0"/>
              <a:t>International Perspectives on GIS</a:t>
            </a:r>
          </a:p>
        </p:txBody>
      </p:sp>
      <p:sp>
        <p:nvSpPr>
          <p:cNvPr id="3" name="Content Placeholder 2"/>
          <p:cNvSpPr>
            <a:spLocks noGrp="1"/>
          </p:cNvSpPr>
          <p:nvPr>
            <p:ph idx="1"/>
          </p:nvPr>
        </p:nvSpPr>
        <p:spPr>
          <a:xfrm>
            <a:off x="228600" y="1524000"/>
            <a:ext cx="11811000" cy="4525963"/>
          </a:xfrm>
        </p:spPr>
        <p:txBody>
          <a:bodyPr>
            <a:normAutofit fontScale="77500" lnSpcReduction="20000"/>
          </a:bodyPr>
          <a:lstStyle/>
          <a:p>
            <a:r>
              <a:rPr lang="en-US" dirty="0"/>
              <a:t>International Perspectives on Disaster Mitigation: United Nations Office for Disaster Risk Reduction (</a:t>
            </a:r>
            <a:r>
              <a:rPr lang="en-US" dirty="0" smtClean="0"/>
              <a:t>UNDRR: </a:t>
            </a:r>
            <a:r>
              <a:rPr lang="en-US" dirty="0" smtClean="0">
                <a:hlinkClick r:id="rId2"/>
              </a:rPr>
              <a:t>www.unisdr.org</a:t>
            </a:r>
            <a:r>
              <a:rPr lang="en-US" dirty="0"/>
              <a:t>)</a:t>
            </a:r>
            <a:r>
              <a:rPr lang="en-US" dirty="0" smtClean="0"/>
              <a:t> </a:t>
            </a:r>
            <a:br>
              <a:rPr lang="en-US" dirty="0" smtClean="0"/>
            </a:br>
            <a:endParaRPr lang="en-US" dirty="0" smtClean="0"/>
          </a:p>
          <a:p>
            <a:r>
              <a:rPr lang="en-US" dirty="0"/>
              <a:t>“serve as the focal point in the United Nations system for the coordination of disaster reduction and to ensure synergies among the disaster reduction activities of the United Nations system and regional organizations and activities in socio-economic and humanitarian fields. (United Nations Office for Disaster Risk Reduction 2019</a:t>
            </a:r>
            <a:r>
              <a:rPr lang="en-US" dirty="0" smtClean="0"/>
              <a:t>)”</a:t>
            </a:r>
            <a:br>
              <a:rPr lang="en-US" dirty="0" smtClean="0"/>
            </a:br>
            <a:endParaRPr lang="en-US" dirty="0" smtClean="0"/>
          </a:p>
          <a:p>
            <a:r>
              <a:rPr lang="en-US" dirty="0"/>
              <a:t>Sendai </a:t>
            </a:r>
            <a:r>
              <a:rPr lang="en-US" dirty="0" smtClean="0"/>
              <a:t>Framework (Chapter 5)</a:t>
            </a:r>
            <a:br>
              <a:rPr lang="en-US" dirty="0" smtClean="0"/>
            </a:br>
            <a:endParaRPr lang="en-US" dirty="0" smtClean="0"/>
          </a:p>
          <a:p>
            <a:r>
              <a:rPr lang="en-US" dirty="0" smtClean="0"/>
              <a:t>Climate </a:t>
            </a:r>
            <a:r>
              <a:rPr lang="en-US" dirty="0"/>
              <a:t>change adaptation advocacy campaigns, disaster risk reduction education, gender issues, and sustainable development practice</a:t>
            </a:r>
          </a:p>
        </p:txBody>
      </p:sp>
    </p:spTree>
    <p:extLst>
      <p:ext uri="{BB962C8B-B14F-4D97-AF65-F5344CB8AC3E}">
        <p14:creationId xmlns:p14="http://schemas.microsoft.com/office/powerpoint/2010/main" val="10384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GIS Techniques for </a:t>
            </a:r>
            <a:r>
              <a:rPr lang="fr-FR" dirty="0" err="1"/>
              <a:t>Disaster</a:t>
            </a:r>
            <a:r>
              <a:rPr lang="fr-FR" dirty="0"/>
              <a:t> Mitigation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729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Spatial Indexing and Modeling of </a:t>
            </a:r>
            <a:r>
              <a:rPr lang="en-US" dirty="0" smtClean="0"/>
              <a:t/>
            </a:r>
            <a:br>
              <a:rPr lang="en-US" dirty="0" smtClean="0"/>
            </a:br>
            <a:r>
              <a:rPr lang="en-US" dirty="0" smtClean="0"/>
              <a:t>Risk </a:t>
            </a:r>
            <a:r>
              <a:rPr lang="en-US" dirty="0"/>
              <a:t>and Vulnerability</a:t>
            </a:r>
          </a:p>
        </p:txBody>
      </p:sp>
      <p:sp>
        <p:nvSpPr>
          <p:cNvPr id="3" name="Content Placeholder 2"/>
          <p:cNvSpPr>
            <a:spLocks noGrp="1"/>
          </p:cNvSpPr>
          <p:nvPr>
            <p:ph idx="1"/>
          </p:nvPr>
        </p:nvSpPr>
        <p:spPr>
          <a:xfrm>
            <a:off x="188976" y="1524000"/>
            <a:ext cx="11850624" cy="4525963"/>
          </a:xfrm>
        </p:spPr>
        <p:txBody>
          <a:bodyPr>
            <a:normAutofit fontScale="85000" lnSpcReduction="20000"/>
          </a:bodyPr>
          <a:lstStyle/>
          <a:p>
            <a:r>
              <a:rPr lang="en-US" dirty="0" smtClean="0"/>
              <a:t>Spatial index: numerical </a:t>
            </a:r>
            <a:r>
              <a:rPr lang="en-US" dirty="0"/>
              <a:t>or qualitative value </a:t>
            </a:r>
            <a:r>
              <a:rPr lang="en-US" dirty="0" smtClean="0"/>
              <a:t>assigned </a:t>
            </a:r>
            <a:r>
              <a:rPr lang="en-US" dirty="0"/>
              <a:t>to a preexisting spatial unit or geographical </a:t>
            </a:r>
            <a:r>
              <a:rPr lang="en-US" dirty="0" smtClean="0"/>
              <a:t>region</a:t>
            </a:r>
            <a:br>
              <a:rPr lang="en-US" dirty="0" smtClean="0"/>
            </a:br>
            <a:endParaRPr lang="en-US" dirty="0" smtClean="0"/>
          </a:p>
          <a:p>
            <a:r>
              <a:rPr lang="en-US" dirty="0" smtClean="0"/>
              <a:t>Example: numerical </a:t>
            </a:r>
            <a:r>
              <a:rPr lang="en-US" dirty="0"/>
              <a:t>scale of 1 to 10, with 1 being the lowest and 10 being the </a:t>
            </a:r>
            <a:r>
              <a:rPr lang="en-US" dirty="0" smtClean="0"/>
              <a:t>highest</a:t>
            </a:r>
            <a:br>
              <a:rPr lang="en-US" dirty="0" smtClean="0"/>
            </a:br>
            <a:endParaRPr lang="en-US" dirty="0" smtClean="0"/>
          </a:p>
          <a:p>
            <a:r>
              <a:rPr lang="en-US" dirty="0" smtClean="0"/>
              <a:t>Number represents </a:t>
            </a:r>
            <a:r>
              <a:rPr lang="en-US" dirty="0"/>
              <a:t>a vulnerability level </a:t>
            </a:r>
            <a:r>
              <a:rPr lang="en-US" dirty="0" smtClean="0"/>
              <a:t>(determined </a:t>
            </a:r>
            <a:r>
              <a:rPr lang="en-US" dirty="0"/>
              <a:t>by different variables and calculations) to a preexisting spatial unit such as state, county, or city or a geographic </a:t>
            </a:r>
            <a:r>
              <a:rPr lang="en-US" dirty="0" smtClean="0"/>
              <a:t>area</a:t>
            </a:r>
            <a:br>
              <a:rPr lang="en-US" dirty="0" smtClean="0"/>
            </a:br>
            <a:endParaRPr lang="en-US" dirty="0" smtClean="0"/>
          </a:p>
          <a:p>
            <a:r>
              <a:rPr lang="en-US" dirty="0" smtClean="0"/>
              <a:t>Visually </a:t>
            </a:r>
            <a:r>
              <a:rPr lang="en-US" dirty="0"/>
              <a:t>represented using </a:t>
            </a:r>
            <a:r>
              <a:rPr lang="en-US" dirty="0" smtClean="0"/>
              <a:t>cartographic </a:t>
            </a:r>
            <a:r>
              <a:rPr lang="en-US" dirty="0"/>
              <a:t>techniques </a:t>
            </a:r>
            <a:r>
              <a:rPr lang="en-US" dirty="0" smtClean="0"/>
              <a:t>(Chapter 2): color </a:t>
            </a:r>
            <a:r>
              <a:rPr lang="en-US" dirty="0"/>
              <a:t>hue to indicate a risk or vulnerability </a:t>
            </a:r>
            <a:r>
              <a:rPr lang="en-US" dirty="0" smtClean="0"/>
              <a:t>level</a:t>
            </a:r>
            <a:endParaRPr lang="en-US" dirty="0"/>
          </a:p>
        </p:txBody>
      </p:sp>
    </p:spTree>
    <p:extLst>
      <p:ext uri="{BB962C8B-B14F-4D97-AF65-F5344CB8AC3E}">
        <p14:creationId xmlns:p14="http://schemas.microsoft.com/office/powerpoint/2010/main" val="61911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Slide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err="1">
            <a:latin typeface="Palatino Linotype" panose="02040502050505030304" pitchFamily="18" charset="0"/>
          </a:defRPr>
        </a:defPPr>
      </a:lstStyle>
    </a:spDef>
    <a:txDef>
      <a:spPr>
        <a:noFill/>
      </a:spPr>
      <a:bodyPr wrap="square" rtlCol="0">
        <a:spAutoFit/>
      </a:bodyPr>
      <a:lstStyle>
        <a:defPPr marL="285750" indent="-285750">
          <a:buFont typeface="Arial" panose="020B0604020202020204" pitchFamily="34" charset="0"/>
          <a:buChar char="•"/>
          <a:defRPr sz="2200" dirty="0" smtClean="0">
            <a:latin typeface="Palatino Linotype" panose="0204050205050503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7975</TotalTime>
  <Words>1779</Words>
  <Application>Microsoft Office PowerPoint</Application>
  <PresentationFormat>Widescreen</PresentationFormat>
  <Paragraphs>104</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Palatino Linotype</vt:lpstr>
      <vt:lpstr>Office Theme</vt:lpstr>
      <vt:lpstr>Chapter 9  Geographic Information Systems and Disaster Mitigation for additional materials, see: http://gisfordisastermanagement.com/    Recommended Citation: Tomaszewski, B. 2020. Chapter 9: Geographic Information Systems and Disaster Mitigation. In: Geographic Information Systems for Disaster Management (Second Edition), pp. 357-406. Oxfordshire and New York: Routledge.</vt:lpstr>
      <vt:lpstr>Chapter 9 Objectives</vt:lpstr>
      <vt:lpstr>Introduction</vt:lpstr>
      <vt:lpstr>Vulnerability</vt:lpstr>
      <vt:lpstr>Resilience</vt:lpstr>
      <vt:lpstr>Disaster-Mitigation Policy and  International Perspectives on GIS</vt:lpstr>
      <vt:lpstr>Disaster-Mitigation Policy and  International Perspectives on GIS</vt:lpstr>
      <vt:lpstr>GIS Techniques for Disaster Mitigation</vt:lpstr>
      <vt:lpstr>Spatial Indexing and Modeling of  Risk and Vulnerability</vt:lpstr>
      <vt:lpstr>Social Variables</vt:lpstr>
      <vt:lpstr>Physical Variables</vt:lpstr>
      <vt:lpstr>Using GIS to Develop Spatial Indexes of Vulnerability and Risk</vt:lpstr>
      <vt:lpstr>Using GIS to Develop Spatial Indexes of Vulnerability and Risk</vt:lpstr>
      <vt:lpstr>Using GIS to Develop Spatial Indexes of Vulnerability and Risk</vt:lpstr>
      <vt:lpstr>Summary</vt:lpstr>
      <vt:lpstr>Discussion Questions</vt:lpstr>
      <vt:lpstr>Chapter 9 Exercises</vt:lpstr>
      <vt:lpstr>References Used in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Tomaszewski</dc:creator>
  <cp:lastModifiedBy>Brian Tomaszewski</cp:lastModifiedBy>
  <cp:revision>393</cp:revision>
  <cp:lastPrinted>2014-08-28T13:11:22Z</cp:lastPrinted>
  <dcterms:created xsi:type="dcterms:W3CDTF">2014-08-24T19:10:52Z</dcterms:created>
  <dcterms:modified xsi:type="dcterms:W3CDTF">2021-01-14T14:16:50Z</dcterms:modified>
</cp:coreProperties>
</file>