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9" r:id="rId2"/>
    <p:sldId id="260" r:id="rId3"/>
    <p:sldId id="367" r:id="rId4"/>
    <p:sldId id="368" r:id="rId5"/>
    <p:sldId id="369" r:id="rId6"/>
    <p:sldId id="370" r:id="rId7"/>
    <p:sldId id="371" r:id="rId8"/>
    <p:sldId id="372" r:id="rId9"/>
    <p:sldId id="373" r:id="rId10"/>
    <p:sldId id="374" r:id="rId11"/>
    <p:sldId id="375" r:id="rId12"/>
    <p:sldId id="376" r:id="rId13"/>
    <p:sldId id="377" r:id="rId14"/>
    <p:sldId id="378" r:id="rId15"/>
    <p:sldId id="379" r:id="rId16"/>
    <p:sldId id="380" r:id="rId17"/>
    <p:sldId id="381" r:id="rId18"/>
    <p:sldId id="366" r:id="rId19"/>
    <p:sldId id="332" r:id="rId20"/>
    <p:sldId id="289" r:id="rId21"/>
    <p:sldId id="290" r:id="rId22"/>
  </p:sldIdLst>
  <p:sldSz cx="12192000" cy="6858000"/>
  <p:notesSz cx="6954838"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6656" autoAdjust="0"/>
  </p:normalViewPr>
  <p:slideViewPr>
    <p:cSldViewPr>
      <p:cViewPr varScale="1">
        <p:scale>
          <a:sx n="99" d="100"/>
          <a:sy n="99" d="100"/>
        </p:scale>
        <p:origin x="980" y="48"/>
      </p:cViewPr>
      <p:guideLst>
        <p:guide orient="horz" pos="2160"/>
        <p:guide pos="3840"/>
      </p:guideLst>
    </p:cSldViewPr>
  </p:slid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763" cy="465455"/>
          </a:xfrm>
          <a:prstGeom prst="rect">
            <a:avLst/>
          </a:prstGeom>
        </p:spPr>
        <p:txBody>
          <a:bodyPr vert="horz" lIns="92930" tIns="46465" rIns="92930" bIns="46465" rtlCol="0"/>
          <a:lstStyle>
            <a:lvl1pPr algn="l">
              <a:defRPr sz="1200"/>
            </a:lvl1pPr>
          </a:lstStyle>
          <a:p>
            <a:endParaRPr lang="en-US"/>
          </a:p>
        </p:txBody>
      </p:sp>
      <p:sp>
        <p:nvSpPr>
          <p:cNvPr id="3" name="Date Placeholder 2"/>
          <p:cNvSpPr>
            <a:spLocks noGrp="1"/>
          </p:cNvSpPr>
          <p:nvPr>
            <p:ph type="dt" idx="1"/>
          </p:nvPr>
        </p:nvSpPr>
        <p:spPr>
          <a:xfrm>
            <a:off x="3939466" y="0"/>
            <a:ext cx="3013763" cy="465455"/>
          </a:xfrm>
          <a:prstGeom prst="rect">
            <a:avLst/>
          </a:prstGeom>
        </p:spPr>
        <p:txBody>
          <a:bodyPr vert="horz" lIns="92930" tIns="46465" rIns="92930" bIns="46465" rtlCol="0"/>
          <a:lstStyle>
            <a:lvl1pPr algn="r">
              <a:defRPr sz="1200"/>
            </a:lvl1pPr>
          </a:lstStyle>
          <a:p>
            <a:fld id="{2501A950-67C6-4E97-9C18-B8454C4D4314}" type="datetimeFigureOut">
              <a:rPr lang="en-US" smtClean="0"/>
              <a:t>1/14/2021</a:t>
            </a:fld>
            <a:endParaRPr lang="en-US"/>
          </a:p>
        </p:txBody>
      </p:sp>
      <p:sp>
        <p:nvSpPr>
          <p:cNvPr id="4" name="Slide Image Placeholder 3"/>
          <p:cNvSpPr>
            <a:spLocks noGrp="1" noRot="1" noChangeAspect="1"/>
          </p:cNvSpPr>
          <p:nvPr>
            <p:ph type="sldImg" idx="2"/>
          </p:nvPr>
        </p:nvSpPr>
        <p:spPr>
          <a:xfrm>
            <a:off x="374650" y="698500"/>
            <a:ext cx="6205538" cy="3490913"/>
          </a:xfrm>
          <a:prstGeom prst="rect">
            <a:avLst/>
          </a:prstGeom>
          <a:noFill/>
          <a:ln w="12700">
            <a:solidFill>
              <a:prstClr val="black"/>
            </a:solidFill>
          </a:ln>
        </p:spPr>
        <p:txBody>
          <a:bodyPr vert="horz" lIns="92930" tIns="46465" rIns="92930" bIns="46465" rtlCol="0" anchor="ctr"/>
          <a:lstStyle/>
          <a:p>
            <a:endParaRPr lang="en-US"/>
          </a:p>
        </p:txBody>
      </p:sp>
      <p:sp>
        <p:nvSpPr>
          <p:cNvPr id="5" name="Notes Placeholder 4"/>
          <p:cNvSpPr>
            <a:spLocks noGrp="1"/>
          </p:cNvSpPr>
          <p:nvPr>
            <p:ph type="body" sz="quarter" idx="3"/>
          </p:nvPr>
        </p:nvSpPr>
        <p:spPr>
          <a:xfrm>
            <a:off x="695484" y="4421823"/>
            <a:ext cx="5563870" cy="4189095"/>
          </a:xfrm>
          <a:prstGeom prst="rect">
            <a:avLst/>
          </a:prstGeom>
        </p:spPr>
        <p:txBody>
          <a:bodyPr vert="horz" lIns="92930" tIns="46465" rIns="92930" bIns="46465"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29"/>
            <a:ext cx="3013763" cy="465455"/>
          </a:xfrm>
          <a:prstGeom prst="rect">
            <a:avLst/>
          </a:prstGeom>
        </p:spPr>
        <p:txBody>
          <a:bodyPr vert="horz" lIns="92930" tIns="46465" rIns="92930" bIns="46465" rtlCol="0" anchor="b"/>
          <a:lstStyle>
            <a:lvl1pPr algn="l">
              <a:defRPr sz="1200"/>
            </a:lvl1pPr>
          </a:lstStyle>
          <a:p>
            <a:endParaRPr lang="en-US"/>
          </a:p>
        </p:txBody>
      </p:sp>
      <p:sp>
        <p:nvSpPr>
          <p:cNvPr id="7" name="Slide Number Placeholder 6"/>
          <p:cNvSpPr>
            <a:spLocks noGrp="1"/>
          </p:cNvSpPr>
          <p:nvPr>
            <p:ph type="sldNum" sz="quarter" idx="5"/>
          </p:nvPr>
        </p:nvSpPr>
        <p:spPr>
          <a:xfrm>
            <a:off x="3939466" y="8842029"/>
            <a:ext cx="3013763" cy="465455"/>
          </a:xfrm>
          <a:prstGeom prst="rect">
            <a:avLst/>
          </a:prstGeom>
        </p:spPr>
        <p:txBody>
          <a:bodyPr vert="horz" lIns="92930" tIns="46465" rIns="92930" bIns="46465" rtlCol="0" anchor="b"/>
          <a:lstStyle>
            <a:lvl1pPr algn="r">
              <a:defRPr sz="1200"/>
            </a:lvl1pPr>
          </a:lstStyle>
          <a:p>
            <a:fld id="{B032B0FC-E78D-43DE-88C1-22F7F5EC2A63}" type="slidenum">
              <a:rPr lang="en-US" smtClean="0"/>
              <a:t>‹#›</a:t>
            </a:fld>
            <a:endParaRPr lang="en-US"/>
          </a:p>
        </p:txBody>
      </p:sp>
    </p:spTree>
    <p:extLst>
      <p:ext uri="{BB962C8B-B14F-4D97-AF65-F5344CB8AC3E}">
        <p14:creationId xmlns:p14="http://schemas.microsoft.com/office/powerpoint/2010/main" val="35065443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4650" y="698500"/>
            <a:ext cx="6205538" cy="3490913"/>
          </a:xfrm>
        </p:spPr>
      </p:sp>
      <p:sp>
        <p:nvSpPr>
          <p:cNvPr id="3" name="Notes Placeholder 2"/>
          <p:cNvSpPr>
            <a:spLocks noGrp="1"/>
          </p:cNvSpPr>
          <p:nvPr>
            <p:ph type="body" idx="1"/>
          </p:nvPr>
        </p:nvSpPr>
        <p:spPr/>
        <p:txBody>
          <a:bodyPr/>
          <a:lstStyle/>
          <a:p>
            <a:r>
              <a:rPr lang="en-US" smtClean="0"/>
              <a:t>V1.2</a:t>
            </a:r>
            <a:endParaRPr lang="en-US" dirty="0"/>
          </a:p>
        </p:txBody>
      </p:sp>
      <p:sp>
        <p:nvSpPr>
          <p:cNvPr id="4" name="Slide Number Placeholder 3"/>
          <p:cNvSpPr>
            <a:spLocks noGrp="1"/>
          </p:cNvSpPr>
          <p:nvPr>
            <p:ph type="sldNum" sz="quarter" idx="10"/>
          </p:nvPr>
        </p:nvSpPr>
        <p:spPr/>
        <p:txBody>
          <a:bodyPr/>
          <a:lstStyle/>
          <a:p>
            <a:fld id="{D3114E0C-4D44-42A8-9A0D-DC274204D4EC}" type="slidenum">
              <a:rPr lang="en-US" smtClean="0"/>
              <a:t>1</a:t>
            </a:fld>
            <a:endParaRPr lang="en-US"/>
          </a:p>
        </p:txBody>
      </p:sp>
    </p:spTree>
    <p:extLst>
      <p:ext uri="{BB962C8B-B14F-4D97-AF65-F5344CB8AC3E}">
        <p14:creationId xmlns:p14="http://schemas.microsoft.com/office/powerpoint/2010/main" val="21723122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4650" y="698500"/>
            <a:ext cx="6205538" cy="34909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114E0C-4D44-42A8-9A0D-DC274204D4EC}" type="slidenum">
              <a:rPr lang="en-US" smtClean="0"/>
              <a:t>2</a:t>
            </a:fld>
            <a:endParaRPr lang="en-US"/>
          </a:p>
        </p:txBody>
      </p:sp>
    </p:spTree>
    <p:extLst>
      <p:ext uri="{BB962C8B-B14F-4D97-AF65-F5344CB8AC3E}">
        <p14:creationId xmlns:p14="http://schemas.microsoft.com/office/powerpoint/2010/main" val="1142448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4650" y="698500"/>
            <a:ext cx="6205538" cy="34909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114E0C-4D44-42A8-9A0D-DC274204D4EC}" type="slidenum">
              <a:rPr lang="en-US" smtClean="0"/>
              <a:t>18</a:t>
            </a:fld>
            <a:endParaRPr lang="en-US"/>
          </a:p>
        </p:txBody>
      </p:sp>
    </p:spTree>
    <p:extLst>
      <p:ext uri="{BB962C8B-B14F-4D97-AF65-F5344CB8AC3E}">
        <p14:creationId xmlns:p14="http://schemas.microsoft.com/office/powerpoint/2010/main" val="18571036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lvl1pPr>
              <a:defRPr>
                <a:latin typeface="Palatino Linotype" panose="02040502050505030304" pitchFamily="18" charset="0"/>
              </a:defRPr>
            </a:lvl1p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latin typeface="Palatino Linotype" panose="02040502050505030304"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cxnSp>
        <p:nvCxnSpPr>
          <p:cNvPr id="8" name="Straight Connector 7"/>
          <p:cNvCxnSpPr/>
          <p:nvPr userDrawn="1"/>
        </p:nvCxnSpPr>
        <p:spPr>
          <a:xfrm>
            <a:off x="0" y="6248400"/>
            <a:ext cx="12192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1107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86585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228600"/>
            <a:ext cx="12188952"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cxnSp>
        <p:nvCxnSpPr>
          <p:cNvPr id="10" name="Straight Connector 9"/>
          <p:cNvCxnSpPr/>
          <p:nvPr userDrawn="1"/>
        </p:nvCxnSpPr>
        <p:spPr>
          <a:xfrm>
            <a:off x="0" y="6248400"/>
            <a:ext cx="12192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Rectangle 6"/>
          <p:cNvSpPr/>
          <p:nvPr userDrawn="1"/>
        </p:nvSpPr>
        <p:spPr>
          <a:xfrm>
            <a:off x="2581722" y="6245352"/>
            <a:ext cx="7025514" cy="369332"/>
          </a:xfrm>
          <a:prstGeom prst="rect">
            <a:avLst/>
          </a:prstGeom>
        </p:spPr>
        <p:txBody>
          <a:bodyPr wrap="none">
            <a:spAutoFit/>
          </a:bodyPr>
          <a:lstStyle/>
          <a:p>
            <a:pPr algn="ctr"/>
            <a:r>
              <a:rPr lang="en-US" dirty="0" smtClean="0">
                <a:latin typeface="Palatino Linotype" panose="02040502050505030304" pitchFamily="18" charset="0"/>
              </a:rPr>
              <a:t>Chapter 8: Geographic Information Systems and Disaster Recovery</a:t>
            </a:r>
            <a:endParaRPr lang="en-US" dirty="0">
              <a:latin typeface="Palatino Linotype" panose="02040502050505030304" pitchFamily="18" charset="0"/>
            </a:endParaRPr>
          </a:p>
        </p:txBody>
      </p:sp>
      <p:sp>
        <p:nvSpPr>
          <p:cNvPr id="8" name="TextBox 7"/>
          <p:cNvSpPr txBox="1"/>
          <p:nvPr userDrawn="1"/>
        </p:nvSpPr>
        <p:spPr>
          <a:xfrm>
            <a:off x="0" y="6488668"/>
            <a:ext cx="1215644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i="1" dirty="0" smtClean="0">
                <a:latin typeface="Palatino Linotype" panose="02040502050505030304" pitchFamily="18" charset="0"/>
              </a:rPr>
              <a:t>Geographic Information Systems (GIS) for Disaster Management (Second Edition)</a:t>
            </a:r>
            <a:r>
              <a:rPr lang="en-US" dirty="0" smtClean="0">
                <a:latin typeface="Palatino Linotype" panose="02040502050505030304" pitchFamily="18" charset="0"/>
              </a:rPr>
              <a:t> © 2021 Brian</a:t>
            </a:r>
            <a:r>
              <a:rPr lang="en-US" baseline="0" dirty="0" smtClean="0">
                <a:latin typeface="Palatino Linotype" panose="02040502050505030304" pitchFamily="18" charset="0"/>
              </a:rPr>
              <a:t> Tomaszewski</a:t>
            </a:r>
            <a:endParaRPr lang="en-US" dirty="0" smtClean="0">
              <a:latin typeface="Palatino Linotype" panose="02040502050505030304" pitchFamily="18" charset="0"/>
            </a:endParaRPr>
          </a:p>
        </p:txBody>
      </p:sp>
    </p:spTree>
    <p:extLst>
      <p:ext uri="{BB962C8B-B14F-4D97-AF65-F5344CB8AC3E}">
        <p14:creationId xmlns:p14="http://schemas.microsoft.com/office/powerpoint/2010/main" val="3750112303"/>
      </p:ext>
    </p:extLst>
  </p:cSld>
  <p:clrMap bg1="dk1" tx1="lt1" bg2="dk2" tx2="lt2" accent1="accent1" accent2="accent2" accent3="accent3" accent4="accent4" accent5="accent5" accent6="accent6" hlink="hlink" folHlink="folHlink"/>
  <p:sldLayoutIdLst>
    <p:sldLayoutId id="2147483649" r:id="rId1"/>
    <p:sldLayoutId id="2147483650" r:id="rId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Palatino Linotype" panose="02040502050505030304" pitchFamily="18"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Palatino Linotype" panose="02040502050505030304" pitchFamily="18"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Palatino Linotype" panose="02040502050505030304" pitchFamily="18"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Palatino Linotype" panose="02040502050505030304" pitchFamily="18"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Palatino Linotype" panose="02040502050505030304" pitchFamily="18"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Palatino Linotype" panose="02040502050505030304" pitchFamily="18"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gisfordisastermanagement.com/"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commons.wikimedia.org/" TargetMode="External"/><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data.femadata.com/" TargetMode="External"/><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www.fema.gov/"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gisfordisastermanagement.com/"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34227"/>
            <a:ext cx="4267200" cy="6137973"/>
          </a:xfrm>
          <a:prstGeom prst="rect">
            <a:avLst/>
          </a:prstGeom>
        </p:spPr>
      </p:pic>
      <p:sp>
        <p:nvSpPr>
          <p:cNvPr id="6" name="Title 1"/>
          <p:cNvSpPr>
            <a:spLocks noGrp="1"/>
          </p:cNvSpPr>
          <p:nvPr>
            <p:ph type="ctrTitle"/>
          </p:nvPr>
        </p:nvSpPr>
        <p:spPr>
          <a:xfrm>
            <a:off x="4495800" y="34227"/>
            <a:ext cx="7620000" cy="6137973"/>
          </a:xfrm>
        </p:spPr>
        <p:txBody>
          <a:bodyPr>
            <a:normAutofit fontScale="90000"/>
          </a:bodyPr>
          <a:lstStyle/>
          <a:p>
            <a:r>
              <a:rPr lang="en-US" dirty="0">
                <a:latin typeface="Palatino Linotype" panose="02040502050505030304" pitchFamily="18" charset="0"/>
              </a:rPr>
              <a:t>Chapter </a:t>
            </a:r>
            <a:r>
              <a:rPr lang="en-US" dirty="0" smtClean="0">
                <a:latin typeface="Palatino Linotype" panose="02040502050505030304" pitchFamily="18" charset="0"/>
              </a:rPr>
              <a:t>8</a:t>
            </a:r>
            <a:br>
              <a:rPr lang="en-US" dirty="0" smtClean="0">
                <a:latin typeface="Palatino Linotype" panose="02040502050505030304" pitchFamily="18" charset="0"/>
              </a:rPr>
            </a:br>
            <a:r>
              <a:rPr lang="en-US" dirty="0">
                <a:latin typeface="Palatino Linotype" panose="02040502050505030304" pitchFamily="18" charset="0"/>
              </a:rPr>
              <a:t/>
            </a:r>
            <a:br>
              <a:rPr lang="en-US" dirty="0">
                <a:latin typeface="Palatino Linotype" panose="02040502050505030304" pitchFamily="18" charset="0"/>
              </a:rPr>
            </a:br>
            <a:r>
              <a:rPr lang="en-US" dirty="0"/>
              <a:t>Geographic Information Systems and Disaster </a:t>
            </a:r>
            <a:r>
              <a:rPr lang="en-US" dirty="0" smtClean="0"/>
              <a:t>Recovery</a:t>
            </a:r>
            <a:r>
              <a:rPr lang="en-US" dirty="0">
                <a:latin typeface="Palatino Linotype" panose="02040502050505030304" pitchFamily="18" charset="0"/>
              </a:rPr>
              <a:t/>
            </a:r>
            <a:br>
              <a:rPr lang="en-US" dirty="0">
                <a:latin typeface="Palatino Linotype" panose="02040502050505030304" pitchFamily="18" charset="0"/>
              </a:rPr>
            </a:br>
            <a:r>
              <a:rPr lang="en-US" sz="3100" dirty="0" smtClean="0">
                <a:latin typeface="Palatino Linotype" panose="02040502050505030304" pitchFamily="18" charset="0"/>
              </a:rPr>
              <a:t>for additional materials, see:</a:t>
            </a:r>
            <a:r>
              <a:rPr lang="en-US" dirty="0">
                <a:latin typeface="Palatino Linotype" panose="02040502050505030304" pitchFamily="18" charset="0"/>
              </a:rPr>
              <a:t/>
            </a:r>
            <a:br>
              <a:rPr lang="en-US" dirty="0">
                <a:latin typeface="Palatino Linotype" panose="02040502050505030304" pitchFamily="18" charset="0"/>
              </a:rPr>
            </a:br>
            <a:r>
              <a:rPr lang="en-US" sz="3100" dirty="0">
                <a:latin typeface="Palatino Linotype" panose="02040502050505030304" pitchFamily="18" charset="0"/>
                <a:hlinkClick r:id="rId4"/>
              </a:rPr>
              <a:t>http://gisfordisastermanagement.com</a:t>
            </a:r>
            <a:r>
              <a:rPr lang="en-US" sz="3100" dirty="0" smtClean="0">
                <a:latin typeface="Palatino Linotype" panose="02040502050505030304" pitchFamily="18" charset="0"/>
                <a:hlinkClick r:id="rId4"/>
              </a:rPr>
              <a:t>/</a:t>
            </a:r>
            <a:r>
              <a:rPr lang="en-US" sz="3100" dirty="0" smtClean="0">
                <a:latin typeface="Palatino Linotype" panose="02040502050505030304" pitchFamily="18" charset="0"/>
              </a:rPr>
              <a:t/>
            </a:r>
            <a:br>
              <a:rPr lang="en-US" sz="3100" dirty="0" smtClean="0">
                <a:latin typeface="Palatino Linotype" panose="02040502050505030304" pitchFamily="18" charset="0"/>
              </a:rPr>
            </a:br>
            <a:r>
              <a:rPr lang="en-US" sz="3100" dirty="0" smtClean="0">
                <a:latin typeface="Palatino Linotype" panose="02040502050505030304" pitchFamily="18" charset="0"/>
              </a:rPr>
              <a:t/>
            </a:r>
            <a:br>
              <a:rPr lang="en-US" sz="3100" dirty="0" smtClean="0">
                <a:latin typeface="Palatino Linotype" panose="02040502050505030304" pitchFamily="18" charset="0"/>
              </a:rPr>
            </a:br>
            <a:r>
              <a:rPr lang="en-US" sz="3100" dirty="0" smtClean="0">
                <a:latin typeface="Palatino Linotype" panose="02040502050505030304" pitchFamily="18" charset="0"/>
              </a:rPr>
              <a:t/>
            </a:r>
            <a:br>
              <a:rPr lang="en-US" sz="3100" dirty="0" smtClean="0">
                <a:latin typeface="Palatino Linotype" panose="02040502050505030304" pitchFamily="18" charset="0"/>
              </a:rPr>
            </a:br>
            <a:r>
              <a:rPr lang="en-US" sz="3100" dirty="0">
                <a:latin typeface="Palatino Linotype" panose="02040502050505030304" pitchFamily="18" charset="0"/>
              </a:rPr>
              <a:t/>
            </a:r>
            <a:br>
              <a:rPr lang="en-US" sz="3100" dirty="0">
                <a:latin typeface="Palatino Linotype" panose="02040502050505030304" pitchFamily="18" charset="0"/>
              </a:rPr>
            </a:br>
            <a:r>
              <a:rPr lang="en-US" sz="2800" dirty="0">
                <a:latin typeface="Palatino Linotype" panose="02040502050505030304" pitchFamily="18" charset="0"/>
              </a:rPr>
              <a:t>Recommended Citation:</a:t>
            </a:r>
            <a:r>
              <a:rPr lang="en-US" sz="3100" dirty="0">
                <a:latin typeface="Palatino Linotype" panose="02040502050505030304" pitchFamily="18" charset="0"/>
              </a:rPr>
              <a:t/>
            </a:r>
            <a:br>
              <a:rPr lang="en-US" sz="3100" dirty="0">
                <a:latin typeface="Palatino Linotype" panose="02040502050505030304" pitchFamily="18" charset="0"/>
              </a:rPr>
            </a:br>
            <a:r>
              <a:rPr lang="en-US" sz="1800" dirty="0" smtClean="0">
                <a:latin typeface="Palatino Linotype" panose="02040502050505030304" pitchFamily="18" charset="0"/>
              </a:rPr>
              <a:t>Tomaszewski</a:t>
            </a:r>
            <a:r>
              <a:rPr lang="en-US" sz="1800" dirty="0">
                <a:latin typeface="Palatino Linotype" panose="02040502050505030304" pitchFamily="18" charset="0"/>
              </a:rPr>
              <a:t>, B. </a:t>
            </a:r>
            <a:r>
              <a:rPr lang="en-US" sz="1800" dirty="0" smtClean="0">
                <a:latin typeface="Palatino Linotype" panose="02040502050505030304" pitchFamily="18" charset="0"/>
              </a:rPr>
              <a:t>2020. </a:t>
            </a:r>
            <a:r>
              <a:rPr lang="en-US" sz="1800" dirty="0" smtClean="0">
                <a:latin typeface="Palatino Linotype" panose="02040502050505030304" pitchFamily="18" charset="0"/>
              </a:rPr>
              <a:t>Chapter 8</a:t>
            </a:r>
            <a:r>
              <a:rPr lang="en-US" sz="1800" dirty="0" smtClean="0"/>
              <a:t>: </a:t>
            </a:r>
            <a:r>
              <a:rPr lang="en-US" sz="1800" dirty="0"/>
              <a:t>Geographic Information Systems and Disaster </a:t>
            </a:r>
            <a:r>
              <a:rPr lang="en-US" sz="1800" dirty="0" smtClean="0"/>
              <a:t>Recovery. </a:t>
            </a:r>
            <a:r>
              <a:rPr lang="en-US" sz="1800" dirty="0" smtClean="0">
                <a:latin typeface="Palatino Linotype" panose="02040502050505030304" pitchFamily="18" charset="0"/>
              </a:rPr>
              <a:t>In: </a:t>
            </a:r>
            <a:r>
              <a:rPr lang="en-US" sz="1800" i="1" dirty="0" smtClean="0">
                <a:latin typeface="Palatino Linotype" panose="02040502050505030304" pitchFamily="18" charset="0"/>
              </a:rPr>
              <a:t>Geographic Information Systems for Disaster Management (Second Edition)</a:t>
            </a:r>
            <a:r>
              <a:rPr lang="en-US" sz="1800" dirty="0" smtClean="0">
                <a:latin typeface="Palatino Linotype" panose="02040502050505030304" pitchFamily="18" charset="0"/>
              </a:rPr>
              <a:t>, pp. 3</a:t>
            </a:r>
            <a:r>
              <a:rPr lang="en-US" sz="1800" dirty="0" smtClean="0"/>
              <a:t>21</a:t>
            </a:r>
            <a:r>
              <a:rPr lang="en-US" sz="1800" dirty="0" smtClean="0">
                <a:latin typeface="Palatino Linotype" panose="02040502050505030304" pitchFamily="18" charset="0"/>
              </a:rPr>
              <a:t>-356. </a:t>
            </a:r>
            <a:r>
              <a:rPr lang="en-US" sz="1800" dirty="0" err="1">
                <a:latin typeface="Palatino Linotype" panose="02040502050505030304" pitchFamily="18" charset="0"/>
              </a:rPr>
              <a:t>Oxfordshire</a:t>
            </a:r>
            <a:r>
              <a:rPr lang="en-US" sz="1800" dirty="0">
                <a:latin typeface="Palatino Linotype" panose="02040502050505030304" pitchFamily="18" charset="0"/>
              </a:rPr>
              <a:t> and New York: Routledge</a:t>
            </a:r>
            <a:r>
              <a:rPr lang="en-US" sz="1800" dirty="0" smtClean="0">
                <a:latin typeface="Palatino Linotype" panose="02040502050505030304" pitchFamily="18" charset="0"/>
              </a:rPr>
              <a:t>.</a:t>
            </a:r>
            <a:endParaRPr lang="en-US" sz="3100" dirty="0">
              <a:latin typeface="Palatino Linotype" panose="02040502050505030304" pitchFamily="18" charset="0"/>
            </a:endParaRPr>
          </a:p>
        </p:txBody>
      </p:sp>
    </p:spTree>
    <p:extLst>
      <p:ext uri="{BB962C8B-B14F-4D97-AF65-F5344CB8AC3E}">
        <p14:creationId xmlns:p14="http://schemas.microsoft.com/office/powerpoint/2010/main" val="536929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Geocollaboration</a:t>
            </a:r>
            <a:endParaRPr lang="en-US" dirty="0"/>
          </a:p>
        </p:txBody>
      </p:sp>
      <p:sp>
        <p:nvSpPr>
          <p:cNvPr id="3" name="Content Placeholder 2"/>
          <p:cNvSpPr>
            <a:spLocks noGrp="1"/>
          </p:cNvSpPr>
          <p:nvPr>
            <p:ph idx="1"/>
          </p:nvPr>
        </p:nvSpPr>
        <p:spPr>
          <a:xfrm>
            <a:off x="5867400" y="1409700"/>
            <a:ext cx="5863688" cy="792164"/>
          </a:xfrm>
        </p:spPr>
        <p:txBody>
          <a:bodyPr>
            <a:normAutofit/>
          </a:bodyPr>
          <a:lstStyle/>
          <a:p>
            <a:pPr marL="0" indent="0">
              <a:buNone/>
            </a:pPr>
            <a:r>
              <a:rPr lang="en-US" dirty="0"/>
              <a:t>1. The object of collaboration</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599" y="1371600"/>
            <a:ext cx="5499403" cy="4191000"/>
          </a:xfrm>
          <a:prstGeom prst="rect">
            <a:avLst/>
          </a:prstGeom>
        </p:spPr>
      </p:pic>
      <p:sp>
        <p:nvSpPr>
          <p:cNvPr id="5" name="Rectangle 4"/>
          <p:cNvSpPr/>
          <p:nvPr/>
        </p:nvSpPr>
        <p:spPr>
          <a:xfrm>
            <a:off x="6067552" y="2819400"/>
            <a:ext cx="6096000" cy="2031325"/>
          </a:xfrm>
          <a:prstGeom prst="rect">
            <a:avLst/>
          </a:prstGeom>
        </p:spPr>
        <p:txBody>
          <a:bodyPr>
            <a:spAutoFit/>
          </a:bodyPr>
          <a:lstStyle/>
          <a:p>
            <a:r>
              <a:rPr lang="en-US" dirty="0"/>
              <a:t>Reviewing refugee camp water and sanitation facilities (WASH) in Rwanda. In this image, the humanitarian professionals are using a map as the object of collaboration to review WASH facilities as part of a long-term humanitarian recovery process focused on refugees from the Democratic Republic of Congo (DRC) living in Rwanda. </a:t>
            </a:r>
            <a:r>
              <a:rPr lang="en-US" dirty="0" smtClean="0"/>
              <a:t>Photo </a:t>
            </a:r>
            <a:r>
              <a:rPr lang="en-US" dirty="0"/>
              <a:t>by Brian Tomaszewski</a:t>
            </a:r>
            <a:r>
              <a:rPr lang="en-US" dirty="0" smtClean="0"/>
              <a:t>.</a:t>
            </a:r>
            <a:endParaRPr lang="en-US" dirty="0"/>
          </a:p>
        </p:txBody>
      </p:sp>
    </p:spTree>
    <p:extLst>
      <p:ext uri="{BB962C8B-B14F-4D97-AF65-F5344CB8AC3E}">
        <p14:creationId xmlns:p14="http://schemas.microsoft.com/office/powerpoint/2010/main" val="2482037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Geocollaboration</a:t>
            </a:r>
            <a:endParaRPr lang="en-US" dirty="0"/>
          </a:p>
        </p:txBody>
      </p:sp>
      <p:sp>
        <p:nvSpPr>
          <p:cNvPr id="3" name="Content Placeholder 2"/>
          <p:cNvSpPr>
            <a:spLocks noGrp="1"/>
          </p:cNvSpPr>
          <p:nvPr>
            <p:ph idx="1"/>
          </p:nvPr>
        </p:nvSpPr>
        <p:spPr>
          <a:xfrm>
            <a:off x="7327900" y="1752600"/>
            <a:ext cx="4873752" cy="2620964"/>
          </a:xfrm>
        </p:spPr>
        <p:txBody>
          <a:bodyPr/>
          <a:lstStyle/>
          <a:p>
            <a:pPr marL="0" indent="0">
              <a:buNone/>
            </a:pPr>
            <a:r>
              <a:rPr lang="en-US" dirty="0" smtClean="0"/>
              <a:t>2. Provide support for human dialogue, information sharing, negotiation, and discussions</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400" y="1583926"/>
            <a:ext cx="7150608" cy="3246838"/>
          </a:xfrm>
          <a:prstGeom prst="rect">
            <a:avLst/>
          </a:prstGeom>
        </p:spPr>
      </p:pic>
      <p:sp>
        <p:nvSpPr>
          <p:cNvPr id="5" name="Rectangle 4"/>
          <p:cNvSpPr/>
          <p:nvPr/>
        </p:nvSpPr>
        <p:spPr>
          <a:xfrm>
            <a:off x="25400" y="4926449"/>
            <a:ext cx="12014200" cy="1169551"/>
          </a:xfrm>
          <a:prstGeom prst="rect">
            <a:avLst/>
          </a:prstGeom>
        </p:spPr>
        <p:txBody>
          <a:bodyPr wrap="square">
            <a:spAutoFit/>
          </a:bodyPr>
          <a:lstStyle/>
          <a:p>
            <a:r>
              <a:rPr lang="en-US" sz="1400" dirty="0"/>
              <a:t>A 2010 image of a paper map of Tennessee used as a base map to show the locations of disaster-recovery centers using artifacts such as push pins that signified the open, proposed, or closed status of a disaster-recovery shelter during major statewide storm and flooding events. This is a classic example of a low-tech, but highly effective way that maps and artifacts placed on the maps such as the push pins or hand-drawn map items can be used for dialog and information sharing among disaster-recovery </a:t>
            </a:r>
            <a:r>
              <a:rPr lang="en-US" sz="1400" dirty="0" smtClean="0"/>
              <a:t>teams. Source</a:t>
            </a:r>
            <a:r>
              <a:rPr lang="en-US" sz="1400" dirty="0"/>
              <a:t>: Public Domain – </a:t>
            </a:r>
            <a:r>
              <a:rPr lang="en-US" sz="1400" dirty="0">
                <a:hlinkClick r:id="rId3"/>
              </a:rPr>
              <a:t>https://commons.wikimedia.org/wiki/File</a:t>
            </a:r>
            <a:r>
              <a:rPr lang="en-US" sz="1400" dirty="0"/>
              <a:t>:FEMA_-_44675</a:t>
            </a:r>
            <a:r>
              <a:rPr lang="en-US" sz="1400" dirty="0" smtClean="0"/>
              <a:t>_-_Logistics_Maps_Locations_of_Disaster_Recovery_Centers.jpg</a:t>
            </a:r>
            <a:endParaRPr lang="en-US" sz="1400" dirty="0"/>
          </a:p>
        </p:txBody>
      </p:sp>
    </p:spTree>
    <p:extLst>
      <p:ext uri="{BB962C8B-B14F-4D97-AF65-F5344CB8AC3E}">
        <p14:creationId xmlns:p14="http://schemas.microsoft.com/office/powerpoint/2010/main" val="1203698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Geocollaboration</a:t>
            </a:r>
            <a:endParaRPr lang="en-US" dirty="0"/>
          </a:p>
        </p:txBody>
      </p:sp>
      <p:sp>
        <p:nvSpPr>
          <p:cNvPr id="3" name="Content Placeholder 2"/>
          <p:cNvSpPr>
            <a:spLocks noGrp="1"/>
          </p:cNvSpPr>
          <p:nvPr>
            <p:ph idx="1"/>
          </p:nvPr>
        </p:nvSpPr>
        <p:spPr>
          <a:xfrm>
            <a:off x="7159752" y="1600200"/>
            <a:ext cx="5029200" cy="761999"/>
          </a:xfrm>
        </p:spPr>
        <p:txBody>
          <a:bodyPr>
            <a:noAutofit/>
          </a:bodyPr>
          <a:lstStyle/>
          <a:p>
            <a:pPr marL="0" indent="0">
              <a:buNone/>
            </a:pPr>
            <a:r>
              <a:rPr lang="en-US" dirty="0"/>
              <a:t>3. Support for coordinated activity</a:t>
            </a:r>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600" y="1371600"/>
            <a:ext cx="6781800" cy="4521200"/>
          </a:xfrm>
          <a:prstGeom prst="rect">
            <a:avLst/>
          </a:prstGeom>
        </p:spPr>
      </p:pic>
      <p:sp>
        <p:nvSpPr>
          <p:cNvPr id="5" name="Rectangle 4"/>
          <p:cNvSpPr/>
          <p:nvPr/>
        </p:nvSpPr>
        <p:spPr>
          <a:xfrm>
            <a:off x="7239000" y="4343400"/>
            <a:ext cx="4648200" cy="923330"/>
          </a:xfrm>
          <a:prstGeom prst="rect">
            <a:avLst/>
          </a:prstGeom>
        </p:spPr>
        <p:txBody>
          <a:bodyPr wrap="square">
            <a:spAutoFit/>
          </a:bodyPr>
          <a:lstStyle/>
          <a:p>
            <a:r>
              <a:rPr lang="en-US" dirty="0"/>
              <a:t>A picture of the large map display from the port of Rotterdam in the Netherlands. </a:t>
            </a:r>
            <a:r>
              <a:rPr lang="en-US" dirty="0" smtClean="0"/>
              <a:t>Photo </a:t>
            </a:r>
            <a:r>
              <a:rPr lang="en-US" dirty="0"/>
              <a:t>by Brian Tomaszewski</a:t>
            </a:r>
            <a:r>
              <a:rPr lang="en-US" dirty="0" smtClean="0"/>
              <a:t>.</a:t>
            </a:r>
            <a:endParaRPr lang="en-US" dirty="0"/>
          </a:p>
        </p:txBody>
      </p:sp>
    </p:spTree>
    <p:extLst>
      <p:ext uri="{BB962C8B-B14F-4D97-AF65-F5344CB8AC3E}">
        <p14:creationId xmlns:p14="http://schemas.microsoft.com/office/powerpoint/2010/main" val="1679664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Networking and Routing for </a:t>
            </a:r>
            <a:r>
              <a:rPr lang="en-US" dirty="0" smtClean="0"/>
              <a:t/>
            </a:r>
            <a:br>
              <a:rPr lang="en-US" dirty="0" smtClean="0"/>
            </a:br>
            <a:r>
              <a:rPr lang="en-US" dirty="0" smtClean="0"/>
              <a:t>Restoring </a:t>
            </a:r>
            <a:r>
              <a:rPr lang="en-US" dirty="0"/>
              <a:t>Critical Infrastructure</a:t>
            </a:r>
          </a:p>
        </p:txBody>
      </p:sp>
      <p:sp>
        <p:nvSpPr>
          <p:cNvPr id="3" name="Content Placeholder 2"/>
          <p:cNvSpPr>
            <a:spLocks noGrp="1"/>
          </p:cNvSpPr>
          <p:nvPr>
            <p:ph idx="1"/>
          </p:nvPr>
        </p:nvSpPr>
        <p:spPr>
          <a:xfrm>
            <a:off x="5906589" y="1461075"/>
            <a:ext cx="6133011" cy="4253925"/>
          </a:xfrm>
        </p:spPr>
        <p:txBody>
          <a:bodyPr>
            <a:normAutofit lnSpcReduction="10000"/>
          </a:bodyPr>
          <a:lstStyle/>
          <a:p>
            <a:r>
              <a:rPr lang="en-US" dirty="0" smtClean="0"/>
              <a:t>GIS: important </a:t>
            </a:r>
            <a:r>
              <a:rPr lang="en-US" dirty="0"/>
              <a:t>role in critical infrastructure vulnerability planning and restoration activities </a:t>
            </a:r>
            <a:endParaRPr lang="en-US" dirty="0" smtClean="0"/>
          </a:p>
          <a:p>
            <a:r>
              <a:rPr lang="en-US" dirty="0" smtClean="0"/>
              <a:t>Visualization </a:t>
            </a:r>
            <a:r>
              <a:rPr lang="en-US" dirty="0"/>
              <a:t>of physical proximity and the distribution of critical capabilities across a </a:t>
            </a:r>
            <a:r>
              <a:rPr lang="en-US" dirty="0" smtClean="0"/>
              <a:t>region</a:t>
            </a:r>
          </a:p>
          <a:p>
            <a:r>
              <a:rPr lang="en-US" dirty="0" smtClean="0"/>
              <a:t>Networking and Routing</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6494" y="1420649"/>
            <a:ext cx="5540684" cy="4320230"/>
          </a:xfrm>
          <a:prstGeom prst="rect">
            <a:avLst/>
          </a:prstGeom>
        </p:spPr>
      </p:pic>
      <p:sp>
        <p:nvSpPr>
          <p:cNvPr id="5" name="Rectangle 4"/>
          <p:cNvSpPr/>
          <p:nvPr/>
        </p:nvSpPr>
        <p:spPr>
          <a:xfrm>
            <a:off x="176494" y="5725180"/>
            <a:ext cx="5730095" cy="523220"/>
          </a:xfrm>
          <a:prstGeom prst="rect">
            <a:avLst/>
          </a:prstGeom>
        </p:spPr>
        <p:txBody>
          <a:bodyPr wrap="square">
            <a:spAutoFit/>
          </a:bodyPr>
          <a:lstStyle/>
          <a:p>
            <a:r>
              <a:rPr lang="en-US" sz="1400" dirty="0"/>
              <a:t>The networking analysts tool environment inside of ArcGIS Pro 2.2. </a:t>
            </a:r>
            <a:r>
              <a:rPr lang="en-US" sz="1400" dirty="0" smtClean="0"/>
              <a:t/>
            </a:r>
            <a:br>
              <a:rPr lang="en-US" sz="1400" dirty="0" smtClean="0"/>
            </a:br>
            <a:r>
              <a:rPr lang="en-US" sz="1400" dirty="0" smtClean="0"/>
              <a:t>Copyright </a:t>
            </a:r>
            <a:r>
              <a:rPr lang="en-US" sz="1400" dirty="0"/>
              <a:t>© 2019 </a:t>
            </a:r>
            <a:r>
              <a:rPr lang="en-US" sz="1400" dirty="0" err="1"/>
              <a:t>Esri</a:t>
            </a:r>
            <a:r>
              <a:rPr lang="en-US" sz="1400" dirty="0"/>
              <a:t> and its licensors. </a:t>
            </a:r>
            <a:r>
              <a:rPr lang="en-US" sz="1400" dirty="0" smtClean="0"/>
              <a:t>All </a:t>
            </a:r>
            <a:r>
              <a:rPr lang="en-US" sz="1400" dirty="0"/>
              <a:t>rights reserved</a:t>
            </a:r>
            <a:r>
              <a:rPr lang="en-US" sz="1400" dirty="0" smtClean="0"/>
              <a:t>.</a:t>
            </a:r>
            <a:endParaRPr lang="en-US" sz="1400" dirty="0"/>
          </a:p>
        </p:txBody>
      </p:sp>
    </p:spTree>
    <p:extLst>
      <p:ext uri="{BB962C8B-B14F-4D97-AF65-F5344CB8AC3E}">
        <p14:creationId xmlns:p14="http://schemas.microsoft.com/office/powerpoint/2010/main" val="1654698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Debris Cleanup</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219200"/>
            <a:ext cx="12192000" cy="4074402"/>
          </a:xfrm>
          <a:prstGeom prst="rect">
            <a:avLst/>
          </a:prstGeom>
        </p:spPr>
      </p:pic>
      <p:sp>
        <p:nvSpPr>
          <p:cNvPr id="7" name="Rectangle 6"/>
          <p:cNvSpPr/>
          <p:nvPr/>
        </p:nvSpPr>
        <p:spPr>
          <a:xfrm>
            <a:off x="0" y="5410200"/>
            <a:ext cx="12188952" cy="369332"/>
          </a:xfrm>
          <a:prstGeom prst="rect">
            <a:avLst/>
          </a:prstGeom>
        </p:spPr>
        <p:txBody>
          <a:bodyPr wrap="square">
            <a:spAutoFit/>
          </a:bodyPr>
          <a:lstStyle/>
          <a:p>
            <a:pPr algn="ctr"/>
            <a:r>
              <a:rPr lang="en-US" dirty="0"/>
              <a:t>Debris cleanup in Dickinson, Texas, after Hurricane Harvey. </a:t>
            </a:r>
            <a:r>
              <a:rPr lang="en-US" dirty="0" smtClean="0"/>
              <a:t>Photos </a:t>
            </a:r>
            <a:r>
              <a:rPr lang="en-US" dirty="0"/>
              <a:t>by Brian Tomaszewski</a:t>
            </a:r>
            <a:r>
              <a:rPr lang="en-US" dirty="0" smtClean="0"/>
              <a:t>.</a:t>
            </a:r>
            <a:endParaRPr lang="en-US" dirty="0"/>
          </a:p>
        </p:txBody>
      </p:sp>
    </p:spTree>
    <p:extLst>
      <p:ext uri="{BB962C8B-B14F-4D97-AF65-F5344CB8AC3E}">
        <p14:creationId xmlns:p14="http://schemas.microsoft.com/office/powerpoint/2010/main" val="3579159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Debris Cleanup</a:t>
            </a:r>
          </a:p>
        </p:txBody>
      </p:sp>
      <p:sp>
        <p:nvSpPr>
          <p:cNvPr id="3" name="Content Placeholder 2"/>
          <p:cNvSpPr>
            <a:spLocks noGrp="1"/>
          </p:cNvSpPr>
          <p:nvPr>
            <p:ph idx="1"/>
          </p:nvPr>
        </p:nvSpPr>
        <p:spPr>
          <a:xfrm>
            <a:off x="6643437" y="1225943"/>
            <a:ext cx="5489127" cy="4114800"/>
          </a:xfrm>
        </p:spPr>
        <p:txBody>
          <a:bodyPr>
            <a:noAutofit/>
          </a:bodyPr>
          <a:lstStyle/>
          <a:p>
            <a:r>
              <a:rPr lang="en-US" sz="2700" dirty="0"/>
              <a:t>Planning: volume and type of debris; where specific debris can be moved; much time debris removal will </a:t>
            </a:r>
            <a:r>
              <a:rPr lang="en-US" sz="2700" dirty="0" smtClean="0"/>
              <a:t>take/resources</a:t>
            </a:r>
            <a:br>
              <a:rPr lang="en-US" sz="2700" dirty="0" smtClean="0"/>
            </a:br>
            <a:endParaRPr lang="en-US" sz="2700" dirty="0" smtClean="0"/>
          </a:p>
          <a:p>
            <a:r>
              <a:rPr lang="en-US" sz="2700" dirty="0"/>
              <a:t>Sustainable debris </a:t>
            </a:r>
            <a:r>
              <a:rPr lang="en-US" sz="2700" dirty="0" smtClean="0"/>
              <a:t>cleanup</a:t>
            </a:r>
            <a:br>
              <a:rPr lang="en-US" sz="2700" dirty="0" smtClean="0"/>
            </a:br>
            <a:endParaRPr lang="en-US" sz="2700" dirty="0" smtClean="0"/>
          </a:p>
          <a:p>
            <a:r>
              <a:rPr lang="en-US" sz="2700" dirty="0" smtClean="0"/>
              <a:t>GIS: for </a:t>
            </a:r>
            <a:r>
              <a:rPr lang="en-US" sz="2700" dirty="0"/>
              <a:t>planning debris-cleanup </a:t>
            </a:r>
            <a:r>
              <a:rPr lang="en-US" sz="2700" dirty="0" smtClean="0"/>
              <a:t>activities/networking </a:t>
            </a:r>
            <a:r>
              <a:rPr lang="en-US" sz="2700" dirty="0"/>
              <a:t>algorithms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1205714"/>
            <a:ext cx="6510849" cy="4280686"/>
          </a:xfrm>
          <a:prstGeom prst="rect">
            <a:avLst/>
          </a:prstGeom>
        </p:spPr>
      </p:pic>
      <p:sp>
        <p:nvSpPr>
          <p:cNvPr id="5" name="Rectangle 4"/>
          <p:cNvSpPr/>
          <p:nvPr/>
        </p:nvSpPr>
        <p:spPr>
          <a:xfrm>
            <a:off x="-1524" y="5436386"/>
            <a:ext cx="12215876" cy="646331"/>
          </a:xfrm>
          <a:prstGeom prst="rect">
            <a:avLst/>
          </a:prstGeom>
        </p:spPr>
        <p:txBody>
          <a:bodyPr wrap="square">
            <a:spAutoFit/>
          </a:bodyPr>
          <a:lstStyle/>
          <a:p>
            <a:r>
              <a:rPr lang="en-US" dirty="0"/>
              <a:t>Debris cleanup service area network algorithm output results – areas 1,000 meters from debris-collection points. </a:t>
            </a:r>
            <a:r>
              <a:rPr lang="en-US" dirty="0" smtClean="0"/>
              <a:t>Copyright </a:t>
            </a:r>
            <a:r>
              <a:rPr lang="en-US" dirty="0"/>
              <a:t>© 2019 </a:t>
            </a:r>
            <a:r>
              <a:rPr lang="en-US" dirty="0" err="1"/>
              <a:t>Esri</a:t>
            </a:r>
            <a:r>
              <a:rPr lang="en-US" dirty="0"/>
              <a:t> and its licensors. All rights reserved</a:t>
            </a:r>
            <a:r>
              <a:rPr lang="en-US" dirty="0" smtClean="0"/>
              <a:t>.</a:t>
            </a:r>
            <a:endParaRPr lang="en-US" dirty="0"/>
          </a:p>
        </p:txBody>
      </p:sp>
    </p:spTree>
    <p:extLst>
      <p:ext uri="{BB962C8B-B14F-4D97-AF65-F5344CB8AC3E}">
        <p14:creationId xmlns:p14="http://schemas.microsoft.com/office/powerpoint/2010/main" val="3640567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Recovery Planning</a:t>
            </a:r>
          </a:p>
        </p:txBody>
      </p:sp>
      <p:sp>
        <p:nvSpPr>
          <p:cNvPr id="3" name="Content Placeholder 2"/>
          <p:cNvSpPr>
            <a:spLocks noGrp="1"/>
          </p:cNvSpPr>
          <p:nvPr>
            <p:ph idx="1"/>
          </p:nvPr>
        </p:nvSpPr>
        <p:spPr>
          <a:xfrm>
            <a:off x="5613399" y="1282700"/>
            <a:ext cx="6324600" cy="3911601"/>
          </a:xfrm>
        </p:spPr>
        <p:txBody>
          <a:bodyPr>
            <a:normAutofit fontScale="85000" lnSpcReduction="20000"/>
          </a:bodyPr>
          <a:lstStyle/>
          <a:p>
            <a:r>
              <a:rPr lang="en-US" dirty="0" smtClean="0"/>
              <a:t>Involvement </a:t>
            </a:r>
            <a:r>
              <a:rPr lang="en-US" dirty="0"/>
              <a:t>for a wide range of stakeholders ranging from individual citizens to local businesses after a disaster has affected a community (Federal Emergency Management Agency [FEMA] 2011; Phillips, Neal, and Webb </a:t>
            </a:r>
            <a:r>
              <a:rPr lang="en-US" dirty="0" smtClean="0"/>
              <a:t>2016) </a:t>
            </a:r>
            <a:br>
              <a:rPr lang="en-US" dirty="0" smtClean="0"/>
            </a:br>
            <a:endParaRPr lang="en-US" dirty="0" smtClean="0"/>
          </a:p>
          <a:p>
            <a:r>
              <a:rPr lang="en-US" dirty="0" smtClean="0"/>
              <a:t>Opportunity </a:t>
            </a:r>
            <a:r>
              <a:rPr lang="en-US" dirty="0"/>
              <a:t>for the broader public to engage with the products of GIS, if not GIS technology itself</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600" y="1219201"/>
            <a:ext cx="5384799" cy="4038600"/>
          </a:xfrm>
          <a:prstGeom prst="rect">
            <a:avLst/>
          </a:prstGeom>
        </p:spPr>
      </p:pic>
      <p:sp>
        <p:nvSpPr>
          <p:cNvPr id="5" name="Rectangle 4"/>
          <p:cNvSpPr/>
          <p:nvPr/>
        </p:nvSpPr>
        <p:spPr>
          <a:xfrm>
            <a:off x="203199" y="5283201"/>
            <a:ext cx="6096000" cy="923330"/>
          </a:xfrm>
          <a:prstGeom prst="rect">
            <a:avLst/>
          </a:prstGeom>
        </p:spPr>
        <p:txBody>
          <a:bodyPr>
            <a:spAutoFit/>
          </a:bodyPr>
          <a:lstStyle/>
          <a:p>
            <a:r>
              <a:rPr lang="en-US" dirty="0"/>
              <a:t>Using paper maps and annotations for a recovery-planning session in 2006 Biloxi, Mississippi, post-Katrina. </a:t>
            </a:r>
            <a:r>
              <a:rPr lang="en-US" dirty="0" smtClean="0"/>
              <a:t>Photo </a:t>
            </a:r>
            <a:r>
              <a:rPr lang="en-US" dirty="0"/>
              <a:t>by Brian Tomaszewski</a:t>
            </a:r>
            <a:r>
              <a:rPr lang="en-US" dirty="0" smtClean="0"/>
              <a:t>.</a:t>
            </a:r>
            <a:endParaRPr lang="en-US" dirty="0"/>
          </a:p>
        </p:txBody>
      </p:sp>
    </p:spTree>
    <p:extLst>
      <p:ext uri="{BB962C8B-B14F-4D97-AF65-F5344CB8AC3E}">
        <p14:creationId xmlns:p14="http://schemas.microsoft.com/office/powerpoint/2010/main" val="84219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Transition from Recovery to Mitigation</a:t>
            </a:r>
          </a:p>
        </p:txBody>
      </p:sp>
      <p:sp>
        <p:nvSpPr>
          <p:cNvPr id="3" name="Content Placeholder 2"/>
          <p:cNvSpPr>
            <a:spLocks noGrp="1"/>
          </p:cNvSpPr>
          <p:nvPr>
            <p:ph idx="1"/>
          </p:nvPr>
        </p:nvSpPr>
        <p:spPr>
          <a:xfrm>
            <a:off x="3352710" y="1130300"/>
            <a:ext cx="8834718" cy="3657600"/>
          </a:xfrm>
        </p:spPr>
        <p:txBody>
          <a:bodyPr>
            <a:normAutofit/>
          </a:bodyPr>
          <a:lstStyle/>
          <a:p>
            <a:r>
              <a:rPr lang="en-US" dirty="0" smtClean="0"/>
              <a:t>Disaster-mitigation activities: intertwined </a:t>
            </a:r>
            <a:r>
              <a:rPr lang="en-US" dirty="0"/>
              <a:t>with disaster-recovery </a:t>
            </a:r>
            <a:r>
              <a:rPr lang="en-US" dirty="0" smtClean="0"/>
              <a:t>activities</a:t>
            </a:r>
            <a:br>
              <a:rPr lang="en-US" dirty="0" smtClean="0"/>
            </a:br>
            <a:endParaRPr lang="en-US" dirty="0" smtClean="0"/>
          </a:p>
          <a:p>
            <a:r>
              <a:rPr lang="en-US" dirty="0" smtClean="0"/>
              <a:t>Geographical </a:t>
            </a:r>
            <a:r>
              <a:rPr lang="en-US" dirty="0"/>
              <a:t>context recovered/restored/replaced: optimal time to incorporate mitigation </a:t>
            </a:r>
            <a:r>
              <a:rPr lang="en-US" dirty="0" smtClean="0"/>
              <a:t>strategies</a:t>
            </a:r>
          </a:p>
          <a:p>
            <a:pPr lvl="1">
              <a:buFont typeface="Arial" panose="020B0604020202020204" pitchFamily="34" charset="0"/>
              <a:buChar char="•"/>
            </a:pPr>
            <a:r>
              <a:rPr lang="en-US" dirty="0" smtClean="0"/>
              <a:t>Example</a:t>
            </a:r>
            <a:r>
              <a:rPr lang="en-US" dirty="0"/>
              <a:t>: moving houses outside of flood zones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 y="1219200"/>
            <a:ext cx="3155576" cy="4876800"/>
          </a:xfrm>
          <a:prstGeom prst="rect">
            <a:avLst/>
          </a:prstGeom>
        </p:spPr>
      </p:pic>
      <p:sp>
        <p:nvSpPr>
          <p:cNvPr id="5" name="Rectangle 4"/>
          <p:cNvSpPr/>
          <p:nvPr/>
        </p:nvSpPr>
        <p:spPr>
          <a:xfrm>
            <a:off x="3389286" y="4953000"/>
            <a:ext cx="8798142" cy="1169551"/>
          </a:xfrm>
          <a:prstGeom prst="rect">
            <a:avLst/>
          </a:prstGeom>
        </p:spPr>
        <p:txBody>
          <a:bodyPr wrap="square">
            <a:spAutoFit/>
          </a:bodyPr>
          <a:lstStyle/>
          <a:p>
            <a:r>
              <a:rPr lang="en-US" sz="1400" dirty="0"/>
              <a:t>A revised Advisory Base Flood Elevation map around the New York City region created after 2012 Hurricane Sandy to mitigate against future risk. Note how the map points out Hurricane Sandy surge elevations. (</a:t>
            </a:r>
            <a:r>
              <a:rPr lang="en-US" sz="1400" dirty="0" smtClean="0"/>
              <a:t>Figure source: </a:t>
            </a:r>
            <a:r>
              <a:rPr lang="en-US" sz="1400" dirty="0" smtClean="0">
                <a:hlinkClick r:id="rId3"/>
              </a:rPr>
              <a:t>https</a:t>
            </a:r>
            <a:r>
              <a:rPr lang="en-US" sz="1400" dirty="0">
                <a:hlinkClick r:id="rId3"/>
              </a:rPr>
              <a:t>://data.femadata.com/NationalDisasters/Hurricane%20Sandy/RiskMAP/Public/NJ/Hudson/pdf/Jersey_City_NE.pdf.)</a:t>
            </a:r>
            <a:r>
              <a:rPr lang="en-US" sz="1400" dirty="0"/>
              <a:t> </a:t>
            </a:r>
          </a:p>
        </p:txBody>
      </p:sp>
    </p:spTree>
    <p:extLst>
      <p:ext uri="{BB962C8B-B14F-4D97-AF65-F5344CB8AC3E}">
        <p14:creationId xmlns:p14="http://schemas.microsoft.com/office/powerpoint/2010/main" val="36629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normAutofit/>
          </a:bodyPr>
          <a:lstStyle/>
          <a:p>
            <a:endParaRPr lang="en-US" dirty="0" smtClean="0"/>
          </a:p>
          <a:p>
            <a:pPr marL="0" indent="0">
              <a:buNone/>
            </a:pPr>
            <a:endParaRPr lang="en-US" dirty="0" smtClean="0"/>
          </a:p>
        </p:txBody>
      </p:sp>
      <p:sp>
        <p:nvSpPr>
          <p:cNvPr id="4" name="TextBox 3"/>
          <p:cNvSpPr txBox="1"/>
          <p:nvPr/>
        </p:nvSpPr>
        <p:spPr>
          <a:xfrm>
            <a:off x="76200" y="1231692"/>
            <a:ext cx="11963400" cy="4708981"/>
          </a:xfrm>
          <a:prstGeom prst="rect">
            <a:avLst/>
          </a:prstGeom>
          <a:noFill/>
        </p:spPr>
        <p:txBody>
          <a:bodyPr wrap="square" rtlCol="0">
            <a:spAutoFit/>
          </a:bodyPr>
          <a:lstStyle/>
          <a:p>
            <a:pPr marL="285750" indent="-285750">
              <a:buFont typeface="Arial" panose="020B0604020202020204" pitchFamily="34" charset="0"/>
              <a:buChar char="•"/>
            </a:pPr>
            <a:r>
              <a:rPr lang="en-US" sz="2000" dirty="0" smtClean="0"/>
              <a:t>Short-term </a:t>
            </a:r>
            <a:r>
              <a:rPr lang="en-US" sz="2000" dirty="0"/>
              <a:t>and long-term disaster recovery: </a:t>
            </a:r>
            <a:r>
              <a:rPr lang="en-US" sz="2000" dirty="0" smtClean="0"/>
              <a:t>implications for </a:t>
            </a:r>
            <a:r>
              <a:rPr lang="en-US" sz="2000" dirty="0"/>
              <a:t>the specific use of GIS for disaster </a:t>
            </a:r>
            <a:r>
              <a:rPr lang="en-US" sz="2000" dirty="0" smtClean="0"/>
              <a:t>recovery</a:t>
            </a:r>
            <a:br>
              <a:rPr lang="en-US" sz="2000" dirty="0" smtClean="0"/>
            </a:br>
            <a:endParaRPr lang="en-US" sz="2000" dirty="0" smtClean="0"/>
          </a:p>
          <a:p>
            <a:pPr marL="285750" indent="-285750">
              <a:buFont typeface="Arial" panose="020B0604020202020204" pitchFamily="34" charset="0"/>
              <a:buChar char="•"/>
            </a:pPr>
            <a:r>
              <a:rPr lang="en-US" sz="2000" dirty="0" smtClean="0"/>
              <a:t>Geographical </a:t>
            </a:r>
            <a:r>
              <a:rPr lang="en-US" sz="2000" dirty="0"/>
              <a:t>aspects of disaster </a:t>
            </a:r>
            <a:r>
              <a:rPr lang="en-US" sz="2000" dirty="0" smtClean="0"/>
              <a:t>recovery: transition periods -  resilient </a:t>
            </a:r>
            <a:r>
              <a:rPr lang="en-US" sz="2000" dirty="0"/>
              <a:t>recovery, the transition from temporary housing to permanent housing, and debris-removal </a:t>
            </a:r>
            <a:r>
              <a:rPr lang="en-US" sz="2000" dirty="0" smtClean="0"/>
              <a:t>activities</a:t>
            </a:r>
            <a:br>
              <a:rPr lang="en-US" sz="2000" dirty="0" smtClean="0"/>
            </a:br>
            <a:endParaRPr lang="en-US" sz="2000" dirty="0" smtClean="0"/>
          </a:p>
          <a:p>
            <a:pPr marL="285750" indent="-285750">
              <a:buFont typeface="Arial" panose="020B0604020202020204" pitchFamily="34" charset="0"/>
              <a:buChar char="•"/>
            </a:pPr>
            <a:r>
              <a:rPr lang="en-US" sz="2000" dirty="0" smtClean="0"/>
              <a:t>Restoring </a:t>
            </a:r>
            <a:r>
              <a:rPr lang="en-US" sz="2000" dirty="0"/>
              <a:t>the community’s sense of place after a </a:t>
            </a:r>
            <a:r>
              <a:rPr lang="en-US" sz="2000" dirty="0" smtClean="0"/>
              <a:t>disaster</a:t>
            </a:r>
            <a:br>
              <a:rPr lang="en-US" sz="2000" dirty="0" smtClean="0"/>
            </a:br>
            <a:endParaRPr lang="en-US" sz="2000" dirty="0" smtClean="0"/>
          </a:p>
          <a:p>
            <a:pPr marL="285750" indent="-285750">
              <a:buFont typeface="Arial" panose="020B0604020202020204" pitchFamily="34" charset="0"/>
              <a:buChar char="•"/>
            </a:pPr>
            <a:r>
              <a:rPr lang="en-US" sz="2000" dirty="0" err="1" smtClean="0"/>
              <a:t>Geocollaboration</a:t>
            </a:r>
            <a:r>
              <a:rPr lang="en-US" sz="2000" dirty="0" smtClean="0"/>
              <a:t>: use spatial </a:t>
            </a:r>
            <a:r>
              <a:rPr lang="en-US" sz="2000" dirty="0"/>
              <a:t>and visual artifacts to support group </a:t>
            </a:r>
            <a:r>
              <a:rPr lang="en-US" sz="2000" dirty="0" smtClean="0"/>
              <a:t>work</a:t>
            </a:r>
            <a:br>
              <a:rPr lang="en-US" sz="2000" dirty="0" smtClean="0"/>
            </a:br>
            <a:r>
              <a:rPr lang="en-US" sz="2000" dirty="0" smtClean="0"/>
              <a:t> </a:t>
            </a:r>
          </a:p>
          <a:p>
            <a:pPr marL="285750" indent="-285750">
              <a:buFont typeface="Arial" panose="020B0604020202020204" pitchFamily="34" charset="0"/>
              <a:buChar char="•"/>
            </a:pPr>
            <a:r>
              <a:rPr lang="en-US" sz="2000" dirty="0"/>
              <a:t>Networking algorithms: restoring critical infrastructure and defining service areas for debris </a:t>
            </a:r>
            <a:r>
              <a:rPr lang="en-US" sz="2000" dirty="0" smtClean="0"/>
              <a:t>cleanup</a:t>
            </a:r>
            <a:br>
              <a:rPr lang="en-US" sz="2000" dirty="0" smtClean="0"/>
            </a:br>
            <a:endParaRPr lang="en-US" sz="2000" dirty="0" smtClean="0"/>
          </a:p>
          <a:p>
            <a:pPr marL="285750" indent="-285750">
              <a:buFont typeface="Arial" panose="020B0604020202020204" pitchFamily="34" charset="0"/>
              <a:buChar char="•"/>
            </a:pPr>
            <a:r>
              <a:rPr lang="en-US" sz="2000" dirty="0"/>
              <a:t>GIS for community recovery-planning </a:t>
            </a:r>
            <a:r>
              <a:rPr lang="en-US" sz="2000" dirty="0" smtClean="0"/>
              <a:t>activities</a:t>
            </a:r>
            <a:br>
              <a:rPr lang="en-US" sz="2000" dirty="0" smtClean="0"/>
            </a:br>
            <a:endParaRPr lang="en-US" sz="2000" dirty="0" smtClean="0"/>
          </a:p>
          <a:p>
            <a:pPr marL="285750" indent="-285750">
              <a:buFont typeface="Arial" panose="020B0604020202020204" pitchFamily="34" charset="0"/>
              <a:buChar char="•"/>
            </a:pPr>
            <a:r>
              <a:rPr lang="en-US" sz="2000" dirty="0" smtClean="0"/>
              <a:t>Transition </a:t>
            </a:r>
            <a:r>
              <a:rPr lang="en-US" sz="2000" dirty="0"/>
              <a:t>from recovery to mitigation  </a:t>
            </a:r>
            <a:endParaRPr lang="en-US" sz="2000" dirty="0" smtClean="0">
              <a:latin typeface="Palatino Linotype" panose="02040502050505030304" pitchFamily="18" charset="0"/>
            </a:endParaRPr>
          </a:p>
        </p:txBody>
      </p:sp>
    </p:spTree>
    <p:extLst>
      <p:ext uri="{BB962C8B-B14F-4D97-AF65-F5344CB8AC3E}">
        <p14:creationId xmlns:p14="http://schemas.microsoft.com/office/powerpoint/2010/main" val="1919945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Discussion Questions</a:t>
            </a:r>
          </a:p>
        </p:txBody>
      </p:sp>
      <p:sp>
        <p:nvSpPr>
          <p:cNvPr id="4" name="Rectangle 3"/>
          <p:cNvSpPr/>
          <p:nvPr/>
        </p:nvSpPr>
        <p:spPr>
          <a:xfrm>
            <a:off x="163449" y="1360098"/>
            <a:ext cx="11999976" cy="4247317"/>
          </a:xfrm>
          <a:prstGeom prst="rect">
            <a:avLst/>
          </a:prstGeom>
        </p:spPr>
        <p:txBody>
          <a:bodyPr wrap="square">
            <a:spAutoFit/>
          </a:bodyPr>
          <a:lstStyle/>
          <a:p>
            <a:r>
              <a:rPr lang="en-US" dirty="0" smtClean="0"/>
              <a:t>1</a:t>
            </a:r>
            <a:r>
              <a:rPr lang="en-US" dirty="0"/>
              <a:t>. Although the US National Disaster Recovery Framework does not specifically discuss GIS, what are some ideas for the use of GIS for disaster recovery that you can find in the National Disaster Recovery Framework?</a:t>
            </a:r>
          </a:p>
          <a:p>
            <a:r>
              <a:rPr lang="en-US" dirty="0"/>
              <a:t>See </a:t>
            </a:r>
            <a:r>
              <a:rPr lang="en-US" dirty="0">
                <a:hlinkClick r:id="rId2"/>
              </a:rPr>
              <a:t>www.fema.gov/national-disaster-recovery-framework</a:t>
            </a:r>
            <a:r>
              <a:rPr lang="en-US" dirty="0"/>
              <a:t> to find the National Disaster Recovery Framework.</a:t>
            </a:r>
          </a:p>
          <a:p>
            <a:r>
              <a:rPr lang="en-US" dirty="0"/>
              <a:t>How do those ideas tie in with the US National Response Plan that you first learned about in Chapter 7</a:t>
            </a:r>
            <a:r>
              <a:rPr lang="en-US" dirty="0" smtClean="0"/>
              <a:t>?</a:t>
            </a:r>
            <a:br>
              <a:rPr lang="en-US" dirty="0" smtClean="0"/>
            </a:br>
            <a:endParaRPr lang="en-US" dirty="0"/>
          </a:p>
          <a:p>
            <a:r>
              <a:rPr lang="en-US" dirty="0"/>
              <a:t>2. With the advent of modern collaboration tools such as Facebook and Twitter, how would you utilize the ideas of </a:t>
            </a:r>
            <a:r>
              <a:rPr lang="en-US" dirty="0" err="1"/>
              <a:t>Geocollaboration</a:t>
            </a:r>
            <a:r>
              <a:rPr lang="en-US" dirty="0"/>
              <a:t> to take advantage of modern social networking and collaboration tools with a spatial focus for disaster recovery</a:t>
            </a:r>
            <a:r>
              <a:rPr lang="en-US" dirty="0" smtClean="0"/>
              <a:t>?</a:t>
            </a:r>
            <a:br>
              <a:rPr lang="en-US" dirty="0" smtClean="0"/>
            </a:br>
            <a:endParaRPr lang="en-US" dirty="0"/>
          </a:p>
          <a:p>
            <a:r>
              <a:rPr lang="en-US" dirty="0"/>
              <a:t>3. How might you design a technological solution utilizing GIS to support the activities outlined in Figure 8.8, which were based on a paper map and pushpins</a:t>
            </a:r>
            <a:r>
              <a:rPr lang="en-US" dirty="0" smtClean="0"/>
              <a:t>?</a:t>
            </a:r>
            <a:br>
              <a:rPr lang="en-US" dirty="0" smtClean="0"/>
            </a:br>
            <a:endParaRPr lang="en-US" dirty="0"/>
          </a:p>
          <a:p>
            <a:r>
              <a:rPr lang="en-US" dirty="0"/>
              <a:t>4. How might the ideas of crowd sourcing and crisis mapping like those discussed in Chapter 7 be used for community recovery-planning activities?</a:t>
            </a:r>
          </a:p>
          <a:p>
            <a:pPr>
              <a:buFont typeface="+mj-lt"/>
              <a:buAutoNum type="arabicPeriod"/>
            </a:pPr>
            <a:endParaRPr lang="en-US" dirty="0"/>
          </a:p>
        </p:txBody>
      </p:sp>
    </p:spTree>
    <p:extLst>
      <p:ext uri="{BB962C8B-B14F-4D97-AF65-F5344CB8AC3E}">
        <p14:creationId xmlns:p14="http://schemas.microsoft.com/office/powerpoint/2010/main" val="4037115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8 </a:t>
            </a:r>
            <a:r>
              <a:rPr lang="en-US" dirty="0"/>
              <a:t>Objectives</a:t>
            </a:r>
          </a:p>
        </p:txBody>
      </p:sp>
      <p:sp>
        <p:nvSpPr>
          <p:cNvPr id="3" name="Content Placeholder 2"/>
          <p:cNvSpPr>
            <a:spLocks noGrp="1"/>
          </p:cNvSpPr>
          <p:nvPr>
            <p:ph idx="1"/>
          </p:nvPr>
        </p:nvSpPr>
        <p:spPr>
          <a:xfrm>
            <a:off x="12940" y="1295400"/>
            <a:ext cx="12039600" cy="4800600"/>
          </a:xfrm>
        </p:spPr>
        <p:txBody>
          <a:bodyPr>
            <a:noAutofit/>
          </a:bodyPr>
          <a:lstStyle/>
          <a:p>
            <a:r>
              <a:rPr lang="en-US" sz="1800" dirty="0" smtClean="0"/>
              <a:t>Understand </a:t>
            </a:r>
            <a:r>
              <a:rPr lang="en-US" sz="1800" dirty="0"/>
              <a:t>the different time scales at which disaster recovery operates and the implications of those time scales for the use of geographic information systems (GIS) and disaster </a:t>
            </a:r>
            <a:r>
              <a:rPr lang="en-US" sz="1800" dirty="0" smtClean="0"/>
              <a:t>recovery</a:t>
            </a:r>
            <a:br>
              <a:rPr lang="en-US" sz="1800" dirty="0" smtClean="0"/>
            </a:br>
            <a:endParaRPr lang="en-US" sz="1800" dirty="0" smtClean="0"/>
          </a:p>
          <a:p>
            <a:r>
              <a:rPr lang="en-US" sz="1800" dirty="0" smtClean="0"/>
              <a:t>Discern </a:t>
            </a:r>
            <a:r>
              <a:rPr lang="en-US" sz="1800" dirty="0"/>
              <a:t>various geographical aspects of disaster recovery and how those geographical aspects might be uniquely supported with </a:t>
            </a:r>
            <a:r>
              <a:rPr lang="en-US" sz="1800" dirty="0" smtClean="0"/>
              <a:t>GIS</a:t>
            </a:r>
            <a:br>
              <a:rPr lang="en-US" sz="1800" dirty="0" smtClean="0"/>
            </a:br>
            <a:endParaRPr lang="en-US" sz="1800" dirty="0" smtClean="0"/>
          </a:p>
          <a:p>
            <a:r>
              <a:rPr lang="en-US" sz="1800" dirty="0" smtClean="0"/>
              <a:t>Understand </a:t>
            </a:r>
            <a:r>
              <a:rPr lang="en-US" sz="1800" dirty="0"/>
              <a:t>the concept of </a:t>
            </a:r>
            <a:r>
              <a:rPr lang="en-US" sz="1800" dirty="0" err="1"/>
              <a:t>Geocollaboration</a:t>
            </a:r>
            <a:r>
              <a:rPr lang="en-US" sz="1800" dirty="0"/>
              <a:t> and how this theoretical idea is particularly relevant to disaster recovery and also to the use of GIS in other disaster management </a:t>
            </a:r>
            <a:r>
              <a:rPr lang="en-US" sz="1800" dirty="0" smtClean="0"/>
              <a:t>phases</a:t>
            </a:r>
            <a:br>
              <a:rPr lang="en-US" sz="1800" dirty="0" smtClean="0"/>
            </a:br>
            <a:endParaRPr lang="en-US" sz="1800" dirty="0" smtClean="0"/>
          </a:p>
          <a:p>
            <a:r>
              <a:rPr lang="en-US" sz="1800" dirty="0" smtClean="0"/>
              <a:t>Identify </a:t>
            </a:r>
            <a:r>
              <a:rPr lang="en-US" sz="1800" dirty="0"/>
              <a:t>specific GIS techniques that can be used to support disaster recovery such as networking and routing for restoring critical </a:t>
            </a:r>
            <a:r>
              <a:rPr lang="en-US" sz="1800" dirty="0" smtClean="0"/>
              <a:t>infrastructure</a:t>
            </a:r>
            <a:br>
              <a:rPr lang="en-US" sz="1800" dirty="0" smtClean="0"/>
            </a:br>
            <a:endParaRPr lang="en-US" sz="1800" dirty="0" smtClean="0"/>
          </a:p>
          <a:p>
            <a:r>
              <a:rPr lang="en-US" sz="1800" dirty="0" smtClean="0"/>
              <a:t>Understand </a:t>
            </a:r>
            <a:r>
              <a:rPr lang="en-US" sz="1800" dirty="0"/>
              <a:t>the unique role that GIS can play in recovery planning processes that involve community </a:t>
            </a:r>
            <a:r>
              <a:rPr lang="en-US" sz="1800" dirty="0" smtClean="0"/>
              <a:t>members</a:t>
            </a:r>
            <a:br>
              <a:rPr lang="en-US" sz="1800" dirty="0" smtClean="0"/>
            </a:br>
            <a:endParaRPr lang="en-US" sz="1800" dirty="0" smtClean="0"/>
          </a:p>
          <a:p>
            <a:r>
              <a:rPr lang="en-US" sz="1800" dirty="0" smtClean="0"/>
              <a:t>Discern </a:t>
            </a:r>
            <a:r>
              <a:rPr lang="en-US" sz="1800" dirty="0"/>
              <a:t>the overlaps between disaster recovery and disaster mitigation and how GIS and corresponding spatial data can serve both disaster recovery and mitigation </a:t>
            </a:r>
            <a:r>
              <a:rPr lang="en-US" sz="1800" dirty="0" smtClean="0"/>
              <a:t>needs</a:t>
            </a:r>
          </a:p>
        </p:txBody>
      </p:sp>
    </p:spTree>
    <p:extLst>
      <p:ext uri="{BB962C8B-B14F-4D97-AF65-F5344CB8AC3E}">
        <p14:creationId xmlns:p14="http://schemas.microsoft.com/office/powerpoint/2010/main" val="458001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8 Exercises</a:t>
            </a:r>
            <a:endParaRPr lang="en-US" dirty="0"/>
          </a:p>
        </p:txBody>
      </p:sp>
      <p:sp>
        <p:nvSpPr>
          <p:cNvPr id="3" name="Content Placeholder 2"/>
          <p:cNvSpPr>
            <a:spLocks noGrp="1"/>
          </p:cNvSpPr>
          <p:nvPr>
            <p:ph idx="1"/>
          </p:nvPr>
        </p:nvSpPr>
        <p:spPr>
          <a:xfrm>
            <a:off x="609600" y="1600201"/>
            <a:ext cx="10972800" cy="2209799"/>
          </a:xfrm>
        </p:spPr>
        <p:txBody>
          <a:bodyPr>
            <a:normAutofit fontScale="85000" lnSpcReduction="10000"/>
          </a:bodyPr>
          <a:lstStyle/>
          <a:p>
            <a:r>
              <a:rPr lang="en-US" dirty="0" smtClean="0"/>
              <a:t>Exercise 8.1 – </a:t>
            </a:r>
            <a:r>
              <a:rPr lang="en-US" i="1" dirty="0"/>
              <a:t>Sustainable Debris Removal with Networking Analysis</a:t>
            </a:r>
            <a:endParaRPr lang="en-US" i="1" dirty="0" smtClean="0"/>
          </a:p>
          <a:p>
            <a:pPr lvl="1"/>
            <a:r>
              <a:rPr lang="en-US" dirty="0" smtClean="0"/>
              <a:t>Generate </a:t>
            </a:r>
            <a:r>
              <a:rPr lang="en-US" dirty="0"/>
              <a:t>service areas and routes related to a disaster-recovery event using networking-analysis </a:t>
            </a:r>
            <a:r>
              <a:rPr lang="en-US" dirty="0" smtClean="0"/>
              <a:t>tools</a:t>
            </a:r>
          </a:p>
          <a:p>
            <a:pPr lvl="1"/>
            <a:r>
              <a:rPr lang="en-US" dirty="0" smtClean="0"/>
              <a:t>A </a:t>
            </a:r>
            <a:r>
              <a:rPr lang="en-US" dirty="0"/>
              <a:t>video walkthrough tutorial of this exercises is available from the book’s companion website: </a:t>
            </a:r>
            <a:r>
              <a:rPr lang="en-US" dirty="0">
                <a:hlinkClick r:id="rId2"/>
              </a:rPr>
              <a:t>http://gisfordisastermanagement.com</a:t>
            </a:r>
            <a:endParaRPr lang="en-US" dirty="0"/>
          </a:p>
          <a:p>
            <a:pPr lvl="1"/>
            <a:endParaRPr lang="en-US" dirty="0"/>
          </a:p>
        </p:txBody>
      </p:sp>
    </p:spTree>
    <p:extLst>
      <p:ext uri="{BB962C8B-B14F-4D97-AF65-F5344CB8AC3E}">
        <p14:creationId xmlns:p14="http://schemas.microsoft.com/office/powerpoint/2010/main" val="1280844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 Used in the Slides</a:t>
            </a:r>
            <a:endParaRPr lang="en-US" dirty="0"/>
          </a:p>
        </p:txBody>
      </p:sp>
      <p:sp>
        <p:nvSpPr>
          <p:cNvPr id="3" name="Content Placeholder 2"/>
          <p:cNvSpPr>
            <a:spLocks noGrp="1"/>
          </p:cNvSpPr>
          <p:nvPr>
            <p:ph idx="1"/>
          </p:nvPr>
        </p:nvSpPr>
        <p:spPr>
          <a:xfrm>
            <a:off x="150876" y="1295400"/>
            <a:ext cx="11887200" cy="4495800"/>
          </a:xfrm>
        </p:spPr>
        <p:txBody>
          <a:bodyPr>
            <a:noAutofit/>
          </a:bodyPr>
          <a:lstStyle/>
          <a:p>
            <a:r>
              <a:rPr lang="en-US" sz="1400" dirty="0" err="1"/>
              <a:t>Emrich</a:t>
            </a:r>
            <a:r>
              <a:rPr lang="en-US" sz="1400" dirty="0"/>
              <a:t>, Christopher T., Susan L. Cutter, and Paul J. </a:t>
            </a:r>
            <a:r>
              <a:rPr lang="en-US" sz="1400" dirty="0" err="1"/>
              <a:t>Weschler</a:t>
            </a:r>
            <a:r>
              <a:rPr lang="en-US" sz="1400" dirty="0"/>
              <a:t> . “GIS and Emergency Management.” In The SAGE Handbook of GIS &amp; Society. London: Sage, 2011, pp. 321–43</a:t>
            </a:r>
            <a:r>
              <a:rPr lang="en-US" sz="1400" dirty="0" smtClean="0"/>
              <a:t>.</a:t>
            </a:r>
          </a:p>
          <a:p>
            <a:r>
              <a:rPr lang="en-US" sz="1400" dirty="0"/>
              <a:t>Federal Emergency Management Agency (FEMA). National Disaster Recovery Framework, Redlands, CA, 2011.</a:t>
            </a:r>
          </a:p>
          <a:p>
            <a:r>
              <a:rPr lang="en-US" sz="1400" dirty="0" smtClean="0"/>
              <a:t>Federal </a:t>
            </a:r>
            <a:r>
              <a:rPr lang="en-US" sz="1400" dirty="0"/>
              <a:t>Emergency Management Agency (FEMA). National Disaster Recovery Framework. 2nd ed. Washington, DC, 2016</a:t>
            </a:r>
            <a:r>
              <a:rPr lang="en-US" sz="1400" dirty="0" smtClean="0"/>
              <a:t>.</a:t>
            </a:r>
          </a:p>
          <a:p>
            <a:r>
              <a:rPr lang="en-US" sz="1400" dirty="0" err="1"/>
              <a:t>MacEachren</a:t>
            </a:r>
            <a:r>
              <a:rPr lang="en-US" sz="1400" dirty="0"/>
              <a:t>, Alan M. “Moving </a:t>
            </a:r>
            <a:r>
              <a:rPr lang="en-US" sz="1400" dirty="0" err="1"/>
              <a:t>Geovisualization</a:t>
            </a:r>
            <a:r>
              <a:rPr lang="en-US" sz="1400" dirty="0"/>
              <a:t> Toward Support for Group Work.” In Exploring </a:t>
            </a:r>
            <a:r>
              <a:rPr lang="en-US" sz="1400" dirty="0" err="1"/>
              <a:t>Geovisualization</a:t>
            </a:r>
            <a:r>
              <a:rPr lang="en-US" sz="1400" dirty="0"/>
              <a:t>, edited by J. Dykes, A. </a:t>
            </a:r>
            <a:r>
              <a:rPr lang="en-US" sz="1400" dirty="0" err="1"/>
              <a:t>MacEachren</a:t>
            </a:r>
            <a:r>
              <a:rPr lang="en-US" sz="1400" dirty="0"/>
              <a:t>, and M.J. </a:t>
            </a:r>
            <a:r>
              <a:rPr lang="en-US" sz="1400" dirty="0" err="1"/>
              <a:t>Kraak</a:t>
            </a:r>
            <a:r>
              <a:rPr lang="en-US" sz="1400" dirty="0"/>
              <a:t> . New York: Elsevier, 2005, pp. 445–461.</a:t>
            </a:r>
            <a:endParaRPr lang="en-US" sz="1400" dirty="0" smtClean="0"/>
          </a:p>
          <a:p>
            <a:r>
              <a:rPr lang="en-US" sz="1400" dirty="0" smtClean="0"/>
              <a:t>Mundial</a:t>
            </a:r>
            <a:r>
              <a:rPr lang="en-US" sz="1400" dirty="0"/>
              <a:t>, Banco. Resilient Recovery: An Imperative for Sustainable Development. Washington, DC: The World Bank, 2015</a:t>
            </a:r>
            <a:r>
              <a:rPr lang="en-US" sz="1400" dirty="0" smtClean="0"/>
              <a:t>.</a:t>
            </a:r>
          </a:p>
          <a:p>
            <a:r>
              <a:rPr lang="en-US" sz="1400" dirty="0"/>
              <a:t>Phillips, B.D., D.M. Neal, and G.R. Webb . Introduction to Emergency Management . 2nd ed. Boca Raton, FL: CRC Press, 2016.</a:t>
            </a:r>
            <a:endParaRPr lang="en-US" sz="1400" dirty="0" smtClean="0"/>
          </a:p>
          <a:p>
            <a:r>
              <a:rPr lang="en-US" sz="1400" dirty="0"/>
              <a:t>Tomaszewski, B. “</a:t>
            </a:r>
            <a:r>
              <a:rPr lang="en-US" sz="1400" dirty="0" err="1"/>
              <a:t>Geocollaboration</a:t>
            </a:r>
            <a:r>
              <a:rPr lang="en-US" sz="1400" dirty="0"/>
              <a:t>.” In Encyclopedia of Geography, edited by B. Warf . Sage, 2010, pp. 1209–1211.</a:t>
            </a:r>
          </a:p>
        </p:txBody>
      </p:sp>
    </p:spTree>
    <p:extLst>
      <p:ext uri="{BB962C8B-B14F-4D97-AF65-F5344CB8AC3E}">
        <p14:creationId xmlns:p14="http://schemas.microsoft.com/office/powerpoint/2010/main" val="598585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a:t>
            </a:r>
          </a:p>
        </p:txBody>
      </p:sp>
      <p:sp>
        <p:nvSpPr>
          <p:cNvPr id="3" name="Content Placeholder 2"/>
          <p:cNvSpPr>
            <a:spLocks noGrp="1"/>
          </p:cNvSpPr>
          <p:nvPr>
            <p:ph idx="1"/>
          </p:nvPr>
        </p:nvSpPr>
        <p:spPr>
          <a:xfrm>
            <a:off x="152400" y="1350034"/>
            <a:ext cx="11887200" cy="4525963"/>
          </a:xfrm>
        </p:spPr>
        <p:txBody>
          <a:bodyPr>
            <a:normAutofit fontScale="92500" lnSpcReduction="10000"/>
          </a:bodyPr>
          <a:lstStyle/>
          <a:p>
            <a:r>
              <a:rPr lang="en-US" dirty="0" smtClean="0"/>
              <a:t>Recovery: transition </a:t>
            </a:r>
            <a:r>
              <a:rPr lang="en-US" dirty="0"/>
              <a:t>of the built environment, business, people, and their communities back to a state of acceptable operation after a disaster </a:t>
            </a:r>
            <a:r>
              <a:rPr lang="en-US" dirty="0" smtClean="0"/>
              <a:t>event</a:t>
            </a:r>
            <a:br>
              <a:rPr lang="en-US" dirty="0" smtClean="0"/>
            </a:br>
            <a:r>
              <a:rPr lang="en-US" dirty="0" smtClean="0"/>
              <a:t> </a:t>
            </a:r>
          </a:p>
          <a:p>
            <a:r>
              <a:rPr lang="en-US" dirty="0"/>
              <a:t>L</a:t>
            </a:r>
            <a:r>
              <a:rPr lang="en-US" dirty="0" smtClean="0"/>
              <a:t>ong-term </a:t>
            </a:r>
            <a:r>
              <a:rPr lang="en-US" dirty="0"/>
              <a:t>planning and commitment to achieve recovery </a:t>
            </a:r>
            <a:r>
              <a:rPr lang="en-US" dirty="0" smtClean="0"/>
              <a:t>goals</a:t>
            </a:r>
            <a:br>
              <a:rPr lang="en-US" dirty="0" smtClean="0"/>
            </a:br>
            <a:endParaRPr lang="en-US" dirty="0" smtClean="0"/>
          </a:p>
          <a:p>
            <a:r>
              <a:rPr lang="en-US" dirty="0" smtClean="0"/>
              <a:t>Operate </a:t>
            </a:r>
            <a:r>
              <a:rPr lang="en-US" dirty="0"/>
              <a:t>at varying space and time </a:t>
            </a:r>
            <a:r>
              <a:rPr lang="en-US" dirty="0" smtClean="0"/>
              <a:t>scales</a:t>
            </a:r>
            <a:br>
              <a:rPr lang="en-US" dirty="0" smtClean="0"/>
            </a:br>
            <a:endParaRPr lang="en-US" dirty="0" smtClean="0"/>
          </a:p>
          <a:p>
            <a:r>
              <a:rPr lang="en-US" dirty="0"/>
              <a:t>GIS </a:t>
            </a:r>
            <a:r>
              <a:rPr lang="en-US" dirty="0" smtClean="0"/>
              <a:t>capacity: remain </a:t>
            </a:r>
            <a:r>
              <a:rPr lang="en-US" dirty="0"/>
              <a:t>available and operational for the duration of long-term disaster recovery  </a:t>
            </a:r>
          </a:p>
        </p:txBody>
      </p:sp>
    </p:spTree>
    <p:extLst>
      <p:ext uri="{BB962C8B-B14F-4D97-AF65-F5344CB8AC3E}">
        <p14:creationId xmlns:p14="http://schemas.microsoft.com/office/powerpoint/2010/main" val="599816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Geographical Aspects of Disaster Recovery</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0976" y="1254621"/>
            <a:ext cx="10287000" cy="4528474"/>
          </a:xfrm>
          <a:prstGeom prst="rect">
            <a:avLst/>
          </a:prstGeom>
        </p:spPr>
      </p:pic>
      <p:sp>
        <p:nvSpPr>
          <p:cNvPr id="5" name="Rectangle 4"/>
          <p:cNvSpPr/>
          <p:nvPr/>
        </p:nvSpPr>
        <p:spPr>
          <a:xfrm>
            <a:off x="39624" y="5715000"/>
            <a:ext cx="12188952" cy="523220"/>
          </a:xfrm>
          <a:prstGeom prst="rect">
            <a:avLst/>
          </a:prstGeom>
        </p:spPr>
        <p:txBody>
          <a:bodyPr wrap="square">
            <a:spAutoFit/>
          </a:bodyPr>
          <a:lstStyle/>
          <a:p>
            <a:pPr algn="ctr"/>
            <a:r>
              <a:rPr lang="en-US" sz="1400" dirty="0"/>
              <a:t>The Recovery Continuum. </a:t>
            </a:r>
            <a:br>
              <a:rPr lang="en-US" sz="1400" dirty="0"/>
            </a:br>
            <a:r>
              <a:rPr lang="en-US" sz="1400" dirty="0"/>
              <a:t>Source: Federal Emergency Management Agency [FEMA] 2016, 5</a:t>
            </a:r>
            <a:r>
              <a:rPr lang="en-US" sz="1400" dirty="0" smtClean="0"/>
              <a:t>.</a:t>
            </a:r>
            <a:endParaRPr lang="en-US" sz="1400" dirty="0"/>
          </a:p>
        </p:txBody>
      </p:sp>
    </p:spTree>
    <p:extLst>
      <p:ext uri="{BB962C8B-B14F-4D97-AF65-F5344CB8AC3E}">
        <p14:creationId xmlns:p14="http://schemas.microsoft.com/office/powerpoint/2010/main" val="3207223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Geographical Aspects of Disaster Recovery</a:t>
            </a:r>
          </a:p>
        </p:txBody>
      </p:sp>
      <p:sp>
        <p:nvSpPr>
          <p:cNvPr id="3" name="Content Placeholder 2"/>
          <p:cNvSpPr>
            <a:spLocks noGrp="1"/>
          </p:cNvSpPr>
          <p:nvPr>
            <p:ph idx="1"/>
          </p:nvPr>
        </p:nvSpPr>
        <p:spPr>
          <a:xfrm>
            <a:off x="6179020" y="1362974"/>
            <a:ext cx="5745561" cy="2209800"/>
          </a:xfrm>
        </p:spPr>
        <p:txBody>
          <a:bodyPr>
            <a:normAutofit/>
          </a:bodyPr>
          <a:lstStyle/>
          <a:p>
            <a:r>
              <a:rPr lang="en-US" dirty="0" smtClean="0"/>
              <a:t>Restoring </a:t>
            </a:r>
            <a:r>
              <a:rPr lang="en-US" dirty="0"/>
              <a:t>people’s pride in their sense of </a:t>
            </a:r>
            <a:r>
              <a:rPr lang="en-US" dirty="0" smtClean="0"/>
              <a:t>community</a:t>
            </a:r>
            <a:br>
              <a:rPr lang="en-US" dirty="0" smtClean="0"/>
            </a:br>
            <a:endParaRPr lang="en-US" dirty="0" smtClean="0"/>
          </a:p>
          <a:p>
            <a:r>
              <a:rPr lang="en-US" dirty="0"/>
              <a:t>S</a:t>
            </a:r>
            <a:r>
              <a:rPr lang="en-US" dirty="0" smtClean="0"/>
              <a:t>ense </a:t>
            </a:r>
            <a:r>
              <a:rPr lang="en-US" dirty="0"/>
              <a:t>of place</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1737" y="1371600"/>
            <a:ext cx="5892799" cy="4419600"/>
          </a:xfrm>
          <a:prstGeom prst="rect">
            <a:avLst/>
          </a:prstGeom>
        </p:spPr>
      </p:pic>
      <p:sp>
        <p:nvSpPr>
          <p:cNvPr id="5" name="Rectangle 4"/>
          <p:cNvSpPr/>
          <p:nvPr/>
        </p:nvSpPr>
        <p:spPr>
          <a:xfrm>
            <a:off x="6179020" y="4067066"/>
            <a:ext cx="5767127" cy="1754326"/>
          </a:xfrm>
          <a:prstGeom prst="rect">
            <a:avLst/>
          </a:prstGeom>
        </p:spPr>
        <p:txBody>
          <a:bodyPr wrap="square">
            <a:spAutoFit/>
          </a:bodyPr>
          <a:lstStyle/>
          <a:p>
            <a:r>
              <a:rPr lang="en-US" dirty="0"/>
              <a:t>A damaged wooden fence containing the message “GOD BLESS BILOXI” (Mississippi). This picture was taken in 2006, or 1 year after 2005’s Hurricane Katrina event where the beginning phases of long-term recovery were just starting in Biloxi. </a:t>
            </a:r>
            <a:r>
              <a:rPr lang="en-US" dirty="0" smtClean="0"/>
              <a:t/>
            </a:r>
            <a:br>
              <a:rPr lang="en-US" dirty="0" smtClean="0"/>
            </a:br>
            <a:r>
              <a:rPr lang="en-US" dirty="0" smtClean="0"/>
              <a:t>Photo </a:t>
            </a:r>
            <a:r>
              <a:rPr lang="en-US" dirty="0"/>
              <a:t>by Brian Tomaszewski</a:t>
            </a:r>
            <a:r>
              <a:rPr lang="en-US" dirty="0" smtClean="0"/>
              <a:t>.</a:t>
            </a:r>
            <a:endParaRPr lang="en-US" dirty="0"/>
          </a:p>
        </p:txBody>
      </p:sp>
    </p:spTree>
    <p:extLst>
      <p:ext uri="{BB962C8B-B14F-4D97-AF65-F5344CB8AC3E}">
        <p14:creationId xmlns:p14="http://schemas.microsoft.com/office/powerpoint/2010/main" val="3318348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Resilient Recovery</a:t>
            </a:r>
          </a:p>
        </p:txBody>
      </p:sp>
      <p:sp>
        <p:nvSpPr>
          <p:cNvPr id="3" name="Content Placeholder 2"/>
          <p:cNvSpPr>
            <a:spLocks noGrp="1"/>
          </p:cNvSpPr>
          <p:nvPr>
            <p:ph idx="1"/>
          </p:nvPr>
        </p:nvSpPr>
        <p:spPr>
          <a:xfrm>
            <a:off x="304800" y="1371600"/>
            <a:ext cx="11658600" cy="4525963"/>
          </a:xfrm>
        </p:spPr>
        <p:txBody>
          <a:bodyPr>
            <a:normAutofit fontScale="85000" lnSpcReduction="20000"/>
          </a:bodyPr>
          <a:lstStyle/>
          <a:p>
            <a:r>
              <a:rPr lang="en-US" dirty="0"/>
              <a:t>Global Facility for Disaster Reduction and Recovery (GFDRR): integrate disaster risk-reduction measures into disaster recovery to protect development gains </a:t>
            </a:r>
            <a:endParaRPr lang="en-US" dirty="0" smtClean="0"/>
          </a:p>
          <a:p>
            <a:endParaRPr lang="en-US" dirty="0"/>
          </a:p>
          <a:p>
            <a:r>
              <a:rPr lang="en-US" i="1" dirty="0"/>
              <a:t>Qualitative analyses of country experiences in disaster recovery suggest that there are four progressive stages for a country to achieve the successful integration of disaster risk reduction into disaster recovery measures: (a) integrating disaster risk reduction into recovery needs assessments; (b) sustained commitment to disaster risk reduction during recovery planning; (c) incorporating disaster risk reduction in the design and implementation of recovery programs; and (d) translating the gains of resilient recovery into sustainable development. </a:t>
            </a:r>
            <a:r>
              <a:rPr lang="en-US" dirty="0"/>
              <a:t>(Mundial 2015, 10)</a:t>
            </a:r>
          </a:p>
        </p:txBody>
      </p:sp>
    </p:spTree>
    <p:extLst>
      <p:ext uri="{BB962C8B-B14F-4D97-AF65-F5344CB8AC3E}">
        <p14:creationId xmlns:p14="http://schemas.microsoft.com/office/powerpoint/2010/main" val="3747563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Using GIS to Support Disaster-Recovery Tasks</a:t>
            </a:r>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506679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Geocollaboration</a:t>
            </a:r>
            <a:endParaRPr lang="en-US" dirty="0"/>
          </a:p>
        </p:txBody>
      </p:sp>
      <p:sp>
        <p:nvSpPr>
          <p:cNvPr id="3" name="Content Placeholder 2"/>
          <p:cNvSpPr>
            <a:spLocks noGrp="1"/>
          </p:cNvSpPr>
          <p:nvPr>
            <p:ph idx="1"/>
          </p:nvPr>
        </p:nvSpPr>
        <p:spPr>
          <a:xfrm>
            <a:off x="608076" y="1371600"/>
            <a:ext cx="10972800" cy="4525963"/>
          </a:xfrm>
        </p:spPr>
        <p:txBody>
          <a:bodyPr/>
          <a:lstStyle/>
          <a:p>
            <a:r>
              <a:rPr lang="en-US" dirty="0" smtClean="0"/>
              <a:t>Using </a:t>
            </a:r>
            <a:r>
              <a:rPr lang="en-US" dirty="0"/>
              <a:t>maps, spatial representations, and map annotations to facilitate processes of collaboration that themselves are spatial in nature (Tomaszewski 2010</a:t>
            </a:r>
            <a:r>
              <a:rPr lang="en-US" dirty="0" smtClean="0"/>
              <a:t>)</a:t>
            </a:r>
            <a:br>
              <a:rPr lang="en-US" dirty="0" smtClean="0"/>
            </a:br>
            <a:endParaRPr lang="en-US" dirty="0" smtClean="0"/>
          </a:p>
          <a:p>
            <a:r>
              <a:rPr lang="en-US" dirty="0" smtClean="0"/>
              <a:t>Disaster recovery: means </a:t>
            </a:r>
            <a:r>
              <a:rPr lang="en-US" dirty="0"/>
              <a:t>to coordinate the spatial activities of a variety of actors involved in long-term recovery (</a:t>
            </a:r>
            <a:r>
              <a:rPr lang="en-US" dirty="0" err="1"/>
              <a:t>Emrich</a:t>
            </a:r>
            <a:r>
              <a:rPr lang="en-US" dirty="0"/>
              <a:t>, Cutter, and </a:t>
            </a:r>
            <a:r>
              <a:rPr lang="en-US" dirty="0" err="1"/>
              <a:t>Weschler</a:t>
            </a:r>
            <a:r>
              <a:rPr lang="en-US" dirty="0"/>
              <a:t> 2011</a:t>
            </a:r>
            <a:r>
              <a:rPr lang="en-US" dirty="0" smtClean="0"/>
              <a:t>) </a:t>
            </a:r>
            <a:endParaRPr lang="en-US" dirty="0"/>
          </a:p>
        </p:txBody>
      </p:sp>
    </p:spTree>
    <p:extLst>
      <p:ext uri="{BB962C8B-B14F-4D97-AF65-F5344CB8AC3E}">
        <p14:creationId xmlns:p14="http://schemas.microsoft.com/office/powerpoint/2010/main" val="4042105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Geocollaboration</a:t>
            </a:r>
            <a:endParaRPr lang="en-US" dirty="0"/>
          </a:p>
        </p:txBody>
      </p:sp>
      <p:sp>
        <p:nvSpPr>
          <p:cNvPr id="3" name="Content Placeholder 2"/>
          <p:cNvSpPr>
            <a:spLocks noGrp="1"/>
          </p:cNvSpPr>
          <p:nvPr>
            <p:ph idx="1"/>
          </p:nvPr>
        </p:nvSpPr>
        <p:spPr>
          <a:xfrm>
            <a:off x="381000" y="1401792"/>
            <a:ext cx="11506200" cy="4525963"/>
          </a:xfrm>
        </p:spPr>
        <p:txBody>
          <a:bodyPr/>
          <a:lstStyle/>
          <a:p>
            <a:r>
              <a:rPr lang="en-US" dirty="0" err="1"/>
              <a:t>MacEachren</a:t>
            </a:r>
            <a:r>
              <a:rPr lang="en-US" dirty="0"/>
              <a:t> (2005) </a:t>
            </a:r>
            <a:r>
              <a:rPr lang="en-US" dirty="0" smtClean="0"/>
              <a:t>framework:</a:t>
            </a:r>
            <a:br>
              <a:rPr lang="en-US" dirty="0" smtClean="0"/>
            </a:br>
            <a:endParaRPr lang="en-US" dirty="0" smtClean="0"/>
          </a:p>
          <a:p>
            <a:pPr marL="457200" lvl="1" indent="0">
              <a:buNone/>
            </a:pPr>
            <a:r>
              <a:rPr lang="en-US" dirty="0"/>
              <a:t>1. The object of </a:t>
            </a:r>
            <a:r>
              <a:rPr lang="en-US" dirty="0" smtClean="0"/>
              <a:t>collaboration</a:t>
            </a:r>
            <a:br>
              <a:rPr lang="en-US" dirty="0" smtClean="0"/>
            </a:br>
            <a:endParaRPr lang="en-US" dirty="0" smtClean="0"/>
          </a:p>
          <a:p>
            <a:pPr marL="457200" lvl="1" indent="0">
              <a:buNone/>
            </a:pPr>
            <a:r>
              <a:rPr lang="en-US" dirty="0"/>
              <a:t>2. Provide support for human dialogue, information sharing, negotiation, and </a:t>
            </a:r>
            <a:r>
              <a:rPr lang="en-US" dirty="0" smtClean="0"/>
              <a:t>discussions</a:t>
            </a:r>
            <a:br>
              <a:rPr lang="en-US" dirty="0" smtClean="0"/>
            </a:br>
            <a:endParaRPr lang="en-US" dirty="0" smtClean="0"/>
          </a:p>
          <a:p>
            <a:pPr marL="457200" lvl="1" indent="0">
              <a:buNone/>
            </a:pPr>
            <a:r>
              <a:rPr lang="en-US" dirty="0"/>
              <a:t>3. Support for coordinated activity</a:t>
            </a:r>
          </a:p>
        </p:txBody>
      </p:sp>
    </p:spTree>
    <p:extLst>
      <p:ext uri="{BB962C8B-B14F-4D97-AF65-F5344CB8AC3E}">
        <p14:creationId xmlns:p14="http://schemas.microsoft.com/office/powerpoint/2010/main" val="960414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ook Slides">
      <a:majorFont>
        <a:latin typeface="Palatino Linotype"/>
        <a:ea typeface=""/>
        <a:cs typeface=""/>
      </a:majorFont>
      <a:minorFont>
        <a:latin typeface="Palatino Linotyp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wrap="none">
        <a:spAutoFit/>
      </a:bodyPr>
      <a:lstStyle>
        <a:defPPr>
          <a:defRPr dirty="0" err="1">
            <a:latin typeface="Palatino Linotype" panose="02040502050505030304" pitchFamily="18" charset="0"/>
          </a:defRPr>
        </a:defPPr>
      </a:lstStyle>
    </a:spDef>
    <a:txDef>
      <a:spPr>
        <a:noFill/>
      </a:spPr>
      <a:bodyPr wrap="square" rtlCol="0">
        <a:spAutoFit/>
      </a:bodyPr>
      <a:lstStyle>
        <a:defPPr marL="285750" indent="-285750">
          <a:buFont typeface="Arial" panose="020B0604020202020204" pitchFamily="34" charset="0"/>
          <a:buChar char="•"/>
          <a:defRPr sz="2200" dirty="0" smtClean="0">
            <a:latin typeface="Palatino Linotype" panose="02040502050505030304" pitchFamily="18"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7856</TotalTime>
  <Words>1605</Words>
  <Application>Microsoft Office PowerPoint</Application>
  <PresentationFormat>Widescreen</PresentationFormat>
  <Paragraphs>93</Paragraphs>
  <Slides>21</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Palatino Linotype</vt:lpstr>
      <vt:lpstr>Office Theme</vt:lpstr>
      <vt:lpstr>Chapter 8  Geographic Information Systems and Disaster Recovery for additional materials, see: http://gisfordisastermanagement.com/    Recommended Citation: Tomaszewski, B. 2020. Chapter 8: Geographic Information Systems and Disaster Recovery. In: Geographic Information Systems for Disaster Management (Second Edition), pp. 321-356. Oxfordshire and New York: Routledge.</vt:lpstr>
      <vt:lpstr>Chapter 8 Objectives</vt:lpstr>
      <vt:lpstr>Introduction</vt:lpstr>
      <vt:lpstr>Geographical Aspects of Disaster Recovery</vt:lpstr>
      <vt:lpstr>Geographical Aspects of Disaster Recovery</vt:lpstr>
      <vt:lpstr>Resilient Recovery</vt:lpstr>
      <vt:lpstr>Using GIS to Support Disaster-Recovery Tasks</vt:lpstr>
      <vt:lpstr>Geocollaboration</vt:lpstr>
      <vt:lpstr>Geocollaboration</vt:lpstr>
      <vt:lpstr>Geocollaboration</vt:lpstr>
      <vt:lpstr>Geocollaboration</vt:lpstr>
      <vt:lpstr>Geocollaboration</vt:lpstr>
      <vt:lpstr>Networking and Routing for  Restoring Critical Infrastructure</vt:lpstr>
      <vt:lpstr>Debris Cleanup</vt:lpstr>
      <vt:lpstr>Debris Cleanup</vt:lpstr>
      <vt:lpstr>Recovery Planning</vt:lpstr>
      <vt:lpstr>Transition from Recovery to Mitigation</vt:lpstr>
      <vt:lpstr>Summary</vt:lpstr>
      <vt:lpstr>Discussion Questions</vt:lpstr>
      <vt:lpstr>Chapter 8 Exercises</vt:lpstr>
      <vt:lpstr>References Used in the Slides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Brian Tomaszewski</dc:creator>
  <cp:lastModifiedBy>Brian Tomaszewski</cp:lastModifiedBy>
  <cp:revision>369</cp:revision>
  <cp:lastPrinted>2014-08-28T13:11:22Z</cp:lastPrinted>
  <dcterms:created xsi:type="dcterms:W3CDTF">2014-08-24T19:10:52Z</dcterms:created>
  <dcterms:modified xsi:type="dcterms:W3CDTF">2021-01-14T14:16:32Z</dcterms:modified>
</cp:coreProperties>
</file>