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0" r:id="rId3"/>
    <p:sldId id="258"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66" r:id="rId21"/>
    <p:sldId id="332" r:id="rId22"/>
    <p:sldId id="289" r:id="rId23"/>
    <p:sldId id="290" r:id="rId2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45" autoAdjust="0"/>
  </p:normalViewPr>
  <p:slideViewPr>
    <p:cSldViewPr>
      <p:cViewPr varScale="1">
        <p:scale>
          <a:sx n="94" d="100"/>
          <a:sy n="94" d="100"/>
        </p:scale>
        <p:origin x="1164"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V1.2</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17231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114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3</a:t>
            </a:fld>
            <a:endParaRPr lang="en-US"/>
          </a:p>
        </p:txBody>
      </p:sp>
    </p:spTree>
    <p:extLst>
      <p:ext uri="{BB962C8B-B14F-4D97-AF65-F5344CB8AC3E}">
        <p14:creationId xmlns:p14="http://schemas.microsoft.com/office/powerpoint/2010/main" val="25461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20</a:t>
            </a:fld>
            <a:endParaRPr lang="en-US"/>
          </a:p>
        </p:txBody>
      </p:sp>
    </p:spTree>
    <p:extLst>
      <p:ext uri="{BB962C8B-B14F-4D97-AF65-F5344CB8AC3E}">
        <p14:creationId xmlns:p14="http://schemas.microsoft.com/office/powerpoint/2010/main" val="18571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Palatino Linotype" panose="0204050205050503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8895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2570917" y="6245352"/>
            <a:ext cx="7047122" cy="369332"/>
          </a:xfrm>
          <a:prstGeom prst="rect">
            <a:avLst/>
          </a:prstGeom>
        </p:spPr>
        <p:txBody>
          <a:bodyPr wrap="none">
            <a:spAutoFit/>
          </a:bodyPr>
          <a:lstStyle/>
          <a:p>
            <a:pPr algn="ctr"/>
            <a:r>
              <a:rPr lang="en-US" dirty="0" smtClean="0">
                <a:latin typeface="Palatino Linotype" panose="02040502050505030304" pitchFamily="18" charset="0"/>
              </a:rPr>
              <a:t>Chapter 7: Geographic Information Systems and Disaster Response</a:t>
            </a:r>
            <a:endParaRPr lang="en-US" dirty="0">
              <a:latin typeface="Palatino Linotype" panose="02040502050505030304" pitchFamily="18" charset="0"/>
            </a:endParaRPr>
          </a:p>
        </p:txBody>
      </p:sp>
      <p:sp>
        <p:nvSpPr>
          <p:cNvPr id="8" name="TextBox 7"/>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3750112303"/>
      </p:ext>
    </p:extLst>
  </p:cSld>
  <p:clrMap bg1="dk1" tx1="lt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isfordisastermanagemen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oogle.org/crisismap/weather_and_events" TargetMode="External"/><Relationship Id="rId7" Type="http://schemas.openxmlformats.org/officeDocument/2006/relationships/hyperlink" Target="http://www.esri.com/" TargetMode="External"/><Relationship Id="rId2" Type="http://schemas.openxmlformats.org/officeDocument/2006/relationships/hyperlink" Target="https://crisisresponse.google/"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facebook.com/" TargetMode="External"/><Relationship Id="rId4" Type="http://schemas.openxmlformats.org/officeDocument/2006/relationships/hyperlink" Target="https://google.org/personfinde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shahid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isfordisastermanagement.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hc.noa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
        <p:nvSpPr>
          <p:cNvPr id="6" name="Title 1"/>
          <p:cNvSpPr>
            <a:spLocks noGrp="1"/>
          </p:cNvSpPr>
          <p:nvPr>
            <p:ph type="ctrTitle"/>
          </p:nvPr>
        </p:nvSpPr>
        <p:spPr>
          <a:xfrm>
            <a:off x="4495800" y="34227"/>
            <a:ext cx="76200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7</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t>Geographic Information Systems and Disaster Response</a:t>
            </a: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4"/>
              </a:rPr>
              <a:t>http://gisfordisastermanagement.com</a:t>
            </a:r>
            <a:r>
              <a:rPr lang="en-US" sz="3100" dirty="0" smtClean="0">
                <a:latin typeface="Palatino Linotype" panose="02040502050505030304" pitchFamily="18" charset="0"/>
                <a:hlinkClick r:id="rId4"/>
              </a:rPr>
              <a:t>/</a:t>
            </a: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800" dirty="0" smtClean="0">
                <a:latin typeface="Palatino Linotype" panose="02040502050505030304" pitchFamily="18" charset="0"/>
              </a:rPr>
              <a:t>Tomaszewski</a:t>
            </a:r>
            <a:r>
              <a:rPr lang="en-US" sz="1800" dirty="0">
                <a:latin typeface="Palatino Linotype" panose="02040502050505030304" pitchFamily="18" charset="0"/>
              </a:rPr>
              <a:t>, B. </a:t>
            </a:r>
            <a:r>
              <a:rPr lang="en-US" sz="1800" smtClean="0">
                <a:latin typeface="Palatino Linotype" panose="02040502050505030304" pitchFamily="18" charset="0"/>
              </a:rPr>
              <a:t>2020. </a:t>
            </a:r>
            <a:r>
              <a:rPr lang="en-US" sz="1800" dirty="0" smtClean="0">
                <a:latin typeface="Palatino Linotype" panose="02040502050505030304" pitchFamily="18" charset="0"/>
              </a:rPr>
              <a:t>Chapter 7</a:t>
            </a:r>
            <a:r>
              <a:rPr lang="en-US" sz="1800" dirty="0" smtClean="0"/>
              <a:t>: </a:t>
            </a:r>
            <a:r>
              <a:rPr lang="en-US" sz="1800" dirty="0"/>
              <a:t>Geographic Information Systems and Disaster </a:t>
            </a:r>
            <a:r>
              <a:rPr lang="en-US" sz="1800" dirty="0" smtClean="0"/>
              <a:t>Response. </a:t>
            </a:r>
            <a:r>
              <a:rPr lang="en-US" sz="1800" dirty="0" smtClean="0">
                <a:latin typeface="Palatino Linotype" panose="02040502050505030304" pitchFamily="18" charset="0"/>
              </a:rPr>
              <a:t>In: </a:t>
            </a:r>
            <a:r>
              <a:rPr lang="en-US" sz="1800" i="1" dirty="0" smtClean="0">
                <a:latin typeface="Palatino Linotype" panose="02040502050505030304" pitchFamily="18" charset="0"/>
              </a:rPr>
              <a:t>Geographic Information Systems for Disaster Management (Second Edition)</a:t>
            </a:r>
            <a:r>
              <a:rPr lang="en-US" sz="1800" dirty="0" smtClean="0">
                <a:latin typeface="Palatino Linotype" panose="02040502050505030304" pitchFamily="18" charset="0"/>
              </a:rPr>
              <a:t>, pp. </a:t>
            </a:r>
            <a:r>
              <a:rPr lang="en-US" sz="1800" dirty="0" smtClean="0"/>
              <a:t>2</a:t>
            </a:r>
            <a:r>
              <a:rPr lang="en-US" sz="1800" dirty="0" smtClean="0">
                <a:latin typeface="Palatino Linotype" panose="02040502050505030304" pitchFamily="18" charset="0"/>
              </a:rPr>
              <a:t>87-320. </a:t>
            </a:r>
            <a:r>
              <a:rPr lang="en-US" sz="1800" dirty="0" err="1">
                <a:latin typeface="Palatino Linotype" panose="02040502050505030304" pitchFamily="18" charset="0"/>
              </a:rPr>
              <a:t>Oxfordshire</a:t>
            </a:r>
            <a:r>
              <a:rPr lang="en-US" sz="1800" dirty="0">
                <a:latin typeface="Palatino Linotype" panose="02040502050505030304" pitchFamily="18" charset="0"/>
              </a:rPr>
              <a:t> and New York: Routledge</a:t>
            </a:r>
            <a:r>
              <a:rPr lang="en-US" sz="1800" dirty="0" smtClean="0">
                <a:latin typeface="Palatino Linotype" panose="02040502050505030304" pitchFamily="18" charset="0"/>
              </a:rPr>
              <a:t>.</a:t>
            </a:r>
            <a:endParaRPr lang="en-US" sz="3100" dirty="0">
              <a:latin typeface="Palatino Linotype" panose="02040502050505030304" pitchFamily="18" charset="0"/>
            </a:endParaRPr>
          </a:p>
        </p:txBody>
      </p:sp>
    </p:spTree>
    <p:extLst>
      <p:ext uri="{BB962C8B-B14F-4D97-AF65-F5344CB8AC3E}">
        <p14:creationId xmlns:p14="http://schemas.microsoft.com/office/powerpoint/2010/main" val="536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Thematic Maps</a:t>
            </a:r>
          </a:p>
        </p:txBody>
      </p:sp>
      <p:sp>
        <p:nvSpPr>
          <p:cNvPr id="3" name="Content Placeholder 2"/>
          <p:cNvSpPr>
            <a:spLocks noGrp="1"/>
          </p:cNvSpPr>
          <p:nvPr>
            <p:ph idx="1"/>
          </p:nvPr>
        </p:nvSpPr>
        <p:spPr>
          <a:xfrm>
            <a:off x="228600" y="1447800"/>
            <a:ext cx="11658600" cy="4525963"/>
          </a:xfrm>
        </p:spPr>
        <p:txBody>
          <a:bodyPr>
            <a:normAutofit lnSpcReduction="10000"/>
          </a:bodyPr>
          <a:lstStyle/>
          <a:p>
            <a:r>
              <a:rPr lang="en-US" dirty="0" smtClean="0"/>
              <a:t>Chapter 2</a:t>
            </a:r>
            <a:br>
              <a:rPr lang="en-US" dirty="0" smtClean="0"/>
            </a:br>
            <a:endParaRPr lang="en-US" dirty="0" smtClean="0"/>
          </a:p>
          <a:p>
            <a:r>
              <a:rPr lang="en-US" dirty="0" smtClean="0"/>
              <a:t>Oldest </a:t>
            </a:r>
            <a:r>
              <a:rPr lang="en-US" dirty="0"/>
              <a:t>examples of handling large volumes of geographic data </a:t>
            </a:r>
            <a:r>
              <a:rPr lang="en-US" dirty="0" smtClean="0"/>
              <a:t>– class breaks/aggregated data</a:t>
            </a:r>
            <a:br>
              <a:rPr lang="en-US" dirty="0" smtClean="0"/>
            </a:br>
            <a:r>
              <a:rPr lang="en-US" dirty="0" smtClean="0"/>
              <a:t> </a:t>
            </a:r>
          </a:p>
          <a:p>
            <a:r>
              <a:rPr lang="en-US" dirty="0" smtClean="0"/>
              <a:t>Choropleth </a:t>
            </a:r>
            <a:r>
              <a:rPr lang="en-US" dirty="0"/>
              <a:t>maps, proportional symbol maps, and </a:t>
            </a:r>
            <a:r>
              <a:rPr lang="en-US" dirty="0" err="1"/>
              <a:t>isarithmic</a:t>
            </a:r>
            <a:r>
              <a:rPr lang="en-US" dirty="0"/>
              <a:t> maps </a:t>
            </a:r>
            <a:r>
              <a:rPr lang="en-US" dirty="0" smtClean="0"/>
              <a:t/>
            </a:r>
            <a:br>
              <a:rPr lang="en-US" dirty="0" smtClean="0"/>
            </a:br>
            <a:endParaRPr lang="en-US" dirty="0" smtClean="0"/>
          </a:p>
          <a:p>
            <a:r>
              <a:rPr lang="en-US" dirty="0"/>
              <a:t>Exercise 2-2: Basic Thematic Map-Making with GIS Software </a:t>
            </a:r>
          </a:p>
        </p:txBody>
      </p:sp>
    </p:spTree>
    <p:extLst>
      <p:ext uri="{BB962C8B-B14F-4D97-AF65-F5344CB8AC3E}">
        <p14:creationId xmlns:p14="http://schemas.microsoft.com/office/powerpoint/2010/main" val="22896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Density Mapping or “Heat Mapping”</a:t>
            </a:r>
          </a:p>
        </p:txBody>
      </p:sp>
      <p:sp>
        <p:nvSpPr>
          <p:cNvPr id="3" name="Content Placeholder 2"/>
          <p:cNvSpPr>
            <a:spLocks noGrp="1"/>
          </p:cNvSpPr>
          <p:nvPr>
            <p:ph idx="1"/>
          </p:nvPr>
        </p:nvSpPr>
        <p:spPr>
          <a:xfrm>
            <a:off x="5579912" y="1295400"/>
            <a:ext cx="6459688" cy="4190999"/>
          </a:xfrm>
        </p:spPr>
        <p:txBody>
          <a:bodyPr>
            <a:normAutofit fontScale="92500" lnSpcReduction="10000"/>
          </a:bodyPr>
          <a:lstStyle/>
          <a:p>
            <a:r>
              <a:rPr lang="en-US" dirty="0"/>
              <a:t>D</a:t>
            </a:r>
            <a:r>
              <a:rPr lang="en-US" dirty="0" smtClean="0"/>
              <a:t>efining </a:t>
            </a:r>
            <a:r>
              <a:rPr lang="en-US" dirty="0"/>
              <a:t>areas based on the density or count of </a:t>
            </a:r>
            <a:r>
              <a:rPr lang="en-US" dirty="0" smtClean="0"/>
              <a:t>features</a:t>
            </a:r>
            <a:br>
              <a:rPr lang="en-US" dirty="0" smtClean="0"/>
            </a:br>
            <a:endParaRPr lang="en-US" dirty="0" smtClean="0"/>
          </a:p>
          <a:p>
            <a:r>
              <a:rPr lang="en-US" dirty="0" smtClean="0"/>
              <a:t>Not the same as hot spot mappings (see Chapter 6)</a:t>
            </a:r>
            <a:br>
              <a:rPr lang="en-US" dirty="0" smtClean="0"/>
            </a:br>
            <a:endParaRPr lang="en-US" dirty="0" smtClean="0"/>
          </a:p>
          <a:p>
            <a:r>
              <a:rPr lang="en-US" dirty="0" smtClean="0"/>
              <a:t>Understanding </a:t>
            </a:r>
            <a:r>
              <a:rPr lang="en-US" dirty="0"/>
              <a:t>where patterns are emerging from large data input volumes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66824"/>
            <a:ext cx="5427512" cy="4219575"/>
          </a:xfrm>
          <a:prstGeom prst="rect">
            <a:avLst/>
          </a:prstGeom>
        </p:spPr>
      </p:pic>
      <p:sp>
        <p:nvSpPr>
          <p:cNvPr id="5" name="Rectangle 4"/>
          <p:cNvSpPr/>
          <p:nvPr/>
        </p:nvSpPr>
        <p:spPr>
          <a:xfrm>
            <a:off x="123825" y="5514974"/>
            <a:ext cx="8029575" cy="646331"/>
          </a:xfrm>
          <a:prstGeom prst="rect">
            <a:avLst/>
          </a:prstGeom>
        </p:spPr>
        <p:txBody>
          <a:bodyPr wrap="square">
            <a:spAutoFit/>
          </a:bodyPr>
          <a:lstStyle/>
          <a:p>
            <a:r>
              <a:rPr lang="en-US" sz="1200" dirty="0"/>
              <a:t>Point density mapping of 311 calls related to flooding in Houston, Texas, during 2017’s Hurricane Harvey. Darker shades represent higher and lighter shades lower 311 call volume. Note that multiple 311 might be located on single point as per the nature of how 311 calls are logged, thus creating higher density. </a:t>
            </a:r>
            <a:r>
              <a:rPr lang="en-US" sz="1200" dirty="0" smtClean="0"/>
              <a:t>Maps </a:t>
            </a:r>
            <a:r>
              <a:rPr lang="en-US" sz="1200" dirty="0"/>
              <a:t>by Brian Tomaszewski</a:t>
            </a:r>
            <a:r>
              <a:rPr lang="en-US" sz="1200" dirty="0" smtClean="0"/>
              <a:t>.</a:t>
            </a:r>
            <a:endParaRPr lang="en-US" sz="1200" dirty="0"/>
          </a:p>
        </p:txBody>
      </p:sp>
    </p:spTree>
    <p:extLst>
      <p:ext uri="{BB962C8B-B14F-4D97-AF65-F5344CB8AC3E}">
        <p14:creationId xmlns:p14="http://schemas.microsoft.com/office/powerpoint/2010/main" val="384607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GIS and Internet of Things (</a:t>
            </a:r>
            <a:r>
              <a:rPr lang="en-US" dirty="0" err="1"/>
              <a:t>IoT</a:t>
            </a:r>
            <a:r>
              <a:rPr lang="en-US" dirty="0"/>
              <a:t>)</a:t>
            </a:r>
          </a:p>
        </p:txBody>
      </p:sp>
      <p:sp>
        <p:nvSpPr>
          <p:cNvPr id="3" name="Content Placeholder 2"/>
          <p:cNvSpPr>
            <a:spLocks noGrp="1"/>
          </p:cNvSpPr>
          <p:nvPr>
            <p:ph idx="1"/>
          </p:nvPr>
        </p:nvSpPr>
        <p:spPr>
          <a:xfrm>
            <a:off x="5952545" y="1223437"/>
            <a:ext cx="6087055" cy="4262963"/>
          </a:xfrm>
        </p:spPr>
        <p:txBody>
          <a:bodyPr>
            <a:normAutofit fontScale="85000" lnSpcReduction="10000"/>
          </a:bodyPr>
          <a:lstStyle/>
          <a:p>
            <a:r>
              <a:rPr lang="en-US" dirty="0" smtClean="0"/>
              <a:t>Real-time GIS:  Spatial data/inputs incorporated </a:t>
            </a:r>
            <a:r>
              <a:rPr lang="en-US" dirty="0"/>
              <a:t>into a GIS for decision-making as soon as the data themselves have been </a:t>
            </a:r>
            <a:r>
              <a:rPr lang="en-US" dirty="0" smtClean="0"/>
              <a:t>created</a:t>
            </a:r>
            <a:br>
              <a:rPr lang="en-US" dirty="0" smtClean="0"/>
            </a:br>
            <a:endParaRPr lang="en-US" dirty="0" smtClean="0"/>
          </a:p>
          <a:p>
            <a:r>
              <a:rPr lang="en-US" dirty="0"/>
              <a:t>Internet of Things (</a:t>
            </a:r>
            <a:r>
              <a:rPr lang="en-US" dirty="0" err="1"/>
              <a:t>IoT</a:t>
            </a:r>
            <a:r>
              <a:rPr lang="en-US" dirty="0"/>
              <a:t>): connection of sensors, hardware, virtual devices, and other “everyday” devices through networks and the Internet (</a:t>
            </a:r>
            <a:r>
              <a:rPr lang="en-US" dirty="0" err="1"/>
              <a:t>Wortmann</a:t>
            </a:r>
            <a:r>
              <a:rPr lang="en-US" dirty="0"/>
              <a:t> and </a:t>
            </a:r>
            <a:r>
              <a:rPr lang="en-US" dirty="0" err="1"/>
              <a:t>Flüchter</a:t>
            </a:r>
            <a:r>
              <a:rPr lang="en-US" dirty="0"/>
              <a:t> </a:t>
            </a:r>
            <a:r>
              <a:rPr lang="en-US" dirty="0" smtClean="0"/>
              <a:t>2015)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73425"/>
            <a:ext cx="5800145" cy="4312976"/>
          </a:xfrm>
          <a:prstGeom prst="rect">
            <a:avLst/>
          </a:prstGeom>
        </p:spPr>
      </p:pic>
      <p:sp>
        <p:nvSpPr>
          <p:cNvPr id="5" name="Rectangle 4"/>
          <p:cNvSpPr/>
          <p:nvPr/>
        </p:nvSpPr>
        <p:spPr>
          <a:xfrm>
            <a:off x="152400" y="5486400"/>
            <a:ext cx="5800145" cy="738664"/>
          </a:xfrm>
          <a:prstGeom prst="rect">
            <a:avLst/>
          </a:prstGeom>
        </p:spPr>
        <p:txBody>
          <a:bodyPr wrap="square">
            <a:spAutoFit/>
          </a:bodyPr>
          <a:lstStyle/>
          <a:p>
            <a:r>
              <a:rPr lang="en-US" sz="1400" dirty="0"/>
              <a:t>Hypothetical example of combining various real-time data streams and </a:t>
            </a:r>
            <a:r>
              <a:rPr lang="en-US" sz="1400" dirty="0" err="1"/>
              <a:t>IoT</a:t>
            </a:r>
            <a:r>
              <a:rPr lang="en-US" sz="1400" dirty="0"/>
              <a:t> devices for real-time GIS disaster response</a:t>
            </a:r>
            <a:r>
              <a:rPr lang="en-US" sz="1400" dirty="0" smtClean="0"/>
              <a:t>. Figure by Brian Tomaszewski</a:t>
            </a:r>
            <a:endParaRPr lang="en-US" sz="1400" dirty="0"/>
          </a:p>
        </p:txBody>
      </p:sp>
    </p:spTree>
    <p:extLst>
      <p:ext uri="{BB962C8B-B14F-4D97-AF65-F5344CB8AC3E}">
        <p14:creationId xmlns:p14="http://schemas.microsoft.com/office/powerpoint/2010/main" val="39718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52425"/>
            <a:ext cx="5635752" cy="1143000"/>
          </a:xfrm>
        </p:spPr>
        <p:txBody>
          <a:bodyPr>
            <a:normAutofit fontScale="90000"/>
          </a:bodyPr>
          <a:lstStyle/>
          <a:p>
            <a:r>
              <a:rPr lang="en-US" dirty="0"/>
              <a:t>Disaster-Response GIS Products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76200"/>
            <a:ext cx="5791200" cy="6154239"/>
          </a:xfrm>
          <a:prstGeom prst="rect">
            <a:avLst/>
          </a:prstGeom>
        </p:spPr>
      </p:pic>
      <p:sp>
        <p:nvSpPr>
          <p:cNvPr id="5" name="Rectangle 4"/>
          <p:cNvSpPr/>
          <p:nvPr/>
        </p:nvSpPr>
        <p:spPr>
          <a:xfrm>
            <a:off x="5829300" y="2743200"/>
            <a:ext cx="6362700" cy="830997"/>
          </a:xfrm>
          <a:prstGeom prst="rect">
            <a:avLst/>
          </a:prstGeom>
        </p:spPr>
        <p:txBody>
          <a:bodyPr wrap="square">
            <a:spAutoFit/>
          </a:bodyPr>
          <a:lstStyle/>
          <a:p>
            <a:pPr algn="ctr"/>
            <a:r>
              <a:rPr lang="en-US" sz="2400" dirty="0"/>
              <a:t>A disaster-response GIS product framework</a:t>
            </a:r>
            <a:r>
              <a:rPr lang="en-US" sz="2400" dirty="0" smtClean="0"/>
              <a:t>. </a:t>
            </a:r>
            <a:br>
              <a:rPr lang="en-US" sz="2400" dirty="0" smtClean="0"/>
            </a:br>
            <a:r>
              <a:rPr lang="en-US" sz="2400" dirty="0" smtClean="0"/>
              <a:t>Figure by Brian Tomaszewski.</a:t>
            </a:r>
            <a:endParaRPr lang="en-US" sz="2400" dirty="0"/>
          </a:p>
        </p:txBody>
      </p:sp>
    </p:spTree>
    <p:extLst>
      <p:ext uri="{BB962C8B-B14F-4D97-AF65-F5344CB8AC3E}">
        <p14:creationId xmlns:p14="http://schemas.microsoft.com/office/powerpoint/2010/main" val="35244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Disaster-Response Geographic Data Streams</a:t>
            </a:r>
          </a:p>
        </p:txBody>
      </p:sp>
      <p:sp>
        <p:nvSpPr>
          <p:cNvPr id="3" name="Content Placeholder 2"/>
          <p:cNvSpPr>
            <a:spLocks noGrp="1"/>
          </p:cNvSpPr>
          <p:nvPr>
            <p:ph idx="1"/>
          </p:nvPr>
        </p:nvSpPr>
        <p:spPr>
          <a:xfrm>
            <a:off x="6343650" y="1371599"/>
            <a:ext cx="5638800" cy="4525963"/>
          </a:xfrm>
        </p:spPr>
        <p:txBody>
          <a:bodyPr>
            <a:normAutofit/>
          </a:bodyPr>
          <a:lstStyle/>
          <a:p>
            <a:r>
              <a:rPr lang="en-US" sz="2400" dirty="0"/>
              <a:t>Google Crisis Response </a:t>
            </a:r>
            <a:r>
              <a:rPr lang="en-US" sz="2400" dirty="0" smtClean="0"/>
              <a:t>team (</a:t>
            </a:r>
            <a:r>
              <a:rPr lang="en-US" sz="2400" dirty="0" smtClean="0">
                <a:hlinkClick r:id="rId2"/>
              </a:rPr>
              <a:t>https</a:t>
            </a:r>
            <a:r>
              <a:rPr lang="en-US" sz="2400" dirty="0">
                <a:hlinkClick r:id="rId2"/>
              </a:rPr>
              <a:t>://</a:t>
            </a:r>
            <a:r>
              <a:rPr lang="en-US" sz="2400" dirty="0" smtClean="0">
                <a:hlinkClick r:id="rId2"/>
              </a:rPr>
              <a:t>crisisresponse.google</a:t>
            </a:r>
            <a:r>
              <a:rPr lang="en-US" sz="2400" dirty="0" smtClean="0"/>
              <a:t>): SOS </a:t>
            </a:r>
            <a:r>
              <a:rPr lang="en-US" sz="2400" dirty="0"/>
              <a:t>Alerts in </a:t>
            </a:r>
            <a:r>
              <a:rPr lang="en-US" sz="2400" dirty="0" smtClean="0"/>
              <a:t>Search</a:t>
            </a:r>
          </a:p>
          <a:p>
            <a:r>
              <a:rPr lang="en-US" sz="2400" dirty="0"/>
              <a:t>Google Crisis </a:t>
            </a:r>
            <a:r>
              <a:rPr lang="en-US" sz="2400" dirty="0" smtClean="0"/>
              <a:t>Map: </a:t>
            </a:r>
            <a:r>
              <a:rPr lang="en-US" sz="2400" dirty="0" smtClean="0">
                <a:hlinkClick r:id="rId3"/>
              </a:rPr>
              <a:t>http</a:t>
            </a:r>
            <a:r>
              <a:rPr lang="en-US" sz="2400" dirty="0">
                <a:hlinkClick r:id="rId3"/>
              </a:rPr>
              <a:t>://</a:t>
            </a:r>
            <a:r>
              <a:rPr lang="en-US" sz="2400" dirty="0" smtClean="0">
                <a:hlinkClick r:id="rId3"/>
              </a:rPr>
              <a:t>google.org/crisismap/weather_and_events</a:t>
            </a:r>
            <a:endParaRPr lang="en-US" sz="2400" dirty="0" smtClean="0"/>
          </a:p>
          <a:p>
            <a:r>
              <a:rPr lang="en-US" sz="2400" dirty="0"/>
              <a:t>Google Person Finder: </a:t>
            </a:r>
            <a:r>
              <a:rPr lang="en-US" sz="2400" dirty="0">
                <a:hlinkClick r:id="rId4"/>
              </a:rPr>
              <a:t>https://google.org/personfinder</a:t>
            </a:r>
            <a:r>
              <a:rPr lang="en-US" sz="2400" dirty="0" smtClean="0">
                <a:hlinkClick r:id="rId4"/>
              </a:rPr>
              <a:t>/</a:t>
            </a:r>
            <a:endParaRPr lang="en-US" sz="2400" dirty="0" smtClean="0"/>
          </a:p>
          <a:p>
            <a:r>
              <a:rPr lang="en-US" sz="2400" dirty="0"/>
              <a:t>Facebook </a:t>
            </a:r>
            <a:r>
              <a:rPr lang="en-US" sz="2400" dirty="0" smtClean="0"/>
              <a:t>Crisis </a:t>
            </a:r>
            <a:r>
              <a:rPr lang="en-US" sz="2400" dirty="0"/>
              <a:t>Response </a:t>
            </a:r>
            <a:r>
              <a:rPr lang="en-US" sz="2400" dirty="0" smtClean="0"/>
              <a:t>service: </a:t>
            </a:r>
            <a:r>
              <a:rPr lang="en-US" sz="2400" dirty="0">
                <a:hlinkClick r:id="rId5"/>
              </a:rPr>
              <a:t>www.facebook.com/about/crisisresponse/</a:t>
            </a:r>
            <a:endParaRPr lang="en-US" sz="24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1371599"/>
            <a:ext cx="6172200" cy="3216205"/>
          </a:xfrm>
          <a:prstGeom prst="rect">
            <a:avLst/>
          </a:prstGeom>
        </p:spPr>
      </p:pic>
      <p:sp>
        <p:nvSpPr>
          <p:cNvPr id="5" name="Rectangle 4"/>
          <p:cNvSpPr/>
          <p:nvPr/>
        </p:nvSpPr>
        <p:spPr>
          <a:xfrm>
            <a:off x="85725" y="4724400"/>
            <a:ext cx="6096000" cy="923330"/>
          </a:xfrm>
          <a:prstGeom prst="rect">
            <a:avLst/>
          </a:prstGeom>
        </p:spPr>
        <p:txBody>
          <a:bodyPr>
            <a:spAutoFit/>
          </a:bodyPr>
          <a:lstStyle/>
          <a:p>
            <a:pPr algn="ctr"/>
            <a:r>
              <a:rPr lang="en-US" dirty="0"/>
              <a:t>The </a:t>
            </a:r>
            <a:r>
              <a:rPr lang="en-US" dirty="0" err="1"/>
              <a:t>Esri</a:t>
            </a:r>
            <a:r>
              <a:rPr lang="en-US" dirty="0"/>
              <a:t> Disaster Response Program – </a:t>
            </a:r>
            <a:r>
              <a:rPr lang="en-US" dirty="0">
                <a:hlinkClick r:id="rId7"/>
              </a:rPr>
              <a:t>www.esri.com/en-us/disaster-response/overview</a:t>
            </a:r>
            <a:r>
              <a:rPr lang="en-US" dirty="0"/>
              <a:t>. </a:t>
            </a:r>
            <a:r>
              <a:rPr lang="en-US" dirty="0" smtClean="0"/>
              <a:t>Copyright </a:t>
            </a:r>
            <a:r>
              <a:rPr lang="en-US" dirty="0"/>
              <a:t>© 2019 </a:t>
            </a:r>
            <a:r>
              <a:rPr lang="en-US" dirty="0" err="1"/>
              <a:t>Esri</a:t>
            </a:r>
            <a:r>
              <a:rPr lang="en-US" dirty="0"/>
              <a:t> and its licensors. All rights reserved</a:t>
            </a:r>
            <a:r>
              <a:rPr lang="en-US" dirty="0" smtClean="0"/>
              <a:t>.</a:t>
            </a:r>
            <a:endParaRPr lang="en-US" dirty="0"/>
          </a:p>
        </p:txBody>
      </p:sp>
    </p:spTree>
    <p:extLst>
      <p:ext uri="{BB962C8B-B14F-4D97-AF65-F5344CB8AC3E}">
        <p14:creationId xmlns:p14="http://schemas.microsoft.com/office/powerpoint/2010/main" val="118202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199"/>
            <a:ext cx="7540752" cy="1143000"/>
          </a:xfrm>
        </p:spPr>
        <p:txBody>
          <a:bodyPr/>
          <a:lstStyle/>
          <a:p>
            <a:r>
              <a:rPr lang="en-US" dirty="0"/>
              <a:t>GIS and Damage Assessment</a:t>
            </a:r>
          </a:p>
        </p:txBody>
      </p:sp>
      <p:sp>
        <p:nvSpPr>
          <p:cNvPr id="3" name="Content Placeholder 2"/>
          <p:cNvSpPr>
            <a:spLocks noGrp="1"/>
          </p:cNvSpPr>
          <p:nvPr>
            <p:ph idx="1"/>
          </p:nvPr>
        </p:nvSpPr>
        <p:spPr>
          <a:xfrm>
            <a:off x="4803648" y="1952624"/>
            <a:ext cx="7388352" cy="1905000"/>
          </a:xfrm>
        </p:spPr>
        <p:txBody>
          <a:bodyPr>
            <a:normAutofit/>
          </a:bodyPr>
          <a:lstStyle/>
          <a:p>
            <a:pPr marL="0" indent="0">
              <a:buNone/>
            </a:pPr>
            <a:r>
              <a:rPr lang="en-US" sz="2800" dirty="0" smtClean="0"/>
              <a:t>Collecting </a:t>
            </a:r>
            <a:r>
              <a:rPr lang="en-US" sz="2800" dirty="0"/>
              <a:t>data on the level of destruction, causalities, and other factors during a disaster to gauge the level of response and recovery needed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199"/>
            <a:ext cx="4572000" cy="6083247"/>
          </a:xfrm>
          <a:prstGeom prst="rect">
            <a:avLst/>
          </a:prstGeom>
          <a:solidFill>
            <a:schemeClr val="tx1"/>
          </a:solidFill>
        </p:spPr>
      </p:pic>
      <p:sp>
        <p:nvSpPr>
          <p:cNvPr id="5" name="Rectangle 4"/>
          <p:cNvSpPr/>
          <p:nvPr/>
        </p:nvSpPr>
        <p:spPr>
          <a:xfrm>
            <a:off x="4752974" y="4572000"/>
            <a:ext cx="7286625" cy="1200329"/>
          </a:xfrm>
          <a:prstGeom prst="rect">
            <a:avLst/>
          </a:prstGeom>
        </p:spPr>
        <p:txBody>
          <a:bodyPr wrap="square">
            <a:spAutoFit/>
          </a:bodyPr>
          <a:lstStyle/>
          <a:p>
            <a:r>
              <a:rPr lang="en-US" dirty="0"/>
              <a:t>A flood damage assessment map of building damage levels. This map was created during a 2011 flooding incident in Owego, New York, and is representative of the kind of mapping done for damage assessment. </a:t>
            </a:r>
            <a:r>
              <a:rPr lang="en-US" dirty="0" smtClean="0"/>
              <a:t>Map </a:t>
            </a:r>
            <a:r>
              <a:rPr lang="en-US" dirty="0"/>
              <a:t>by Brian Tomaszewski</a:t>
            </a:r>
            <a:r>
              <a:rPr lang="en-US" dirty="0" smtClean="0"/>
              <a:t>.</a:t>
            </a:r>
            <a:endParaRPr lang="en-US" dirty="0"/>
          </a:p>
        </p:txBody>
      </p:sp>
    </p:spTree>
    <p:extLst>
      <p:ext uri="{BB962C8B-B14F-4D97-AF65-F5344CB8AC3E}">
        <p14:creationId xmlns:p14="http://schemas.microsoft.com/office/powerpoint/2010/main" val="3891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Data Collection and Mobile GIS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7" y="1219200"/>
            <a:ext cx="11978943" cy="4114800"/>
          </a:xfrm>
          <a:prstGeom prst="rect">
            <a:avLst/>
          </a:prstGeom>
        </p:spPr>
      </p:pic>
      <p:sp>
        <p:nvSpPr>
          <p:cNvPr id="5" name="Rectangle 4"/>
          <p:cNvSpPr/>
          <p:nvPr/>
        </p:nvSpPr>
        <p:spPr>
          <a:xfrm>
            <a:off x="86015" y="5410200"/>
            <a:ext cx="12105985" cy="646331"/>
          </a:xfrm>
          <a:prstGeom prst="rect">
            <a:avLst/>
          </a:prstGeom>
        </p:spPr>
        <p:txBody>
          <a:bodyPr wrap="square">
            <a:spAutoFit/>
          </a:bodyPr>
          <a:lstStyle/>
          <a:p>
            <a:pPr algn="ctr"/>
            <a:r>
              <a:rPr lang="en-US" dirty="0"/>
              <a:t>Examples of ArcGIS Collector for refugee camp field mapping. </a:t>
            </a:r>
            <a:r>
              <a:rPr lang="en-US" dirty="0" smtClean="0"/>
              <a:t/>
            </a:r>
            <a:br>
              <a:rPr lang="en-US" dirty="0" smtClean="0"/>
            </a:br>
            <a:r>
              <a:rPr lang="en-US" dirty="0" smtClean="0"/>
              <a:t>Screenshot </a:t>
            </a:r>
            <a:r>
              <a:rPr lang="en-US" dirty="0"/>
              <a:t>copyright © 2019 </a:t>
            </a:r>
            <a:r>
              <a:rPr lang="en-US" dirty="0" err="1"/>
              <a:t>Esri</a:t>
            </a:r>
            <a:r>
              <a:rPr lang="en-US" dirty="0"/>
              <a:t> and its licensors. All rights reserved</a:t>
            </a:r>
            <a:r>
              <a:rPr lang="en-US" dirty="0" smtClean="0"/>
              <a:t>.</a:t>
            </a:r>
            <a:endParaRPr lang="en-US" dirty="0"/>
          </a:p>
        </p:txBody>
      </p:sp>
    </p:spTree>
    <p:extLst>
      <p:ext uri="{BB962C8B-B14F-4D97-AF65-F5344CB8AC3E}">
        <p14:creationId xmlns:p14="http://schemas.microsoft.com/office/powerpoint/2010/main" val="232449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294" y="838200"/>
            <a:ext cx="3349752" cy="1143000"/>
          </a:xfrm>
        </p:spPr>
        <p:txBody>
          <a:bodyPr>
            <a:noAutofit/>
          </a:bodyPr>
          <a:lstStyle/>
          <a:p>
            <a:r>
              <a:rPr lang="en-US" dirty="0"/>
              <a:t>Field Data Collection and </a:t>
            </a:r>
            <a:r>
              <a:rPr lang="en-US" dirty="0" smtClean="0"/>
              <a:t/>
            </a:r>
            <a:br>
              <a:rPr lang="en-US" dirty="0" smtClean="0"/>
            </a:br>
            <a:r>
              <a:rPr lang="en-US" dirty="0" smtClean="0"/>
              <a:t>Mobile </a:t>
            </a:r>
            <a:r>
              <a:rPr lang="en-US" dirty="0"/>
              <a:t>GIS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005295" cy="6172200"/>
          </a:xfrm>
          <a:prstGeom prst="rect">
            <a:avLst/>
          </a:prstGeom>
        </p:spPr>
      </p:pic>
      <p:sp>
        <p:nvSpPr>
          <p:cNvPr id="5" name="Rectangle 4"/>
          <p:cNvSpPr/>
          <p:nvPr/>
        </p:nvSpPr>
        <p:spPr>
          <a:xfrm>
            <a:off x="9081494" y="3854351"/>
            <a:ext cx="3110506" cy="2308324"/>
          </a:xfrm>
          <a:prstGeom prst="rect">
            <a:avLst/>
          </a:prstGeom>
        </p:spPr>
        <p:txBody>
          <a:bodyPr wrap="square">
            <a:spAutoFit/>
          </a:bodyPr>
          <a:lstStyle/>
          <a:p>
            <a:r>
              <a:rPr lang="en-US" dirty="0"/>
              <a:t>Sample screenshots of the FEMA Public Assistance Preliminary Damage Assessment Forms inside </a:t>
            </a:r>
            <a:r>
              <a:rPr lang="en-US" dirty="0" err="1"/>
              <a:t>Esri’s</a:t>
            </a:r>
            <a:r>
              <a:rPr lang="en-US" dirty="0"/>
              <a:t> Survey123 App. </a:t>
            </a:r>
            <a:r>
              <a:rPr lang="en-US" dirty="0" smtClean="0"/>
              <a:t>Screenshot </a:t>
            </a:r>
            <a:r>
              <a:rPr lang="en-US" dirty="0"/>
              <a:t>copyright © 2019 </a:t>
            </a:r>
            <a:r>
              <a:rPr lang="en-US" dirty="0" err="1"/>
              <a:t>Esri</a:t>
            </a:r>
            <a:r>
              <a:rPr lang="en-US" dirty="0"/>
              <a:t> and its licensors. All rights reserved</a:t>
            </a:r>
            <a:r>
              <a:rPr lang="en-US" dirty="0" smtClean="0"/>
              <a:t>.</a:t>
            </a:r>
            <a:endParaRPr lang="en-US" dirty="0"/>
          </a:p>
        </p:txBody>
      </p:sp>
    </p:spTree>
    <p:extLst>
      <p:ext uri="{BB962C8B-B14F-4D97-AF65-F5344CB8AC3E}">
        <p14:creationId xmlns:p14="http://schemas.microsoft.com/office/powerpoint/2010/main" val="343493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Data Collection and Mobile GIS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219200"/>
            <a:ext cx="8534400" cy="4385733"/>
          </a:xfrm>
          <a:prstGeom prst="rect">
            <a:avLst/>
          </a:prstGeom>
        </p:spPr>
      </p:pic>
      <p:sp>
        <p:nvSpPr>
          <p:cNvPr id="5" name="Rectangle 4"/>
          <p:cNvSpPr/>
          <p:nvPr/>
        </p:nvSpPr>
        <p:spPr>
          <a:xfrm>
            <a:off x="2743200" y="5715000"/>
            <a:ext cx="6126998" cy="369332"/>
          </a:xfrm>
          <a:prstGeom prst="rect">
            <a:avLst/>
          </a:prstGeom>
        </p:spPr>
        <p:txBody>
          <a:bodyPr wrap="none">
            <a:spAutoFit/>
          </a:bodyPr>
          <a:lstStyle/>
          <a:p>
            <a:r>
              <a:rPr lang="en-US" dirty="0"/>
              <a:t>Open Data Kit (ODK) Collect screen and location widgets.</a:t>
            </a:r>
          </a:p>
        </p:txBody>
      </p:sp>
    </p:spTree>
    <p:extLst>
      <p:ext uri="{BB962C8B-B14F-4D97-AF65-F5344CB8AC3E}">
        <p14:creationId xmlns:p14="http://schemas.microsoft.com/office/powerpoint/2010/main" val="32063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Public and Disaster-Response Mapping: </a:t>
            </a:r>
            <a:r>
              <a:rPr lang="en-US" dirty="0" smtClean="0"/>
              <a:t/>
            </a:r>
            <a:br>
              <a:rPr lang="en-US" dirty="0" smtClean="0"/>
            </a:br>
            <a:r>
              <a:rPr lang="en-US" dirty="0" smtClean="0"/>
              <a:t>Crisis </a:t>
            </a:r>
            <a:r>
              <a:rPr lang="en-US" dirty="0"/>
              <a:t>Mapping and Citizen Reporting</a:t>
            </a:r>
          </a:p>
        </p:txBody>
      </p:sp>
      <p:sp>
        <p:nvSpPr>
          <p:cNvPr id="3" name="Content Placeholder 2"/>
          <p:cNvSpPr>
            <a:spLocks noGrp="1"/>
          </p:cNvSpPr>
          <p:nvPr>
            <p:ph idx="1"/>
          </p:nvPr>
        </p:nvSpPr>
        <p:spPr>
          <a:xfrm>
            <a:off x="152400" y="1600201"/>
            <a:ext cx="11811000" cy="4525963"/>
          </a:xfrm>
        </p:spPr>
        <p:txBody>
          <a:bodyPr>
            <a:normAutofit fontScale="85000" lnSpcReduction="20000"/>
          </a:bodyPr>
          <a:lstStyle/>
          <a:p>
            <a:r>
              <a:rPr lang="en-US" dirty="0" smtClean="0"/>
              <a:t>“C</a:t>
            </a:r>
            <a:r>
              <a:rPr lang="en-US" dirty="0"/>
              <a:t>risis mapping”: nonprofessional disaster management people </a:t>
            </a:r>
            <a:r>
              <a:rPr lang="en-US" dirty="0" smtClean="0"/>
              <a:t>involved </a:t>
            </a:r>
            <a:r>
              <a:rPr lang="en-US" dirty="0"/>
              <a:t>in disaster </a:t>
            </a:r>
            <a:r>
              <a:rPr lang="en-US" dirty="0" smtClean="0"/>
              <a:t>response</a:t>
            </a:r>
            <a:br>
              <a:rPr lang="en-US" dirty="0" smtClean="0"/>
            </a:br>
            <a:endParaRPr lang="en-US" dirty="0" smtClean="0"/>
          </a:p>
          <a:p>
            <a:r>
              <a:rPr lang="en-US" dirty="0" smtClean="0"/>
              <a:t>Online</a:t>
            </a:r>
            <a:r>
              <a:rPr lang="en-US" dirty="0"/>
              <a:t>, crowd-sourced </a:t>
            </a:r>
            <a:r>
              <a:rPr lang="en-US" dirty="0" smtClean="0"/>
              <a:t>mapping</a:t>
            </a:r>
            <a:br>
              <a:rPr lang="en-US" dirty="0" smtClean="0"/>
            </a:br>
            <a:endParaRPr lang="en-US" dirty="0" smtClean="0"/>
          </a:p>
          <a:p>
            <a:r>
              <a:rPr lang="en-US" dirty="0" smtClean="0"/>
              <a:t>Important </a:t>
            </a:r>
            <a:r>
              <a:rPr lang="en-US" dirty="0"/>
              <a:t>role in international crisis </a:t>
            </a:r>
            <a:r>
              <a:rPr lang="en-US" dirty="0" smtClean="0"/>
              <a:t>situations: lack </a:t>
            </a:r>
            <a:r>
              <a:rPr lang="en-US" dirty="0"/>
              <a:t>of on-the-ground media </a:t>
            </a:r>
            <a:r>
              <a:rPr lang="en-US" dirty="0" smtClean="0"/>
              <a:t>coverage/restrictive </a:t>
            </a:r>
            <a:r>
              <a:rPr lang="en-US" dirty="0"/>
              <a:t>government control of information </a:t>
            </a:r>
            <a:r>
              <a:rPr lang="en-US" dirty="0" smtClean="0"/>
              <a:t>- information gaps</a:t>
            </a:r>
            <a:br>
              <a:rPr lang="en-US" dirty="0" smtClean="0"/>
            </a:br>
            <a:endParaRPr lang="en-US" dirty="0" smtClean="0"/>
          </a:p>
          <a:p>
            <a:r>
              <a:rPr lang="en-US" dirty="0" smtClean="0"/>
              <a:t>Drawbacks: reliability </a:t>
            </a:r>
            <a:r>
              <a:rPr lang="en-US" dirty="0"/>
              <a:t>and verifiability of information </a:t>
            </a:r>
            <a:r>
              <a:rPr lang="en-US" dirty="0" smtClean="0"/>
              <a:t>collected</a:t>
            </a:r>
            <a:br>
              <a:rPr lang="en-US" dirty="0" smtClean="0"/>
            </a:br>
            <a:endParaRPr lang="en-US" dirty="0" smtClean="0"/>
          </a:p>
          <a:p>
            <a:r>
              <a:rPr lang="en-US" dirty="0" err="1" smtClean="0"/>
              <a:t>Ushahidi</a:t>
            </a:r>
            <a:r>
              <a:rPr lang="en-US" dirty="0" smtClean="0"/>
              <a:t>: </a:t>
            </a:r>
            <a:r>
              <a:rPr lang="en-US" dirty="0" smtClean="0">
                <a:hlinkClick r:id="rId2"/>
              </a:rPr>
              <a:t>https://www.ushahidi.com</a:t>
            </a:r>
            <a:endParaRPr lang="en-US" dirty="0"/>
          </a:p>
        </p:txBody>
      </p:sp>
    </p:spTree>
    <p:extLst>
      <p:ext uri="{BB962C8B-B14F-4D97-AF65-F5344CB8AC3E}">
        <p14:creationId xmlns:p14="http://schemas.microsoft.com/office/powerpoint/2010/main" val="23105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r>
              <a:rPr lang="en-US" dirty="0"/>
              <a:t>Objectives</a:t>
            </a:r>
          </a:p>
        </p:txBody>
      </p:sp>
      <p:sp>
        <p:nvSpPr>
          <p:cNvPr id="3" name="Content Placeholder 2"/>
          <p:cNvSpPr>
            <a:spLocks noGrp="1"/>
          </p:cNvSpPr>
          <p:nvPr>
            <p:ph idx="1"/>
          </p:nvPr>
        </p:nvSpPr>
        <p:spPr>
          <a:xfrm>
            <a:off x="74676" y="1143000"/>
            <a:ext cx="12039600" cy="4754564"/>
          </a:xfrm>
        </p:spPr>
        <p:txBody>
          <a:bodyPr>
            <a:noAutofit/>
          </a:bodyPr>
          <a:lstStyle/>
          <a:p>
            <a:r>
              <a:rPr lang="en-US" sz="1600" dirty="0" smtClean="0"/>
              <a:t>Understand </a:t>
            </a:r>
            <a:r>
              <a:rPr lang="en-US" sz="1600" dirty="0"/>
              <a:t>the basics about disaster-response policy in the United </a:t>
            </a:r>
            <a:r>
              <a:rPr lang="en-US" sz="1600" dirty="0" smtClean="0"/>
              <a:t>States</a:t>
            </a:r>
            <a:br>
              <a:rPr lang="en-US" sz="1600" dirty="0" smtClean="0"/>
            </a:br>
            <a:endParaRPr lang="en-US" sz="1600" dirty="0" smtClean="0"/>
          </a:p>
          <a:p>
            <a:r>
              <a:rPr lang="en-US" sz="1600" dirty="0" smtClean="0"/>
              <a:t>Be </a:t>
            </a:r>
            <a:r>
              <a:rPr lang="en-US" sz="1600" dirty="0"/>
              <a:t>familiar with concepts related to international disaster response laws, rules, and principals (</a:t>
            </a:r>
            <a:r>
              <a:rPr lang="en-US" sz="1600" dirty="0" smtClean="0"/>
              <a:t>IDRL)</a:t>
            </a:r>
            <a:br>
              <a:rPr lang="en-US" sz="1600" dirty="0" smtClean="0"/>
            </a:br>
            <a:endParaRPr lang="en-US" sz="1600" dirty="0" smtClean="0"/>
          </a:p>
          <a:p>
            <a:r>
              <a:rPr lang="en-US" sz="1600" dirty="0" smtClean="0"/>
              <a:t>Discern </a:t>
            </a:r>
            <a:r>
              <a:rPr lang="en-US" sz="1600" dirty="0"/>
              <a:t>various geographical aspects of situation </a:t>
            </a:r>
            <a:r>
              <a:rPr lang="en-US" sz="1600" dirty="0" smtClean="0"/>
              <a:t>awareness</a:t>
            </a:r>
            <a:br>
              <a:rPr lang="en-US" sz="1600" dirty="0" smtClean="0"/>
            </a:br>
            <a:endParaRPr lang="en-US" sz="1600" dirty="0" smtClean="0"/>
          </a:p>
          <a:p>
            <a:r>
              <a:rPr lang="en-US" sz="1600" dirty="0" smtClean="0"/>
              <a:t>Understand </a:t>
            </a:r>
            <a:r>
              <a:rPr lang="en-US" sz="1600" dirty="0"/>
              <a:t>what spatial data deluge means and identify various geographic information systems (GIS) techniques for handling spatial data deluge during a disaster </a:t>
            </a:r>
            <a:r>
              <a:rPr lang="en-US" sz="1600" dirty="0" smtClean="0"/>
              <a:t>response</a:t>
            </a:r>
            <a:br>
              <a:rPr lang="en-US" sz="1600" dirty="0" smtClean="0"/>
            </a:br>
            <a:endParaRPr lang="en-US" sz="1600" dirty="0" smtClean="0"/>
          </a:p>
          <a:p>
            <a:r>
              <a:rPr lang="en-US" sz="1600" dirty="0" smtClean="0"/>
              <a:t>Understand </a:t>
            </a:r>
            <a:r>
              <a:rPr lang="en-US" sz="1600" dirty="0"/>
              <a:t>basic concepts related real-time GIS and Internet of Things (</a:t>
            </a:r>
            <a:r>
              <a:rPr lang="en-US" sz="1600" dirty="0" err="1"/>
              <a:t>IoT</a:t>
            </a:r>
            <a:r>
              <a:rPr lang="en-US" sz="1600" dirty="0"/>
              <a:t>) for disaster </a:t>
            </a:r>
            <a:r>
              <a:rPr lang="en-US" sz="1600" dirty="0" smtClean="0"/>
              <a:t>management</a:t>
            </a:r>
            <a:br>
              <a:rPr lang="en-US" sz="1600" dirty="0" smtClean="0"/>
            </a:br>
            <a:endParaRPr lang="en-US" sz="1600" dirty="0" smtClean="0"/>
          </a:p>
          <a:p>
            <a:r>
              <a:rPr lang="en-US" sz="1600" dirty="0" smtClean="0"/>
              <a:t>Be </a:t>
            </a:r>
            <a:r>
              <a:rPr lang="en-US" sz="1600" dirty="0"/>
              <a:t>familiar with concepts related to disaster-response GIS product </a:t>
            </a:r>
            <a:r>
              <a:rPr lang="en-US" sz="1600" dirty="0" smtClean="0"/>
              <a:t>development</a:t>
            </a:r>
            <a:br>
              <a:rPr lang="en-US" sz="1600" dirty="0" smtClean="0"/>
            </a:br>
            <a:endParaRPr lang="en-US" sz="1600" dirty="0" smtClean="0"/>
          </a:p>
          <a:p>
            <a:r>
              <a:rPr lang="en-US" sz="1600" dirty="0" smtClean="0"/>
              <a:t>Understand </a:t>
            </a:r>
            <a:r>
              <a:rPr lang="en-US" sz="1600" dirty="0"/>
              <a:t>how GIS can be used for disaster-response damage-assessment </a:t>
            </a:r>
            <a:r>
              <a:rPr lang="en-US" sz="1600" dirty="0" smtClean="0"/>
              <a:t>tasks</a:t>
            </a:r>
            <a:br>
              <a:rPr lang="en-US" sz="1600" dirty="0" smtClean="0"/>
            </a:br>
            <a:endParaRPr lang="en-US" sz="1600" dirty="0" smtClean="0"/>
          </a:p>
          <a:p>
            <a:r>
              <a:rPr lang="en-US" sz="1600" dirty="0" smtClean="0"/>
              <a:t>Be </a:t>
            </a:r>
            <a:r>
              <a:rPr lang="en-US" sz="1600" dirty="0"/>
              <a:t>familiar with various GIS technology used for field data </a:t>
            </a:r>
            <a:r>
              <a:rPr lang="en-US" sz="1600" dirty="0" smtClean="0"/>
              <a:t>collection</a:t>
            </a:r>
            <a:br>
              <a:rPr lang="en-US" sz="1600" dirty="0" smtClean="0"/>
            </a:br>
            <a:endParaRPr lang="en-US" sz="1600" dirty="0" smtClean="0"/>
          </a:p>
          <a:p>
            <a:r>
              <a:rPr lang="en-US" sz="1600" dirty="0" smtClean="0"/>
              <a:t>Identify </a:t>
            </a:r>
            <a:r>
              <a:rPr lang="en-US" sz="1600" dirty="0"/>
              <a:t>opportunities for and barriers to incorporating the public and volunteers in disaster-response mapping through crisis </a:t>
            </a:r>
            <a:r>
              <a:rPr lang="en-US" sz="1600" dirty="0" smtClean="0"/>
              <a:t>mapping</a:t>
            </a:r>
          </a:p>
        </p:txBody>
      </p:sp>
    </p:spTree>
    <p:extLst>
      <p:ext uri="{BB962C8B-B14F-4D97-AF65-F5344CB8AC3E}">
        <p14:creationId xmlns:p14="http://schemas.microsoft.com/office/powerpoint/2010/main" val="4580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p:txBody>
      </p:sp>
      <p:sp>
        <p:nvSpPr>
          <p:cNvPr id="4" name="TextBox 3"/>
          <p:cNvSpPr txBox="1"/>
          <p:nvPr/>
        </p:nvSpPr>
        <p:spPr>
          <a:xfrm>
            <a:off x="76200" y="1231692"/>
            <a:ext cx="11734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Disaster-response </a:t>
            </a:r>
            <a:r>
              <a:rPr lang="en-US" dirty="0"/>
              <a:t>policy in the United </a:t>
            </a:r>
            <a:r>
              <a:rPr lang="en-US" dirty="0" smtClean="0"/>
              <a:t>States and GIS</a:t>
            </a:r>
            <a:br>
              <a:rPr lang="en-US" dirty="0" smtClean="0"/>
            </a:br>
            <a:endParaRPr lang="en-US" dirty="0" smtClean="0"/>
          </a:p>
          <a:p>
            <a:pPr marL="285750" indent="-285750">
              <a:buFont typeface="Arial" panose="020B0604020202020204" pitchFamily="34" charset="0"/>
              <a:buChar char="•"/>
            </a:pPr>
            <a:r>
              <a:rPr lang="en-US" dirty="0" smtClean="0"/>
              <a:t>International </a:t>
            </a:r>
            <a:r>
              <a:rPr lang="en-US" dirty="0"/>
              <a:t>disaster-response laws, rules, and principles (IDRL</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Geographical </a:t>
            </a:r>
            <a:r>
              <a:rPr lang="en-US" dirty="0"/>
              <a:t>aspects of situation </a:t>
            </a:r>
            <a:r>
              <a:rPr lang="en-US" dirty="0" smtClean="0"/>
              <a:t>awareness</a:t>
            </a:r>
            <a:br>
              <a:rPr lang="en-US" dirty="0" smtClean="0"/>
            </a:br>
            <a:endParaRPr lang="en-US" dirty="0" smtClean="0"/>
          </a:p>
          <a:p>
            <a:pPr marL="285750" indent="-285750">
              <a:buFont typeface="Arial" panose="020B0604020202020204" pitchFamily="34" charset="0"/>
              <a:buChar char="•"/>
            </a:pPr>
            <a:r>
              <a:rPr lang="en-US" dirty="0" smtClean="0"/>
              <a:t>Spatial </a:t>
            </a:r>
            <a:r>
              <a:rPr lang="en-US" dirty="0"/>
              <a:t>data deluge: </a:t>
            </a:r>
            <a:endParaRPr lang="en-US" dirty="0" smtClean="0"/>
          </a:p>
          <a:p>
            <a:pPr marL="742950" lvl="1" indent="-285750">
              <a:buFont typeface="Arial" panose="020B0604020202020204" pitchFamily="34" charset="0"/>
              <a:buChar char="•"/>
            </a:pPr>
            <a:r>
              <a:rPr lang="en-US" dirty="0" smtClean="0"/>
              <a:t>“Heat</a:t>
            </a:r>
            <a:r>
              <a:rPr lang="en-US" dirty="0"/>
              <a:t>” mapping </a:t>
            </a:r>
            <a:endParaRPr lang="en-US" dirty="0" smtClean="0"/>
          </a:p>
          <a:p>
            <a:pPr marL="742950" lvl="1" indent="-285750">
              <a:buFont typeface="Arial" panose="020B0604020202020204" pitchFamily="34" charset="0"/>
              <a:buChar char="•"/>
            </a:pPr>
            <a:r>
              <a:rPr lang="en-US" dirty="0" smtClean="0"/>
              <a:t>Real-time </a:t>
            </a:r>
            <a:r>
              <a:rPr lang="en-US" dirty="0"/>
              <a:t>GIS and Internet of Things (</a:t>
            </a:r>
            <a:r>
              <a:rPr lang="en-US" dirty="0" err="1"/>
              <a:t>IoT</a:t>
            </a:r>
            <a:r>
              <a:rPr lang="en-US" dirty="0"/>
              <a:t>) for disaster </a:t>
            </a:r>
            <a:r>
              <a:rPr lang="en-US" dirty="0" smtClean="0"/>
              <a:t>response</a:t>
            </a:r>
            <a:br>
              <a:rPr lang="en-US" dirty="0" smtClean="0"/>
            </a:br>
            <a:endParaRPr lang="en-US" dirty="0" smtClean="0"/>
          </a:p>
          <a:p>
            <a:pPr marL="285750" indent="-285750">
              <a:buFont typeface="Arial" panose="020B0604020202020204" pitchFamily="34" charset="0"/>
              <a:buChar char="•"/>
            </a:pPr>
            <a:r>
              <a:rPr lang="en-US" dirty="0" smtClean="0"/>
              <a:t>Disaster-response </a:t>
            </a:r>
            <a:r>
              <a:rPr lang="en-US" dirty="0"/>
              <a:t>GIS product </a:t>
            </a:r>
            <a:r>
              <a:rPr lang="en-US" dirty="0" smtClean="0"/>
              <a:t>development</a:t>
            </a:r>
            <a:br>
              <a:rPr lang="en-US" dirty="0" smtClean="0"/>
            </a:br>
            <a:endParaRPr lang="en-US" dirty="0" smtClean="0"/>
          </a:p>
          <a:p>
            <a:pPr marL="285750" indent="-285750">
              <a:buFont typeface="Arial" panose="020B0604020202020204" pitchFamily="34" charset="0"/>
              <a:buChar char="•"/>
            </a:pPr>
            <a:r>
              <a:rPr lang="en-US" dirty="0" smtClean="0"/>
              <a:t>Corporate </a:t>
            </a:r>
            <a:r>
              <a:rPr lang="en-US" dirty="0"/>
              <a:t>IT world and disaster </a:t>
            </a:r>
            <a:r>
              <a:rPr lang="en-US" dirty="0" smtClean="0"/>
              <a:t>response</a:t>
            </a:r>
            <a:br>
              <a:rPr lang="en-US" dirty="0" smtClean="0"/>
            </a:br>
            <a:endParaRPr lang="en-US" dirty="0" smtClean="0"/>
          </a:p>
          <a:p>
            <a:pPr marL="285750" indent="-285750">
              <a:buFont typeface="Arial" panose="020B0604020202020204" pitchFamily="34" charset="0"/>
              <a:buChar char="•"/>
            </a:pPr>
            <a:r>
              <a:rPr lang="en-US" dirty="0" smtClean="0"/>
              <a:t>Mobile </a:t>
            </a:r>
            <a:r>
              <a:rPr lang="en-US" dirty="0"/>
              <a:t>GIS capabilities for field data </a:t>
            </a:r>
            <a:r>
              <a:rPr lang="en-US" dirty="0" smtClean="0"/>
              <a:t>collection</a:t>
            </a:r>
            <a:br>
              <a:rPr lang="en-US" dirty="0" smtClean="0"/>
            </a:br>
            <a:endParaRPr lang="en-US" dirty="0" smtClean="0"/>
          </a:p>
          <a:p>
            <a:pPr marL="285750" indent="-285750">
              <a:buFont typeface="Arial" panose="020B0604020202020204" pitchFamily="34" charset="0"/>
              <a:buChar char="•"/>
            </a:pPr>
            <a:r>
              <a:rPr lang="en-US" dirty="0" smtClean="0"/>
              <a:t>Role </a:t>
            </a:r>
            <a:r>
              <a:rPr lang="en-US" dirty="0"/>
              <a:t>of the public in disaster-response mapping</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1919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150876" y="1360098"/>
            <a:ext cx="11887200" cy="4572000"/>
          </a:xfrm>
        </p:spPr>
        <p:txBody>
          <a:bodyPr>
            <a:noAutofit/>
          </a:bodyPr>
          <a:lstStyle/>
          <a:p>
            <a:pPr marL="0" indent="0">
              <a:buNone/>
            </a:pPr>
            <a:r>
              <a:rPr lang="en-US" sz="1700" dirty="0" smtClean="0"/>
              <a:t> </a:t>
            </a:r>
            <a:endParaRPr lang="en-US" sz="1700" dirty="0"/>
          </a:p>
        </p:txBody>
      </p:sp>
      <p:sp>
        <p:nvSpPr>
          <p:cNvPr id="4" name="Rectangle 3"/>
          <p:cNvSpPr/>
          <p:nvPr/>
        </p:nvSpPr>
        <p:spPr>
          <a:xfrm>
            <a:off x="163449" y="1360098"/>
            <a:ext cx="11999976" cy="4801314"/>
          </a:xfrm>
          <a:prstGeom prst="rect">
            <a:avLst/>
          </a:prstGeom>
        </p:spPr>
        <p:txBody>
          <a:bodyPr wrap="square">
            <a:spAutoFit/>
          </a:bodyPr>
          <a:lstStyle/>
          <a:p>
            <a:pPr>
              <a:buFont typeface="+mj-lt"/>
              <a:buAutoNum type="arabicPeriod"/>
            </a:pPr>
            <a:r>
              <a:rPr lang="en-US" dirty="0"/>
              <a:t> </a:t>
            </a:r>
            <a:r>
              <a:rPr lang="en-US" dirty="0" smtClean="0"/>
              <a:t>Refer </a:t>
            </a:r>
            <a:r>
              <a:rPr lang="en-US" dirty="0"/>
              <a:t>back to the 15 core response capabilities outlined in Table 7.1. Look through each of those core capabilities, and come up with specific GIS tasks and scenarios that you could imagine being used to support the specific capability, for example, developing a transportation GIS database that could be used to support core functionality 4 (critical transportation). As always, you are encouraged to think spatially about how GIS can be used as a support device to engage spatial aspects of these core response capabilities. Use the Internet or other research tools at your disposal to find specific case studies of GIS applications for disaster response that might fit the core response capability that you are investigating to help ground your ideas in a real-world context, or perhaps form the basis for new original research you might conduct</a:t>
            </a:r>
            <a:r>
              <a:rPr lang="en-US" dirty="0" smtClean="0"/>
              <a:t>.</a:t>
            </a:r>
          </a:p>
          <a:p>
            <a:pPr>
              <a:buFont typeface="+mj-lt"/>
              <a:buAutoNum type="arabicPeriod"/>
            </a:pPr>
            <a:endParaRPr lang="en-US" dirty="0"/>
          </a:p>
          <a:p>
            <a:pPr>
              <a:buFont typeface="+mj-lt"/>
              <a:buAutoNum type="arabicPeriod"/>
            </a:pPr>
            <a:r>
              <a:rPr lang="en-US" dirty="0"/>
              <a:t> </a:t>
            </a:r>
            <a:r>
              <a:rPr lang="en-US" dirty="0" smtClean="0"/>
              <a:t>Use </a:t>
            </a:r>
            <a:r>
              <a:rPr lang="en-US" dirty="0"/>
              <a:t>the Internet to find information about your local emergency management services, and see if you can determine if your town, county, city, or state has its own EOC. Contact your local officials to see if they would give you a tour of the EOC and find out how they use GIS to support EOC activities</a:t>
            </a:r>
            <a:r>
              <a:rPr lang="en-US" dirty="0" smtClean="0"/>
              <a:t>.</a:t>
            </a:r>
          </a:p>
          <a:p>
            <a:pPr>
              <a:buFont typeface="+mj-lt"/>
              <a:buAutoNum type="arabicPeriod"/>
            </a:pPr>
            <a:endParaRPr lang="en-US" dirty="0"/>
          </a:p>
          <a:p>
            <a:pPr>
              <a:buFont typeface="+mj-lt"/>
              <a:buAutoNum type="arabicPeriod"/>
            </a:pPr>
            <a:r>
              <a:rPr lang="en-US" dirty="0"/>
              <a:t> </a:t>
            </a:r>
            <a:r>
              <a:rPr lang="en-US" dirty="0" smtClean="0"/>
              <a:t>Besides </a:t>
            </a:r>
            <a:r>
              <a:rPr lang="en-US" dirty="0"/>
              <a:t>the example of wildfires given in the GIS and Disaster Warnings section, what other kinds of specific natural hazards can you think of that would have a sensitive evacuation order trigger point? Based on the natural hazard you think of, what kind of GIS model might you develop to determine when exactly to issue an effective disaster warning or evacuation order that people will believe and trust?</a:t>
            </a:r>
          </a:p>
        </p:txBody>
      </p:sp>
    </p:spTree>
    <p:extLst>
      <p:ext uri="{BB962C8B-B14F-4D97-AF65-F5344CB8AC3E}">
        <p14:creationId xmlns:p14="http://schemas.microsoft.com/office/powerpoint/2010/main" val="40371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Exercises</a:t>
            </a:r>
            <a:endParaRPr lang="en-US" dirty="0"/>
          </a:p>
        </p:txBody>
      </p:sp>
      <p:sp>
        <p:nvSpPr>
          <p:cNvPr id="3" name="Content Placeholder 2"/>
          <p:cNvSpPr>
            <a:spLocks noGrp="1"/>
          </p:cNvSpPr>
          <p:nvPr>
            <p:ph idx="1"/>
          </p:nvPr>
        </p:nvSpPr>
        <p:spPr>
          <a:xfrm>
            <a:off x="609600" y="1600201"/>
            <a:ext cx="10972800" cy="2209799"/>
          </a:xfrm>
        </p:spPr>
        <p:txBody>
          <a:bodyPr>
            <a:normAutofit fontScale="92500" lnSpcReduction="10000"/>
          </a:bodyPr>
          <a:lstStyle/>
          <a:p>
            <a:r>
              <a:rPr lang="en-US" dirty="0" smtClean="0"/>
              <a:t>Exercise 7.1 – </a:t>
            </a:r>
            <a:r>
              <a:rPr lang="en-US" i="1" dirty="0"/>
              <a:t>311 Hurricane Harvey Call Data Heat Mapping with Kernel Density</a:t>
            </a:r>
            <a:endParaRPr lang="en-US" i="1" dirty="0" smtClean="0"/>
          </a:p>
          <a:p>
            <a:pPr lvl="1"/>
            <a:r>
              <a:rPr lang="en-US" dirty="0" smtClean="0"/>
              <a:t>Develop </a:t>
            </a:r>
            <a:r>
              <a:rPr lang="en-US" dirty="0"/>
              <a:t>heat maps related to a disaster-response event</a:t>
            </a:r>
            <a:endParaRPr lang="en-US" dirty="0" smtClean="0"/>
          </a:p>
          <a:p>
            <a:pPr lvl="1"/>
            <a:r>
              <a:rPr lang="en-US" dirty="0"/>
              <a:t>A video walkthrough tutorial of this exercises is available from the book’s companion website: </a:t>
            </a:r>
            <a:r>
              <a:rPr lang="en-US" dirty="0">
                <a:hlinkClick r:id="rId2"/>
              </a:rPr>
              <a:t>http://gisfordisastermanagement.com</a:t>
            </a:r>
            <a:endParaRPr lang="en-US" dirty="0"/>
          </a:p>
          <a:p>
            <a:pPr lvl="1"/>
            <a:endParaRPr lang="en-US" dirty="0"/>
          </a:p>
        </p:txBody>
      </p:sp>
    </p:spTree>
    <p:extLst>
      <p:ext uri="{BB962C8B-B14F-4D97-AF65-F5344CB8AC3E}">
        <p14:creationId xmlns:p14="http://schemas.microsoft.com/office/powerpoint/2010/main" val="128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150876" y="1295400"/>
            <a:ext cx="11887200" cy="4495800"/>
          </a:xfrm>
        </p:spPr>
        <p:txBody>
          <a:bodyPr>
            <a:noAutofit/>
          </a:bodyPr>
          <a:lstStyle/>
          <a:p>
            <a:r>
              <a:rPr lang="en-US" sz="1400" dirty="0" err="1"/>
              <a:t>Haider</a:t>
            </a:r>
            <a:r>
              <a:rPr lang="en-US" sz="1400" dirty="0"/>
              <a:t>, H. International Legal Frameworks for Humanitarian Action: Topic Guide . Birmingham, UK: GSDRC, University of Birmingham, 2013.</a:t>
            </a:r>
          </a:p>
          <a:p>
            <a:r>
              <a:rPr lang="en-US" sz="1400" dirty="0" smtClean="0"/>
              <a:t>United </a:t>
            </a:r>
            <a:r>
              <a:rPr lang="en-US" sz="1400" dirty="0"/>
              <a:t>States Department of Homeland Security. National Response Framework. 3rd ed. Washington, DC: National Incident Management System, 2016</a:t>
            </a:r>
            <a:r>
              <a:rPr lang="en-US" sz="1400" dirty="0" smtClean="0"/>
              <a:t>.</a:t>
            </a:r>
          </a:p>
          <a:p>
            <a:r>
              <a:rPr lang="en-US" sz="1400" dirty="0" err="1"/>
              <a:t>Wortmann</a:t>
            </a:r>
            <a:r>
              <a:rPr lang="en-US" sz="1400" dirty="0"/>
              <a:t>, Felix, and Kristina </a:t>
            </a:r>
            <a:r>
              <a:rPr lang="en-US" sz="1400" dirty="0" err="1"/>
              <a:t>Flüchter</a:t>
            </a:r>
            <a:r>
              <a:rPr lang="en-US" sz="1400" dirty="0"/>
              <a:t> . “Internet of Things.” Business &amp; Information Systems Engineering 57, no. 3 (2015): 221–224.</a:t>
            </a:r>
          </a:p>
        </p:txBody>
      </p:sp>
    </p:spTree>
    <p:extLst>
      <p:ext uri="{BB962C8B-B14F-4D97-AF65-F5344CB8AC3E}">
        <p14:creationId xmlns:p14="http://schemas.microsoft.com/office/powerpoint/2010/main" val="5985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478224" y="1600201"/>
            <a:ext cx="6104176" cy="4525963"/>
          </a:xfrm>
        </p:spPr>
        <p:txBody>
          <a:bodyPr>
            <a:normAutofit/>
          </a:bodyPr>
          <a:lstStyle/>
          <a:p>
            <a:endParaRPr lang="en-US" dirty="0" smtClean="0"/>
          </a:p>
          <a:p>
            <a:pPr marL="0" indent="0">
              <a:buNone/>
            </a:pPr>
            <a:endParaRPr lang="en-US" dirty="0" smtClean="0"/>
          </a:p>
        </p:txBody>
      </p:sp>
      <p:sp>
        <p:nvSpPr>
          <p:cNvPr id="4" name="TextBox 3"/>
          <p:cNvSpPr txBox="1"/>
          <p:nvPr/>
        </p:nvSpPr>
        <p:spPr>
          <a:xfrm>
            <a:off x="5511428" y="1339970"/>
            <a:ext cx="6637576"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Disaster </a:t>
            </a:r>
            <a:r>
              <a:rPr lang="en-US" sz="2400" dirty="0" smtClean="0"/>
              <a:t>response: perhaps most widely </a:t>
            </a:r>
            <a:r>
              <a:rPr lang="en-US" sz="2400" dirty="0"/>
              <a:t>known disaster management cycle </a:t>
            </a:r>
            <a:r>
              <a:rPr lang="en-US" sz="2400" dirty="0" smtClean="0"/>
              <a:t>phase</a:t>
            </a:r>
            <a:br>
              <a:rPr lang="en-US" sz="2400" dirty="0" smtClean="0"/>
            </a:br>
            <a:endParaRPr lang="en-US" sz="2400" dirty="0" smtClean="0"/>
          </a:p>
          <a:p>
            <a:pPr marL="285750" indent="-285750">
              <a:buFont typeface="Arial" panose="020B0604020202020204" pitchFamily="34" charset="0"/>
              <a:buChar char="•"/>
            </a:pPr>
            <a:r>
              <a:rPr lang="en-US" sz="2400" dirty="0" smtClean="0"/>
              <a:t>Most </a:t>
            </a:r>
            <a:r>
              <a:rPr lang="en-US" sz="2400" dirty="0"/>
              <a:t>publicly visible use of GIS and mapping: news media </a:t>
            </a:r>
            <a:r>
              <a:rPr lang="en-US" sz="2400" dirty="0" smtClean="0"/>
              <a:t/>
            </a:r>
            <a:br>
              <a:rPr lang="en-US" sz="2400" dirty="0" smtClean="0"/>
            </a:br>
            <a:endParaRPr lang="en-US" sz="2400" dirty="0" smtClean="0"/>
          </a:p>
          <a:p>
            <a:pPr marL="285750" indent="-285750">
              <a:buFont typeface="Arial" panose="020B0604020202020204" pitchFamily="34" charset="0"/>
              <a:buChar char="•"/>
            </a:pPr>
            <a:r>
              <a:rPr lang="en-US" sz="2400" dirty="0" smtClean="0"/>
              <a:t>Images </a:t>
            </a:r>
            <a:r>
              <a:rPr lang="en-US" sz="2400" dirty="0"/>
              <a:t>of large command centers and emergency operations </a:t>
            </a:r>
            <a:r>
              <a:rPr lang="en-US" sz="2400" dirty="0" smtClean="0"/>
              <a:t>centers: large screens/maps/ situation </a:t>
            </a:r>
            <a:r>
              <a:rPr lang="en-US" sz="2400" dirty="0"/>
              <a:t>awareness and coordination activities</a:t>
            </a:r>
            <a:endParaRPr lang="en-US" sz="2200" dirty="0" smtClean="0">
              <a:latin typeface="Palatino Linotype" panose="020405020505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24" y="1219200"/>
            <a:ext cx="5337053" cy="4379120"/>
          </a:xfrm>
          <a:prstGeom prst="rect">
            <a:avLst/>
          </a:prstGeom>
        </p:spPr>
      </p:pic>
      <p:sp>
        <p:nvSpPr>
          <p:cNvPr id="7" name="Rectangle 6"/>
          <p:cNvSpPr/>
          <p:nvPr/>
        </p:nvSpPr>
        <p:spPr>
          <a:xfrm>
            <a:off x="31630" y="5659080"/>
            <a:ext cx="12039600" cy="523220"/>
          </a:xfrm>
          <a:prstGeom prst="rect">
            <a:avLst/>
          </a:prstGeom>
        </p:spPr>
        <p:txBody>
          <a:bodyPr wrap="square">
            <a:spAutoFit/>
          </a:bodyPr>
          <a:lstStyle/>
          <a:p>
            <a:r>
              <a:rPr lang="en-US" sz="1400" dirty="0"/>
              <a:t>Hurricane Maria tracking map from 2017. Maps like this are commonly used to portray disaster situations as they unfold and serve to inform and alert disaster responders and the public about oncoming disasters. </a:t>
            </a:r>
            <a:r>
              <a:rPr lang="fr-FR" sz="1400" dirty="0" smtClean="0"/>
              <a:t>Image source</a:t>
            </a:r>
            <a:r>
              <a:rPr lang="fr-FR" sz="1400" dirty="0"/>
              <a:t>: Public Domain, </a:t>
            </a:r>
            <a:r>
              <a:rPr lang="fr-FR" sz="1400" dirty="0">
                <a:hlinkClick r:id="rId4"/>
              </a:rPr>
              <a:t>www.nhc.noaa.gov/archive/2017/MARIA_graphics.php</a:t>
            </a:r>
            <a:endParaRPr lang="en-US" sz="1400" dirty="0"/>
          </a:p>
        </p:txBody>
      </p:sp>
    </p:spTree>
    <p:extLst>
      <p:ext uri="{BB962C8B-B14F-4D97-AF65-F5344CB8AC3E}">
        <p14:creationId xmlns:p14="http://schemas.microsoft.com/office/powerpoint/2010/main" val="16734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Disaster-Response Policy in the United States: National Response Framework (NRF)</a:t>
            </a:r>
          </a:p>
        </p:txBody>
      </p:sp>
      <p:sp>
        <p:nvSpPr>
          <p:cNvPr id="3" name="Content Placeholder 2"/>
          <p:cNvSpPr>
            <a:spLocks noGrp="1"/>
          </p:cNvSpPr>
          <p:nvPr>
            <p:ph idx="1"/>
          </p:nvPr>
        </p:nvSpPr>
        <p:spPr>
          <a:xfrm>
            <a:off x="228600" y="1600201"/>
            <a:ext cx="11734800" cy="4525963"/>
          </a:xfrm>
        </p:spPr>
        <p:txBody>
          <a:bodyPr>
            <a:normAutofit fontScale="85000" lnSpcReduction="20000"/>
          </a:bodyPr>
          <a:lstStyle/>
          <a:p>
            <a:r>
              <a:rPr lang="en-US" dirty="0"/>
              <a:t>“a guide to how the Nation responds to all types of disasters and emergencies” (United States Department of Homeland Security 2016, </a:t>
            </a:r>
            <a:r>
              <a:rPr lang="en-US" dirty="0" err="1"/>
              <a:t>i</a:t>
            </a:r>
            <a:r>
              <a:rPr lang="en-US" dirty="0" smtClean="0"/>
              <a:t>)</a:t>
            </a:r>
            <a:br>
              <a:rPr lang="en-US" dirty="0" smtClean="0"/>
            </a:br>
            <a:endParaRPr lang="en-US" dirty="0" smtClean="0"/>
          </a:p>
          <a:p>
            <a:r>
              <a:rPr lang="en-US" dirty="0"/>
              <a:t>NRF defines 15 core response </a:t>
            </a:r>
            <a:r>
              <a:rPr lang="en-US" dirty="0" smtClean="0"/>
              <a:t>capabilities</a:t>
            </a:r>
            <a:br>
              <a:rPr lang="en-US" dirty="0" smtClean="0"/>
            </a:br>
            <a:endParaRPr lang="en-US" dirty="0" smtClean="0"/>
          </a:p>
          <a:p>
            <a:r>
              <a:rPr lang="en-US" dirty="0" smtClean="0"/>
              <a:t>Many spatial </a:t>
            </a:r>
            <a:r>
              <a:rPr lang="en-US" dirty="0"/>
              <a:t>in </a:t>
            </a:r>
            <a:r>
              <a:rPr lang="en-US" dirty="0" smtClean="0"/>
              <a:t>nature: transportation</a:t>
            </a:r>
            <a:r>
              <a:rPr lang="en-US" dirty="0"/>
              <a:t>, infrastructure, and situation </a:t>
            </a:r>
            <a:r>
              <a:rPr lang="en-US" dirty="0" smtClean="0"/>
              <a:t>assessment</a:t>
            </a:r>
            <a:br>
              <a:rPr lang="en-US" dirty="0" smtClean="0"/>
            </a:br>
            <a:endParaRPr lang="en-US" dirty="0" smtClean="0"/>
          </a:p>
          <a:p>
            <a:r>
              <a:rPr lang="en-US" dirty="0"/>
              <a:t>GIS is explicitly mentioned as an integrating technology: “.. functionality provided by geographic information systems can be applied across multiple response core capabilities..” (United States Department of Homeland Security 2016, 27)</a:t>
            </a:r>
          </a:p>
        </p:txBody>
      </p:sp>
    </p:spTree>
    <p:extLst>
      <p:ext uri="{BB962C8B-B14F-4D97-AF65-F5344CB8AC3E}">
        <p14:creationId xmlns:p14="http://schemas.microsoft.com/office/powerpoint/2010/main" val="163634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Disaster-Response Laws, Rules, and Principles (IDRL)</a:t>
            </a:r>
          </a:p>
        </p:txBody>
      </p:sp>
      <p:sp>
        <p:nvSpPr>
          <p:cNvPr id="3" name="Content Placeholder 2"/>
          <p:cNvSpPr>
            <a:spLocks noGrp="1"/>
          </p:cNvSpPr>
          <p:nvPr>
            <p:ph idx="1"/>
          </p:nvPr>
        </p:nvSpPr>
        <p:spPr>
          <a:xfrm>
            <a:off x="228600" y="1600201"/>
            <a:ext cx="11658600" cy="4525963"/>
          </a:xfrm>
        </p:spPr>
        <p:txBody>
          <a:bodyPr>
            <a:normAutofit lnSpcReduction="10000"/>
          </a:bodyPr>
          <a:lstStyle/>
          <a:p>
            <a:r>
              <a:rPr lang="en-US" dirty="0" smtClean="0"/>
              <a:t>Guide improvement </a:t>
            </a:r>
            <a:r>
              <a:rPr lang="en-US" dirty="0"/>
              <a:t>of international humanitarian frameworks that guide humanitarian assistance in disaster zones (</a:t>
            </a:r>
            <a:r>
              <a:rPr lang="en-US" dirty="0" err="1"/>
              <a:t>Haider</a:t>
            </a:r>
            <a:r>
              <a:rPr lang="en-US" dirty="0"/>
              <a:t> 2013</a:t>
            </a:r>
            <a:r>
              <a:rPr lang="en-US" dirty="0" smtClean="0"/>
              <a:t>)</a:t>
            </a:r>
            <a:br>
              <a:rPr lang="en-US" dirty="0" smtClean="0"/>
            </a:br>
            <a:endParaRPr lang="en-US" dirty="0" smtClean="0"/>
          </a:p>
          <a:p>
            <a:r>
              <a:rPr lang="en-US" dirty="0" smtClean="0"/>
              <a:t>Not </a:t>
            </a:r>
            <a:r>
              <a:rPr lang="en-US" dirty="0"/>
              <a:t>a comprehensive or unified </a:t>
            </a:r>
            <a:r>
              <a:rPr lang="en-US" dirty="0" smtClean="0"/>
              <a:t>framework</a:t>
            </a:r>
            <a:br>
              <a:rPr lang="en-US" dirty="0" smtClean="0"/>
            </a:br>
            <a:endParaRPr lang="en-US" dirty="0" smtClean="0"/>
          </a:p>
          <a:p>
            <a:r>
              <a:rPr lang="en-US" dirty="0"/>
              <a:t>GIS perspective: </a:t>
            </a:r>
            <a:r>
              <a:rPr lang="en-US" dirty="0" smtClean="0"/>
              <a:t>technology </a:t>
            </a:r>
            <a:r>
              <a:rPr lang="en-US" dirty="0"/>
              <a:t>assistance and geographic information data sharing between host countries and outside specialist groups  </a:t>
            </a:r>
          </a:p>
        </p:txBody>
      </p:sp>
    </p:spTree>
    <p:extLst>
      <p:ext uri="{BB962C8B-B14F-4D97-AF65-F5344CB8AC3E}">
        <p14:creationId xmlns:p14="http://schemas.microsoft.com/office/powerpoint/2010/main" val="15780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 Aspects of Situation Awareness</a:t>
            </a:r>
          </a:p>
        </p:txBody>
      </p:sp>
      <p:sp>
        <p:nvSpPr>
          <p:cNvPr id="3" name="Content Placeholder 2"/>
          <p:cNvSpPr>
            <a:spLocks noGrp="1"/>
          </p:cNvSpPr>
          <p:nvPr>
            <p:ph idx="1"/>
          </p:nvPr>
        </p:nvSpPr>
        <p:spPr>
          <a:xfrm>
            <a:off x="304800" y="1600201"/>
            <a:ext cx="11658600" cy="4525963"/>
          </a:xfrm>
        </p:spPr>
        <p:txBody>
          <a:bodyPr/>
          <a:lstStyle/>
          <a:p>
            <a:r>
              <a:rPr lang="en-US" dirty="0" smtClean="0"/>
              <a:t>Time-sensitive </a:t>
            </a:r>
            <a:r>
              <a:rPr lang="en-US" dirty="0"/>
              <a:t>nature of disaster </a:t>
            </a:r>
            <a:r>
              <a:rPr lang="en-US" dirty="0" smtClean="0"/>
              <a:t>response: maps </a:t>
            </a:r>
            <a:r>
              <a:rPr lang="en-US" dirty="0"/>
              <a:t>and other spatial support devices </a:t>
            </a:r>
            <a:r>
              <a:rPr lang="en-US" dirty="0" smtClean="0"/>
              <a:t>kept </a:t>
            </a:r>
            <a:r>
              <a:rPr lang="en-US" dirty="0"/>
              <a:t>up </a:t>
            </a:r>
            <a:r>
              <a:rPr lang="en-US" dirty="0" smtClean="0"/>
              <a:t>to date in an </a:t>
            </a:r>
            <a:r>
              <a:rPr lang="en-US" dirty="0"/>
              <a:t>evolving situation </a:t>
            </a:r>
            <a:r>
              <a:rPr lang="en-US" dirty="0" smtClean="0"/>
              <a:t/>
            </a:r>
            <a:br>
              <a:rPr lang="en-US" dirty="0" smtClean="0"/>
            </a:br>
            <a:endParaRPr lang="en-US" dirty="0" smtClean="0"/>
          </a:p>
          <a:p>
            <a:r>
              <a:rPr lang="en-US" dirty="0" smtClean="0"/>
              <a:t>Generate </a:t>
            </a:r>
            <a:r>
              <a:rPr lang="en-US" dirty="0"/>
              <a:t>disaster-response GIS products </a:t>
            </a:r>
            <a:r>
              <a:rPr lang="en-US" dirty="0" smtClean="0"/>
              <a:t>readable </a:t>
            </a:r>
            <a:r>
              <a:rPr lang="en-US" dirty="0"/>
              <a:t>and consumable for relevant audiences that need them</a:t>
            </a:r>
          </a:p>
        </p:txBody>
      </p:sp>
    </p:spTree>
    <p:extLst>
      <p:ext uri="{BB962C8B-B14F-4D97-AF65-F5344CB8AC3E}">
        <p14:creationId xmlns:p14="http://schemas.microsoft.com/office/powerpoint/2010/main" val="32363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and Emergency Operation Centers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65849"/>
            <a:ext cx="6699504" cy="4428357"/>
          </a:xfrm>
          <a:prstGeom prst="rect">
            <a:avLst/>
          </a:prstGeom>
        </p:spPr>
      </p:pic>
      <p:sp>
        <p:nvSpPr>
          <p:cNvPr id="5" name="Rectangle 4"/>
          <p:cNvSpPr/>
          <p:nvPr/>
        </p:nvSpPr>
        <p:spPr>
          <a:xfrm>
            <a:off x="266700" y="5794206"/>
            <a:ext cx="7080503" cy="369332"/>
          </a:xfrm>
          <a:prstGeom prst="rect">
            <a:avLst/>
          </a:prstGeom>
        </p:spPr>
        <p:txBody>
          <a:bodyPr wrap="square">
            <a:spAutoFit/>
          </a:bodyPr>
          <a:lstStyle/>
          <a:p>
            <a:r>
              <a:rPr lang="en-US" dirty="0"/>
              <a:t>An emergency operations center (EOC). (Source: Public Domain.)</a:t>
            </a:r>
          </a:p>
        </p:txBody>
      </p:sp>
      <p:sp>
        <p:nvSpPr>
          <p:cNvPr id="6" name="TextBox 5"/>
          <p:cNvSpPr txBox="1"/>
          <p:nvPr/>
        </p:nvSpPr>
        <p:spPr>
          <a:xfrm>
            <a:off x="7166768" y="1384829"/>
            <a:ext cx="4959096" cy="4324261"/>
          </a:xfrm>
          <a:prstGeom prst="rect">
            <a:avLst/>
          </a:prstGeom>
          <a:noFill/>
        </p:spPr>
        <p:txBody>
          <a:bodyPr wrap="square" rtlCol="0">
            <a:spAutoFit/>
          </a:bodyPr>
          <a:lstStyle/>
          <a:p>
            <a:pPr marL="285750" indent="-285750">
              <a:buFont typeface="Arial" panose="020B0604020202020204" pitchFamily="34" charset="0"/>
              <a:buChar char="•"/>
            </a:pPr>
            <a:r>
              <a:rPr lang="en-US" sz="2500" dirty="0" smtClean="0"/>
              <a:t>Example of Incident </a:t>
            </a:r>
            <a:r>
              <a:rPr lang="en-US" sz="2500" dirty="0"/>
              <a:t>Command System (ICS</a:t>
            </a:r>
            <a:r>
              <a:rPr lang="en-US" sz="2500" dirty="0" smtClean="0"/>
              <a:t>) (Chapter 5)</a:t>
            </a:r>
            <a:br>
              <a:rPr lang="en-US" sz="2500" dirty="0" smtClean="0"/>
            </a:br>
            <a:endParaRPr lang="en-US" sz="2500" dirty="0">
              <a:latin typeface="Palatino Linotype" panose="02040502050505030304" pitchFamily="18" charset="0"/>
            </a:endParaRPr>
          </a:p>
          <a:p>
            <a:pPr marL="285750" indent="-285750">
              <a:buFont typeface="Arial" panose="020B0604020202020204" pitchFamily="34" charset="0"/>
              <a:buChar char="•"/>
            </a:pPr>
            <a:r>
              <a:rPr lang="en-US" sz="2500" dirty="0" smtClean="0"/>
              <a:t>Two </a:t>
            </a:r>
            <a:r>
              <a:rPr lang="en-US" sz="2500" dirty="0"/>
              <a:t>large monitors </a:t>
            </a:r>
            <a:r>
              <a:rPr lang="en-US" sz="2500" dirty="0" smtClean="0"/>
              <a:t>top </a:t>
            </a:r>
            <a:r>
              <a:rPr lang="en-US" sz="2500" dirty="0"/>
              <a:t>center of the </a:t>
            </a:r>
            <a:r>
              <a:rPr lang="en-US" sz="2500" dirty="0" smtClean="0"/>
              <a:t>image: </a:t>
            </a:r>
            <a:r>
              <a:rPr lang="en-US" sz="2500" dirty="0"/>
              <a:t>displaying real-time maps of the hurricane’s </a:t>
            </a:r>
            <a:r>
              <a:rPr lang="en-US" sz="2500" dirty="0" smtClean="0"/>
              <a:t>progress</a:t>
            </a:r>
            <a:br>
              <a:rPr lang="en-US" sz="2500" dirty="0" smtClean="0"/>
            </a:br>
            <a:endParaRPr lang="en-US" sz="2500" dirty="0" smtClean="0"/>
          </a:p>
          <a:p>
            <a:pPr marL="285750" indent="-285750">
              <a:buFont typeface="Arial" panose="020B0604020202020204" pitchFamily="34" charset="0"/>
              <a:buChar char="•"/>
            </a:pPr>
            <a:r>
              <a:rPr lang="en-US" sz="2500" dirty="0" smtClean="0"/>
              <a:t>EOC: dedicated </a:t>
            </a:r>
            <a:r>
              <a:rPr lang="en-US" sz="2500" dirty="0"/>
              <a:t>GIS supervisor or analyst </a:t>
            </a:r>
            <a:r>
              <a:rPr lang="en-US" sz="2500" dirty="0" smtClean="0"/>
              <a:t>tasked </a:t>
            </a:r>
            <a:r>
              <a:rPr lang="en-US" sz="2500" dirty="0"/>
              <a:t>with providing real-time updates </a:t>
            </a:r>
          </a:p>
        </p:txBody>
      </p:sp>
    </p:spTree>
    <p:extLst>
      <p:ext uri="{BB962C8B-B14F-4D97-AF65-F5344CB8AC3E}">
        <p14:creationId xmlns:p14="http://schemas.microsoft.com/office/powerpoint/2010/main" val="4473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and Disaster Warnings</a:t>
            </a:r>
          </a:p>
        </p:txBody>
      </p:sp>
      <p:sp>
        <p:nvSpPr>
          <p:cNvPr id="3" name="Content Placeholder 2"/>
          <p:cNvSpPr>
            <a:spLocks noGrp="1"/>
          </p:cNvSpPr>
          <p:nvPr>
            <p:ph idx="1"/>
          </p:nvPr>
        </p:nvSpPr>
        <p:spPr>
          <a:xfrm>
            <a:off x="228600" y="1371600"/>
            <a:ext cx="11811000" cy="4525963"/>
          </a:xfrm>
        </p:spPr>
        <p:txBody>
          <a:bodyPr>
            <a:normAutofit fontScale="92500"/>
          </a:bodyPr>
          <a:lstStyle/>
          <a:p>
            <a:r>
              <a:rPr lang="en-US" dirty="0" smtClean="0"/>
              <a:t>Between </a:t>
            </a:r>
            <a:r>
              <a:rPr lang="en-US" dirty="0"/>
              <a:t>disaster planning and disaster response: map </a:t>
            </a:r>
            <a:r>
              <a:rPr lang="en-US" dirty="0" smtClean="0"/>
              <a:t>provide public </a:t>
            </a:r>
            <a:r>
              <a:rPr lang="en-US" dirty="0"/>
              <a:t>with spatial representations of disaster warnings that can provide the initial disaster-response situation </a:t>
            </a:r>
            <a:r>
              <a:rPr lang="en-US" dirty="0" smtClean="0"/>
              <a:t>awareness</a:t>
            </a:r>
            <a:br>
              <a:rPr lang="en-US" dirty="0" smtClean="0"/>
            </a:br>
            <a:endParaRPr lang="en-US" dirty="0" smtClean="0"/>
          </a:p>
          <a:p>
            <a:r>
              <a:rPr lang="en-US" dirty="0" smtClean="0"/>
              <a:t>Smartphones</a:t>
            </a:r>
            <a:r>
              <a:rPr lang="en-US" dirty="0"/>
              <a:t>, tablet computers, and other </a:t>
            </a:r>
            <a:r>
              <a:rPr lang="en-US" dirty="0" smtClean="0"/>
              <a:t>technologies: </a:t>
            </a:r>
            <a:r>
              <a:rPr lang="en-US" dirty="0"/>
              <a:t>people </a:t>
            </a:r>
            <a:r>
              <a:rPr lang="en-US" dirty="0" smtClean="0"/>
              <a:t>connected </a:t>
            </a:r>
            <a:r>
              <a:rPr lang="en-US" dirty="0"/>
              <a:t>together in real time </a:t>
            </a:r>
            <a:r>
              <a:rPr lang="en-US" dirty="0" smtClean="0"/>
              <a:t>- weather </a:t>
            </a:r>
            <a:r>
              <a:rPr lang="en-US" dirty="0"/>
              <a:t>information, real-time earthquake information, news feeds, and social media </a:t>
            </a:r>
            <a:r>
              <a:rPr lang="en-US" dirty="0" smtClean="0"/>
              <a:t>posts</a:t>
            </a:r>
            <a:br>
              <a:rPr lang="en-US" dirty="0" smtClean="0"/>
            </a:br>
            <a:endParaRPr lang="en-US" dirty="0" smtClean="0"/>
          </a:p>
          <a:p>
            <a:r>
              <a:rPr lang="en-US" dirty="0" smtClean="0"/>
              <a:t>Evacuation orders</a:t>
            </a:r>
            <a:endParaRPr lang="en-US" dirty="0"/>
          </a:p>
        </p:txBody>
      </p:sp>
    </p:spTree>
    <p:extLst>
      <p:ext uri="{BB962C8B-B14F-4D97-AF65-F5344CB8AC3E}">
        <p14:creationId xmlns:p14="http://schemas.microsoft.com/office/powerpoint/2010/main" val="191858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 Deluge</a:t>
            </a:r>
          </a:p>
        </p:txBody>
      </p:sp>
      <p:sp>
        <p:nvSpPr>
          <p:cNvPr id="3" name="Content Placeholder 2"/>
          <p:cNvSpPr>
            <a:spLocks noGrp="1"/>
          </p:cNvSpPr>
          <p:nvPr>
            <p:ph idx="1"/>
          </p:nvPr>
        </p:nvSpPr>
        <p:spPr>
          <a:xfrm>
            <a:off x="152400" y="1447800"/>
            <a:ext cx="11430000" cy="4525963"/>
          </a:xfrm>
        </p:spPr>
        <p:txBody>
          <a:bodyPr/>
          <a:lstStyle/>
          <a:p>
            <a:r>
              <a:rPr lang="en-US" dirty="0" smtClean="0"/>
              <a:t>Overall </a:t>
            </a:r>
            <a:r>
              <a:rPr lang="en-US" dirty="0"/>
              <a:t>volume of digital, spatially referenced </a:t>
            </a:r>
            <a:r>
              <a:rPr lang="en-US" dirty="0" smtClean="0"/>
              <a:t>data/disaster-response coordination: overwhelming, data cannot </a:t>
            </a:r>
            <a:r>
              <a:rPr lang="en-US" dirty="0"/>
              <a:t>be </a:t>
            </a:r>
            <a:r>
              <a:rPr lang="en-US" dirty="0" smtClean="0"/>
              <a:t>processed/acted upon/actionable</a:t>
            </a:r>
            <a:br>
              <a:rPr lang="en-US" dirty="0" smtClean="0"/>
            </a:br>
            <a:r>
              <a:rPr lang="en-US" dirty="0" smtClean="0"/>
              <a:t> </a:t>
            </a:r>
          </a:p>
          <a:p>
            <a:r>
              <a:rPr lang="en-US" dirty="0" smtClean="0"/>
              <a:t>Routine problem </a:t>
            </a:r>
            <a:r>
              <a:rPr lang="en-US" dirty="0"/>
              <a:t>in large </a:t>
            </a:r>
            <a:r>
              <a:rPr lang="en-US" dirty="0" smtClean="0"/>
              <a:t>disasters</a:t>
            </a:r>
            <a:br>
              <a:rPr lang="en-US" dirty="0" smtClean="0"/>
            </a:br>
            <a:endParaRPr lang="en-US" dirty="0" smtClean="0"/>
          </a:p>
          <a:p>
            <a:r>
              <a:rPr lang="en-US" dirty="0" smtClean="0"/>
              <a:t>Aggregate </a:t>
            </a:r>
            <a:r>
              <a:rPr lang="en-US" dirty="0"/>
              <a:t>data by identifying potential clusters of data that are of interest  </a:t>
            </a:r>
          </a:p>
        </p:txBody>
      </p:sp>
    </p:spTree>
    <p:extLst>
      <p:ext uri="{BB962C8B-B14F-4D97-AF65-F5344CB8AC3E}">
        <p14:creationId xmlns:p14="http://schemas.microsoft.com/office/powerpoint/2010/main" val="209599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Slide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err="1">
            <a:latin typeface="Palatino Linotype" panose="02040502050505030304" pitchFamily="18" charset="0"/>
          </a:defRPr>
        </a:defPPr>
      </a:lstStyle>
    </a:spDef>
    <a:txDef>
      <a:spPr>
        <a:noFill/>
      </a:spPr>
      <a:bodyPr wrap="square" rtlCol="0">
        <a:spAutoFit/>
      </a:bodyPr>
      <a:lstStyle>
        <a:defPPr marL="285750" indent="-285750">
          <a:buFont typeface="Arial" panose="020B0604020202020204" pitchFamily="34" charset="0"/>
          <a:buChar char="•"/>
          <a:defRPr sz="2200" dirty="0" smtClean="0">
            <a:latin typeface="Palatino Linotype" panose="0204050205050503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7724</TotalTime>
  <Words>1655</Words>
  <Application>Microsoft Office PowerPoint</Application>
  <PresentationFormat>Widescreen</PresentationFormat>
  <Paragraphs>109</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Palatino Linotype</vt:lpstr>
      <vt:lpstr>Office Theme</vt:lpstr>
      <vt:lpstr>Chapter 7  Geographic Information Systems and Disaster Response for additional materials, see: http://gisfordisastermanagement.com/    Recommended Citation: Tomaszewski, B. 2020. Chapter 7: Geographic Information Systems and Disaster Response. In: Geographic Information Systems for Disaster Management (Second Edition), pp. 287-320. Oxfordshire and New York: Routledge.</vt:lpstr>
      <vt:lpstr>Chapter 7 Objectives</vt:lpstr>
      <vt:lpstr>Introduction</vt:lpstr>
      <vt:lpstr>Disaster-Response Policy in the United States: National Response Framework (NRF)</vt:lpstr>
      <vt:lpstr>International Disaster-Response Laws, Rules, and Principles (IDRL)</vt:lpstr>
      <vt:lpstr>Geographical Aspects of Situation Awareness</vt:lpstr>
      <vt:lpstr>Maps and Emergency Operation Centers</vt:lpstr>
      <vt:lpstr>GIS and Disaster Warnings</vt:lpstr>
      <vt:lpstr>Spatial Data Deluge</vt:lpstr>
      <vt:lpstr>Thematic Maps</vt:lpstr>
      <vt:lpstr>Density Mapping or “Heat Mapping”</vt:lpstr>
      <vt:lpstr>Real-Time GIS and Internet of Things (IoT)</vt:lpstr>
      <vt:lpstr>Disaster-Response GIS Products</vt:lpstr>
      <vt:lpstr>Online Disaster-Response Geographic Data Streams</vt:lpstr>
      <vt:lpstr>GIS and Damage Assessment</vt:lpstr>
      <vt:lpstr>Field Data Collection and Mobile GIS</vt:lpstr>
      <vt:lpstr>Field Data Collection and  Mobile GIS</vt:lpstr>
      <vt:lpstr>Field Data Collection and Mobile GIS</vt:lpstr>
      <vt:lpstr>The Public and Disaster-Response Mapping:  Crisis Mapping and Citizen Reporting</vt:lpstr>
      <vt:lpstr>Summary</vt:lpstr>
      <vt:lpstr>Discussion Questions</vt:lpstr>
      <vt:lpstr>Chapter 7 Exercises</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346</cp:revision>
  <cp:lastPrinted>2014-08-28T13:11:22Z</cp:lastPrinted>
  <dcterms:created xsi:type="dcterms:W3CDTF">2014-08-24T19:10:52Z</dcterms:created>
  <dcterms:modified xsi:type="dcterms:W3CDTF">2021-01-14T14:16:13Z</dcterms:modified>
</cp:coreProperties>
</file>