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259" r:id="rId2"/>
    <p:sldId id="260" r:id="rId3"/>
    <p:sldId id="258" r:id="rId4"/>
    <p:sldId id="333" r:id="rId5"/>
    <p:sldId id="334" r:id="rId6"/>
    <p:sldId id="335" r:id="rId7"/>
    <p:sldId id="336" r:id="rId8"/>
    <p:sldId id="337" r:id="rId9"/>
    <p:sldId id="338" r:id="rId10"/>
    <p:sldId id="339" r:id="rId11"/>
    <p:sldId id="342" r:id="rId12"/>
    <p:sldId id="341" r:id="rId13"/>
    <p:sldId id="340" r:id="rId14"/>
    <p:sldId id="343" r:id="rId15"/>
    <p:sldId id="345" r:id="rId16"/>
    <p:sldId id="344" r:id="rId17"/>
    <p:sldId id="346" r:id="rId18"/>
    <p:sldId id="347" r:id="rId19"/>
    <p:sldId id="348" r:id="rId20"/>
    <p:sldId id="349" r:id="rId21"/>
    <p:sldId id="350" r:id="rId22"/>
    <p:sldId id="351" r:id="rId23"/>
    <p:sldId id="352" r:id="rId24"/>
    <p:sldId id="353" r:id="rId25"/>
    <p:sldId id="354" r:id="rId26"/>
    <p:sldId id="355" r:id="rId27"/>
    <p:sldId id="356" r:id="rId28"/>
    <p:sldId id="357" r:id="rId29"/>
    <p:sldId id="358" r:id="rId30"/>
    <p:sldId id="359" r:id="rId31"/>
    <p:sldId id="360" r:id="rId32"/>
    <p:sldId id="361" r:id="rId33"/>
    <p:sldId id="362" r:id="rId34"/>
    <p:sldId id="364" r:id="rId35"/>
    <p:sldId id="365" r:id="rId36"/>
    <p:sldId id="366" r:id="rId37"/>
    <p:sldId id="332" r:id="rId38"/>
    <p:sldId id="289" r:id="rId39"/>
    <p:sldId id="290" r:id="rId40"/>
  </p:sldIdLst>
  <p:sldSz cx="12192000" cy="6858000"/>
  <p:notesSz cx="6954838"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5276" autoAdjust="0"/>
  </p:normalViewPr>
  <p:slideViewPr>
    <p:cSldViewPr>
      <p:cViewPr varScale="1">
        <p:scale>
          <a:sx n="97" d="100"/>
          <a:sy n="97" d="100"/>
        </p:scale>
        <p:origin x="1060" y="48"/>
      </p:cViewPr>
      <p:guideLst>
        <p:guide orient="horz" pos="2160"/>
        <p:guide pos="3840"/>
      </p:guideLst>
    </p:cSldViewPr>
  </p:slideViewPr>
  <p:notesTextViewPr>
    <p:cViewPr>
      <p:scale>
        <a:sx n="3" d="2"/>
        <a:sy n="3" d="2"/>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763" cy="465455"/>
          </a:xfrm>
          <a:prstGeom prst="rect">
            <a:avLst/>
          </a:prstGeom>
        </p:spPr>
        <p:txBody>
          <a:bodyPr vert="horz" lIns="92930" tIns="46465" rIns="92930" bIns="46465" rtlCol="0"/>
          <a:lstStyle>
            <a:lvl1pPr algn="l">
              <a:defRPr sz="1200"/>
            </a:lvl1pPr>
          </a:lstStyle>
          <a:p>
            <a:endParaRPr lang="en-US"/>
          </a:p>
        </p:txBody>
      </p:sp>
      <p:sp>
        <p:nvSpPr>
          <p:cNvPr id="3" name="Date Placeholder 2"/>
          <p:cNvSpPr>
            <a:spLocks noGrp="1"/>
          </p:cNvSpPr>
          <p:nvPr>
            <p:ph type="dt" idx="1"/>
          </p:nvPr>
        </p:nvSpPr>
        <p:spPr>
          <a:xfrm>
            <a:off x="3939466" y="0"/>
            <a:ext cx="3013763" cy="465455"/>
          </a:xfrm>
          <a:prstGeom prst="rect">
            <a:avLst/>
          </a:prstGeom>
        </p:spPr>
        <p:txBody>
          <a:bodyPr vert="horz" lIns="92930" tIns="46465" rIns="92930" bIns="46465" rtlCol="0"/>
          <a:lstStyle>
            <a:lvl1pPr algn="r">
              <a:defRPr sz="1200"/>
            </a:lvl1pPr>
          </a:lstStyle>
          <a:p>
            <a:fld id="{2501A950-67C6-4E97-9C18-B8454C4D4314}" type="datetimeFigureOut">
              <a:rPr lang="en-US" smtClean="0"/>
              <a:t>1/14/2021</a:t>
            </a:fld>
            <a:endParaRPr lang="en-US"/>
          </a:p>
        </p:txBody>
      </p:sp>
      <p:sp>
        <p:nvSpPr>
          <p:cNvPr id="4" name="Slide Image Placeholder 3"/>
          <p:cNvSpPr>
            <a:spLocks noGrp="1" noRot="1" noChangeAspect="1"/>
          </p:cNvSpPr>
          <p:nvPr>
            <p:ph type="sldImg" idx="2"/>
          </p:nvPr>
        </p:nvSpPr>
        <p:spPr>
          <a:xfrm>
            <a:off x="374650" y="698500"/>
            <a:ext cx="6205538" cy="3490913"/>
          </a:xfrm>
          <a:prstGeom prst="rect">
            <a:avLst/>
          </a:prstGeom>
          <a:noFill/>
          <a:ln w="12700">
            <a:solidFill>
              <a:prstClr val="black"/>
            </a:solidFill>
          </a:ln>
        </p:spPr>
        <p:txBody>
          <a:bodyPr vert="horz" lIns="92930" tIns="46465" rIns="92930" bIns="46465" rtlCol="0" anchor="ctr"/>
          <a:lstStyle/>
          <a:p>
            <a:endParaRPr lang="en-US"/>
          </a:p>
        </p:txBody>
      </p:sp>
      <p:sp>
        <p:nvSpPr>
          <p:cNvPr id="5" name="Notes Placeholder 4"/>
          <p:cNvSpPr>
            <a:spLocks noGrp="1"/>
          </p:cNvSpPr>
          <p:nvPr>
            <p:ph type="body" sz="quarter" idx="3"/>
          </p:nvPr>
        </p:nvSpPr>
        <p:spPr>
          <a:xfrm>
            <a:off x="695484" y="4421823"/>
            <a:ext cx="5563870" cy="4189095"/>
          </a:xfrm>
          <a:prstGeom prst="rect">
            <a:avLst/>
          </a:prstGeom>
        </p:spPr>
        <p:txBody>
          <a:bodyPr vert="horz" lIns="92930" tIns="46465" rIns="92930" bIns="46465"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29"/>
            <a:ext cx="3013763" cy="465455"/>
          </a:xfrm>
          <a:prstGeom prst="rect">
            <a:avLst/>
          </a:prstGeom>
        </p:spPr>
        <p:txBody>
          <a:bodyPr vert="horz" lIns="92930" tIns="46465" rIns="92930" bIns="46465" rtlCol="0" anchor="b"/>
          <a:lstStyle>
            <a:lvl1pPr algn="l">
              <a:defRPr sz="1200"/>
            </a:lvl1pPr>
          </a:lstStyle>
          <a:p>
            <a:endParaRPr lang="en-US"/>
          </a:p>
        </p:txBody>
      </p:sp>
      <p:sp>
        <p:nvSpPr>
          <p:cNvPr id="7" name="Slide Number Placeholder 6"/>
          <p:cNvSpPr>
            <a:spLocks noGrp="1"/>
          </p:cNvSpPr>
          <p:nvPr>
            <p:ph type="sldNum" sz="quarter" idx="5"/>
          </p:nvPr>
        </p:nvSpPr>
        <p:spPr>
          <a:xfrm>
            <a:off x="3939466" y="8842029"/>
            <a:ext cx="3013763" cy="465455"/>
          </a:xfrm>
          <a:prstGeom prst="rect">
            <a:avLst/>
          </a:prstGeom>
        </p:spPr>
        <p:txBody>
          <a:bodyPr vert="horz" lIns="92930" tIns="46465" rIns="92930" bIns="46465" rtlCol="0" anchor="b"/>
          <a:lstStyle>
            <a:lvl1pPr algn="r">
              <a:defRPr sz="1200"/>
            </a:lvl1pPr>
          </a:lstStyle>
          <a:p>
            <a:fld id="{B032B0FC-E78D-43DE-88C1-22F7F5EC2A63}" type="slidenum">
              <a:rPr lang="en-US" smtClean="0"/>
              <a:t>‹#›</a:t>
            </a:fld>
            <a:endParaRPr lang="en-US"/>
          </a:p>
        </p:txBody>
      </p:sp>
    </p:spTree>
    <p:extLst>
      <p:ext uri="{BB962C8B-B14F-4D97-AF65-F5344CB8AC3E}">
        <p14:creationId xmlns:p14="http://schemas.microsoft.com/office/powerpoint/2010/main" val="35065443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4650" y="698500"/>
            <a:ext cx="6205538" cy="3490913"/>
          </a:xfrm>
        </p:spPr>
      </p:sp>
      <p:sp>
        <p:nvSpPr>
          <p:cNvPr id="3" name="Notes Placeholder 2"/>
          <p:cNvSpPr>
            <a:spLocks noGrp="1"/>
          </p:cNvSpPr>
          <p:nvPr>
            <p:ph type="body" idx="1"/>
          </p:nvPr>
        </p:nvSpPr>
        <p:spPr/>
        <p:txBody>
          <a:bodyPr/>
          <a:lstStyle/>
          <a:p>
            <a:r>
              <a:rPr lang="en-US" dirty="0" smtClean="0"/>
              <a:t>V1.2</a:t>
            </a:r>
            <a:endParaRPr lang="en-US" dirty="0"/>
          </a:p>
        </p:txBody>
      </p:sp>
      <p:sp>
        <p:nvSpPr>
          <p:cNvPr id="4" name="Slide Number Placeholder 3"/>
          <p:cNvSpPr>
            <a:spLocks noGrp="1"/>
          </p:cNvSpPr>
          <p:nvPr>
            <p:ph type="sldNum" sz="quarter" idx="10"/>
          </p:nvPr>
        </p:nvSpPr>
        <p:spPr/>
        <p:txBody>
          <a:bodyPr/>
          <a:lstStyle/>
          <a:p>
            <a:fld id="{D3114E0C-4D44-42A8-9A0D-DC274204D4EC}" type="slidenum">
              <a:rPr lang="en-US" smtClean="0"/>
              <a:t>1</a:t>
            </a:fld>
            <a:endParaRPr lang="en-US"/>
          </a:p>
        </p:txBody>
      </p:sp>
    </p:spTree>
    <p:extLst>
      <p:ext uri="{BB962C8B-B14F-4D97-AF65-F5344CB8AC3E}">
        <p14:creationId xmlns:p14="http://schemas.microsoft.com/office/powerpoint/2010/main" val="21723122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4650" y="698500"/>
            <a:ext cx="6205538" cy="34909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114E0C-4D44-42A8-9A0D-DC274204D4EC}" type="slidenum">
              <a:rPr lang="en-US" smtClean="0"/>
              <a:t>2</a:t>
            </a:fld>
            <a:endParaRPr lang="en-US"/>
          </a:p>
        </p:txBody>
      </p:sp>
    </p:spTree>
    <p:extLst>
      <p:ext uri="{BB962C8B-B14F-4D97-AF65-F5344CB8AC3E}">
        <p14:creationId xmlns:p14="http://schemas.microsoft.com/office/powerpoint/2010/main" val="1142448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4650" y="698500"/>
            <a:ext cx="6205538" cy="34909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114E0C-4D44-42A8-9A0D-DC274204D4EC}" type="slidenum">
              <a:rPr lang="en-US" smtClean="0"/>
              <a:t>3</a:t>
            </a:fld>
            <a:endParaRPr lang="en-US"/>
          </a:p>
        </p:txBody>
      </p:sp>
    </p:spTree>
    <p:extLst>
      <p:ext uri="{BB962C8B-B14F-4D97-AF65-F5344CB8AC3E}">
        <p14:creationId xmlns:p14="http://schemas.microsoft.com/office/powerpoint/2010/main" val="25461125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4650" y="698500"/>
            <a:ext cx="6205538" cy="34909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114E0C-4D44-42A8-9A0D-DC274204D4EC}" type="slidenum">
              <a:rPr lang="en-US" smtClean="0"/>
              <a:t>36</a:t>
            </a:fld>
            <a:endParaRPr lang="en-US"/>
          </a:p>
        </p:txBody>
      </p:sp>
    </p:spTree>
    <p:extLst>
      <p:ext uri="{BB962C8B-B14F-4D97-AF65-F5344CB8AC3E}">
        <p14:creationId xmlns:p14="http://schemas.microsoft.com/office/powerpoint/2010/main" val="18571036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lvl1pPr>
              <a:defRPr>
                <a:latin typeface="Palatino Linotype" panose="02040502050505030304" pitchFamily="18" charset="0"/>
              </a:defRPr>
            </a:lvl1p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latin typeface="Palatino Linotype" panose="02040502050505030304"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cxnSp>
        <p:nvCxnSpPr>
          <p:cNvPr id="8" name="Straight Connector 7"/>
          <p:cNvCxnSpPr/>
          <p:nvPr userDrawn="1"/>
        </p:nvCxnSpPr>
        <p:spPr>
          <a:xfrm>
            <a:off x="0" y="6248400"/>
            <a:ext cx="12192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1107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86585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228600"/>
            <a:ext cx="12188952"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cxnSp>
        <p:nvCxnSpPr>
          <p:cNvPr id="10" name="Straight Connector 9"/>
          <p:cNvCxnSpPr/>
          <p:nvPr userDrawn="1"/>
        </p:nvCxnSpPr>
        <p:spPr>
          <a:xfrm>
            <a:off x="0" y="6248400"/>
            <a:ext cx="12192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Rectangle 6"/>
          <p:cNvSpPr/>
          <p:nvPr userDrawn="1"/>
        </p:nvSpPr>
        <p:spPr>
          <a:xfrm>
            <a:off x="2495093" y="6245352"/>
            <a:ext cx="7198767" cy="369332"/>
          </a:xfrm>
          <a:prstGeom prst="rect">
            <a:avLst/>
          </a:prstGeom>
        </p:spPr>
        <p:txBody>
          <a:bodyPr wrap="none">
            <a:spAutoFit/>
          </a:bodyPr>
          <a:lstStyle/>
          <a:p>
            <a:pPr algn="ctr"/>
            <a:r>
              <a:rPr lang="en-US" dirty="0" smtClean="0">
                <a:latin typeface="Palatino Linotype" panose="02040502050505030304" pitchFamily="18" charset="0"/>
              </a:rPr>
              <a:t>Chapter 4: Geographic Information Systems and Allied Technologies</a:t>
            </a:r>
            <a:endParaRPr lang="en-US" dirty="0">
              <a:latin typeface="Palatino Linotype" panose="02040502050505030304" pitchFamily="18" charset="0"/>
            </a:endParaRPr>
          </a:p>
        </p:txBody>
      </p:sp>
      <p:sp>
        <p:nvSpPr>
          <p:cNvPr id="8" name="TextBox 7"/>
          <p:cNvSpPr txBox="1"/>
          <p:nvPr userDrawn="1"/>
        </p:nvSpPr>
        <p:spPr>
          <a:xfrm>
            <a:off x="0" y="6488668"/>
            <a:ext cx="12156440"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i="1" dirty="0" smtClean="0">
                <a:latin typeface="Palatino Linotype" panose="02040502050505030304" pitchFamily="18" charset="0"/>
              </a:rPr>
              <a:t>Geographic Information Systems (GIS) for Disaster Management (Second Edition)</a:t>
            </a:r>
            <a:r>
              <a:rPr lang="en-US" dirty="0" smtClean="0">
                <a:latin typeface="Palatino Linotype" panose="02040502050505030304" pitchFamily="18" charset="0"/>
              </a:rPr>
              <a:t> © 2021 Brian</a:t>
            </a:r>
            <a:r>
              <a:rPr lang="en-US" baseline="0" dirty="0" smtClean="0">
                <a:latin typeface="Palatino Linotype" panose="02040502050505030304" pitchFamily="18" charset="0"/>
              </a:rPr>
              <a:t> Tomaszewski</a:t>
            </a:r>
            <a:endParaRPr lang="en-US" dirty="0" smtClean="0">
              <a:latin typeface="Palatino Linotype" panose="02040502050505030304" pitchFamily="18" charset="0"/>
            </a:endParaRPr>
          </a:p>
        </p:txBody>
      </p:sp>
    </p:spTree>
    <p:extLst>
      <p:ext uri="{BB962C8B-B14F-4D97-AF65-F5344CB8AC3E}">
        <p14:creationId xmlns:p14="http://schemas.microsoft.com/office/powerpoint/2010/main" val="3750112303"/>
      </p:ext>
    </p:extLst>
  </p:cSld>
  <p:clrMap bg1="dk1" tx1="lt1" bg2="dk2" tx2="lt2" accent1="accent1" accent2="accent2" accent3="accent3" accent4="accent4" accent5="accent5" accent6="accent6" hlink="hlink" folHlink="folHlink"/>
  <p:sldLayoutIdLst>
    <p:sldLayoutId id="2147483649" r:id="rId1"/>
    <p:sldLayoutId id="2147483650" r:id="rId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Palatino Linotype" panose="02040502050505030304" pitchFamily="18"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Palatino Linotype" panose="02040502050505030304" pitchFamily="18"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Palatino Linotype" panose="02040502050505030304" pitchFamily="18"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Palatino Linotype" panose="02040502050505030304" pitchFamily="18"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Palatino Linotype" panose="02040502050505030304" pitchFamily="18"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Palatino Linotype" panose="02040502050505030304" pitchFamily="18"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gisfordisastermanagement.com/"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asterweb.jpl.nasa.gov/" TargetMode="External"/><Relationship Id="rId2" Type="http://schemas.openxmlformats.org/officeDocument/2006/relationships/hyperlink" Target="https://landsat.gsfc.nasa.gov/" TargetMode="External"/><Relationship Id="rId1" Type="http://schemas.openxmlformats.org/officeDocument/2006/relationships/slideLayout" Target="../slideLayouts/slideLayout2.xml"/><Relationship Id="rId6" Type="http://schemas.openxmlformats.org/officeDocument/2006/relationships/hyperlink" Target="http://www.digitalglobe.com/" TargetMode="External"/><Relationship Id="rId5" Type="http://schemas.openxmlformats.org/officeDocument/2006/relationships/hyperlink" Target="https://terrasar-x-archive.terrasar.com/" TargetMode="External"/><Relationship Id="rId4" Type="http://schemas.openxmlformats.org/officeDocument/2006/relationships/hyperlink" Target="https://sentinel.esa.int/"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https://un-spider.org/" TargetMode="External"/><Relationship Id="rId2" Type="http://schemas.openxmlformats.org/officeDocument/2006/relationships/hyperlink" Target="https://disasterscharter.org/"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s://disasters.nasa.gov/" TargetMode="External"/><Relationship Id="rId2" Type="http://schemas.openxmlformats.org/officeDocument/2006/relationships/hyperlink" Target="https://www.dlr.de/eoc/en/desktopdefault.aspx/tabid-12937/22595_read-51635/"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hyperlink" Target="http://www.openstationmap.org/" TargetMode="Externa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hyperlink" Target="https://reliefweb.int/"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s://www.gps.gov/systems/gps/control/" TargetMode="External"/><Relationship Id="rId2" Type="http://schemas.openxmlformats.org/officeDocument/2006/relationships/hyperlink" Target="https://www.faa.gov/" TargetMode="External"/><Relationship Id="rId1" Type="http://schemas.openxmlformats.org/officeDocument/2006/relationships/slideLayout" Target="../slideLayouts/slideLayout2.xml"/><Relationship Id="rId6" Type="http://schemas.openxmlformats.org/officeDocument/2006/relationships/hyperlink" Target="https://www.nrcan.gc.ca/node/9393" TargetMode="External"/><Relationship Id="rId5" Type="http://schemas.openxmlformats.org/officeDocument/2006/relationships/hyperlink" Target="https://www.nrcan.gc.ca/" TargetMode="External"/><Relationship Id="rId4" Type="http://schemas.openxmlformats.org/officeDocument/2006/relationships/hyperlink" Target="https://www.nrcan.gc.ca/earth-sciences/geomatics/satellite-imagery-air-photos/satellite-imagery-products/educational-resources/9365"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34227"/>
            <a:ext cx="4267200" cy="6137973"/>
          </a:xfrm>
          <a:prstGeom prst="rect">
            <a:avLst/>
          </a:prstGeom>
        </p:spPr>
      </p:pic>
      <p:sp>
        <p:nvSpPr>
          <p:cNvPr id="6" name="Title 1"/>
          <p:cNvSpPr>
            <a:spLocks noGrp="1"/>
          </p:cNvSpPr>
          <p:nvPr>
            <p:ph type="ctrTitle"/>
          </p:nvPr>
        </p:nvSpPr>
        <p:spPr>
          <a:xfrm>
            <a:off x="4495800" y="34227"/>
            <a:ext cx="7620000" cy="6137973"/>
          </a:xfrm>
        </p:spPr>
        <p:txBody>
          <a:bodyPr>
            <a:normAutofit fontScale="90000"/>
          </a:bodyPr>
          <a:lstStyle/>
          <a:p>
            <a:r>
              <a:rPr lang="en-US" dirty="0">
                <a:latin typeface="Palatino Linotype" panose="02040502050505030304" pitchFamily="18" charset="0"/>
              </a:rPr>
              <a:t>Chapter </a:t>
            </a:r>
            <a:r>
              <a:rPr lang="en-US" dirty="0" smtClean="0">
                <a:latin typeface="Palatino Linotype" panose="02040502050505030304" pitchFamily="18" charset="0"/>
              </a:rPr>
              <a:t>4</a:t>
            </a:r>
            <a:br>
              <a:rPr lang="en-US" dirty="0" smtClean="0">
                <a:latin typeface="Palatino Linotype" panose="02040502050505030304" pitchFamily="18" charset="0"/>
              </a:rPr>
            </a:br>
            <a:r>
              <a:rPr lang="en-US" dirty="0">
                <a:latin typeface="Palatino Linotype" panose="02040502050505030304" pitchFamily="18" charset="0"/>
              </a:rPr>
              <a:t/>
            </a:r>
            <a:br>
              <a:rPr lang="en-US" dirty="0">
                <a:latin typeface="Palatino Linotype" panose="02040502050505030304" pitchFamily="18" charset="0"/>
              </a:rPr>
            </a:br>
            <a:r>
              <a:rPr lang="en-US" dirty="0"/>
              <a:t>Geographic </a:t>
            </a:r>
            <a:r>
              <a:rPr lang="en-US" dirty="0" smtClean="0"/>
              <a:t>Information Systems </a:t>
            </a:r>
            <a:r>
              <a:rPr lang="en-US" dirty="0"/>
              <a:t>and Allied Technologies</a:t>
            </a:r>
            <a:r>
              <a:rPr lang="en-US" dirty="0" smtClean="0">
                <a:latin typeface="Palatino Linotype" panose="02040502050505030304" pitchFamily="18" charset="0"/>
              </a:rPr>
              <a:t/>
            </a:r>
            <a:br>
              <a:rPr lang="en-US" dirty="0" smtClean="0">
                <a:latin typeface="Palatino Linotype" panose="02040502050505030304" pitchFamily="18" charset="0"/>
              </a:rPr>
            </a:br>
            <a:r>
              <a:rPr lang="en-US" dirty="0">
                <a:latin typeface="Palatino Linotype" panose="02040502050505030304" pitchFamily="18" charset="0"/>
              </a:rPr>
              <a:t/>
            </a:r>
            <a:br>
              <a:rPr lang="en-US" dirty="0">
                <a:latin typeface="Palatino Linotype" panose="02040502050505030304" pitchFamily="18" charset="0"/>
              </a:rPr>
            </a:br>
            <a:r>
              <a:rPr lang="en-US" sz="3100" dirty="0" smtClean="0">
                <a:latin typeface="Palatino Linotype" panose="02040502050505030304" pitchFamily="18" charset="0"/>
              </a:rPr>
              <a:t>for additional materials, see:</a:t>
            </a:r>
            <a:r>
              <a:rPr lang="en-US" dirty="0">
                <a:latin typeface="Palatino Linotype" panose="02040502050505030304" pitchFamily="18" charset="0"/>
              </a:rPr>
              <a:t/>
            </a:r>
            <a:br>
              <a:rPr lang="en-US" dirty="0">
                <a:latin typeface="Palatino Linotype" panose="02040502050505030304" pitchFamily="18" charset="0"/>
              </a:rPr>
            </a:br>
            <a:r>
              <a:rPr lang="en-US" sz="3100" dirty="0">
                <a:latin typeface="Palatino Linotype" panose="02040502050505030304" pitchFamily="18" charset="0"/>
                <a:hlinkClick r:id="rId4"/>
              </a:rPr>
              <a:t>http://gisfordisastermanagement.com</a:t>
            </a:r>
            <a:r>
              <a:rPr lang="en-US" sz="3100" dirty="0" smtClean="0">
                <a:latin typeface="Palatino Linotype" panose="02040502050505030304" pitchFamily="18" charset="0"/>
                <a:hlinkClick r:id="rId4"/>
              </a:rPr>
              <a:t>/</a:t>
            </a:r>
            <a:r>
              <a:rPr lang="en-US" sz="3100" dirty="0" smtClean="0">
                <a:latin typeface="Palatino Linotype" panose="02040502050505030304" pitchFamily="18" charset="0"/>
              </a:rPr>
              <a:t/>
            </a:r>
            <a:br>
              <a:rPr lang="en-US" sz="3100" dirty="0" smtClean="0">
                <a:latin typeface="Palatino Linotype" panose="02040502050505030304" pitchFamily="18" charset="0"/>
              </a:rPr>
            </a:br>
            <a:r>
              <a:rPr lang="en-US" sz="3100" dirty="0">
                <a:latin typeface="Palatino Linotype" panose="02040502050505030304" pitchFamily="18" charset="0"/>
              </a:rPr>
              <a:t/>
            </a:r>
            <a:br>
              <a:rPr lang="en-US" sz="3100" dirty="0">
                <a:latin typeface="Palatino Linotype" panose="02040502050505030304" pitchFamily="18" charset="0"/>
              </a:rPr>
            </a:br>
            <a:r>
              <a:rPr lang="en-US" sz="2800" dirty="0">
                <a:latin typeface="Palatino Linotype" panose="02040502050505030304" pitchFamily="18" charset="0"/>
              </a:rPr>
              <a:t>Recommended Citation:</a:t>
            </a:r>
            <a:r>
              <a:rPr lang="en-US" sz="3100" dirty="0">
                <a:latin typeface="Palatino Linotype" panose="02040502050505030304" pitchFamily="18" charset="0"/>
              </a:rPr>
              <a:t/>
            </a:r>
            <a:br>
              <a:rPr lang="en-US" sz="3100" dirty="0">
                <a:latin typeface="Palatino Linotype" panose="02040502050505030304" pitchFamily="18" charset="0"/>
              </a:rPr>
            </a:br>
            <a:r>
              <a:rPr lang="en-US" sz="1800" dirty="0" smtClean="0">
                <a:latin typeface="Palatino Linotype" panose="02040502050505030304" pitchFamily="18" charset="0"/>
              </a:rPr>
              <a:t>Tomaszewski</a:t>
            </a:r>
            <a:r>
              <a:rPr lang="en-US" sz="1800" dirty="0">
                <a:latin typeface="Palatino Linotype" panose="02040502050505030304" pitchFamily="18" charset="0"/>
              </a:rPr>
              <a:t>, B. </a:t>
            </a:r>
            <a:r>
              <a:rPr lang="en-US" sz="1800" smtClean="0">
                <a:latin typeface="Palatino Linotype" panose="02040502050505030304" pitchFamily="18" charset="0"/>
              </a:rPr>
              <a:t>2020. </a:t>
            </a:r>
            <a:r>
              <a:rPr lang="en-US" sz="1800" dirty="0" smtClean="0">
                <a:latin typeface="Palatino Linotype" panose="02040502050505030304" pitchFamily="18" charset="0"/>
              </a:rPr>
              <a:t>Chapter 4</a:t>
            </a:r>
            <a:r>
              <a:rPr lang="en-US" sz="1800" dirty="0"/>
              <a:t>: Geographic Information Systems and Allied Technologies. </a:t>
            </a:r>
            <a:r>
              <a:rPr lang="en-US" sz="1800" dirty="0" smtClean="0">
                <a:latin typeface="Palatino Linotype" panose="02040502050505030304" pitchFamily="18" charset="0"/>
              </a:rPr>
              <a:t>In: </a:t>
            </a:r>
            <a:r>
              <a:rPr lang="en-US" sz="1800" i="1" dirty="0" smtClean="0">
                <a:latin typeface="Palatino Linotype" panose="02040502050505030304" pitchFamily="18" charset="0"/>
              </a:rPr>
              <a:t>Geographic Information Systems for Disaster Management (Second Edition)</a:t>
            </a:r>
            <a:r>
              <a:rPr lang="en-US" sz="1800" dirty="0" smtClean="0">
                <a:latin typeface="Palatino Linotype" panose="02040502050505030304" pitchFamily="18" charset="0"/>
              </a:rPr>
              <a:t>, pp. 153-192. </a:t>
            </a:r>
            <a:r>
              <a:rPr lang="en-US" sz="1800" dirty="0" err="1">
                <a:latin typeface="Palatino Linotype" panose="02040502050505030304" pitchFamily="18" charset="0"/>
              </a:rPr>
              <a:t>Oxfordshire</a:t>
            </a:r>
            <a:r>
              <a:rPr lang="en-US" sz="1800" dirty="0">
                <a:latin typeface="Palatino Linotype" panose="02040502050505030304" pitchFamily="18" charset="0"/>
              </a:rPr>
              <a:t> and New York: Routledge</a:t>
            </a:r>
            <a:r>
              <a:rPr lang="en-US" sz="1800" dirty="0" smtClean="0">
                <a:latin typeface="Palatino Linotype" panose="02040502050505030304" pitchFamily="18" charset="0"/>
              </a:rPr>
              <a:t>.</a:t>
            </a:r>
            <a:endParaRPr lang="en-US" sz="3100" dirty="0">
              <a:latin typeface="Palatino Linotype" panose="02040502050505030304" pitchFamily="18" charset="0"/>
            </a:endParaRPr>
          </a:p>
        </p:txBody>
      </p:sp>
    </p:spTree>
    <p:extLst>
      <p:ext uri="{BB962C8B-B14F-4D97-AF65-F5344CB8AC3E}">
        <p14:creationId xmlns:p14="http://schemas.microsoft.com/office/powerpoint/2010/main" val="536929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73041" y="152400"/>
            <a:ext cx="2133600" cy="1143000"/>
          </a:xfrm>
        </p:spPr>
        <p:txBody>
          <a:bodyPr>
            <a:normAutofit fontScale="90000"/>
          </a:bodyPr>
          <a:lstStyle/>
          <a:p>
            <a:r>
              <a:rPr lang="en-US" dirty="0" smtClean="0"/>
              <a:t>GPS Steps</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608" y="76200"/>
            <a:ext cx="2590800" cy="259080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16452" y="76200"/>
            <a:ext cx="2697884" cy="259080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47755" y="76200"/>
            <a:ext cx="2672033" cy="2565975"/>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23391" y="3322531"/>
            <a:ext cx="2696718" cy="2408475"/>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396066" y="3322531"/>
            <a:ext cx="2457027" cy="2457027"/>
          </a:xfrm>
          <a:prstGeom prst="rect">
            <a:avLst/>
          </a:prstGeom>
        </p:spPr>
      </p:pic>
      <p:sp>
        <p:nvSpPr>
          <p:cNvPr id="9" name="TextBox 8"/>
          <p:cNvSpPr txBox="1"/>
          <p:nvPr/>
        </p:nvSpPr>
        <p:spPr>
          <a:xfrm>
            <a:off x="0" y="2690963"/>
            <a:ext cx="2752016" cy="584775"/>
          </a:xfrm>
          <a:prstGeom prst="rect">
            <a:avLst/>
          </a:prstGeom>
          <a:noFill/>
        </p:spPr>
        <p:txBody>
          <a:bodyPr wrap="square" rtlCol="0">
            <a:spAutoFit/>
          </a:bodyPr>
          <a:lstStyle/>
          <a:p>
            <a:r>
              <a:rPr lang="en-US" sz="1600" dirty="0" smtClean="0">
                <a:latin typeface="Palatino Linotype" panose="02040502050505030304" pitchFamily="18" charset="0"/>
              </a:rPr>
              <a:t>Step 1: Need three </a:t>
            </a:r>
            <a:r>
              <a:rPr lang="en-US" sz="1600" dirty="0"/>
              <a:t>satellites to obtain a position</a:t>
            </a:r>
            <a:endParaRPr lang="en-US" sz="1600" dirty="0" smtClean="0">
              <a:latin typeface="Palatino Linotype" panose="02040502050505030304" pitchFamily="18" charset="0"/>
            </a:endParaRPr>
          </a:p>
        </p:txBody>
      </p:sp>
      <p:sp>
        <p:nvSpPr>
          <p:cNvPr id="10" name="TextBox 9"/>
          <p:cNvSpPr txBox="1"/>
          <p:nvPr/>
        </p:nvSpPr>
        <p:spPr>
          <a:xfrm>
            <a:off x="2988994" y="2690963"/>
            <a:ext cx="3352800" cy="584775"/>
          </a:xfrm>
          <a:prstGeom prst="rect">
            <a:avLst/>
          </a:prstGeom>
          <a:noFill/>
        </p:spPr>
        <p:txBody>
          <a:bodyPr wrap="square" rtlCol="0">
            <a:spAutoFit/>
          </a:bodyPr>
          <a:lstStyle/>
          <a:p>
            <a:r>
              <a:rPr lang="en-US" sz="1600" dirty="0" smtClean="0">
                <a:latin typeface="Palatino Linotype" panose="02040502050505030304" pitchFamily="18" charset="0"/>
              </a:rPr>
              <a:t>Step 2</a:t>
            </a:r>
            <a:r>
              <a:rPr lang="en-US" sz="1600" dirty="0">
                <a:latin typeface="Palatino Linotype" panose="02040502050505030304" pitchFamily="18" charset="0"/>
              </a:rPr>
              <a:t>: </a:t>
            </a:r>
            <a:r>
              <a:rPr lang="en-US" sz="1600" dirty="0" smtClean="0">
                <a:latin typeface="Palatino Linotype" panose="02040502050505030304" pitchFamily="18" charset="0"/>
              </a:rPr>
              <a:t>Determine satellite/receiver distance, imaginary sphere</a:t>
            </a:r>
          </a:p>
        </p:txBody>
      </p:sp>
      <p:sp>
        <p:nvSpPr>
          <p:cNvPr id="11" name="TextBox 10"/>
          <p:cNvSpPr txBox="1"/>
          <p:nvPr/>
        </p:nvSpPr>
        <p:spPr>
          <a:xfrm>
            <a:off x="6507371" y="2690963"/>
            <a:ext cx="3352800" cy="584775"/>
          </a:xfrm>
          <a:prstGeom prst="rect">
            <a:avLst/>
          </a:prstGeom>
          <a:noFill/>
        </p:spPr>
        <p:txBody>
          <a:bodyPr wrap="square" rtlCol="0">
            <a:spAutoFit/>
          </a:bodyPr>
          <a:lstStyle/>
          <a:p>
            <a:r>
              <a:rPr lang="en-US" sz="1600" dirty="0" smtClean="0">
                <a:latin typeface="Palatino Linotype" panose="02040502050505030304" pitchFamily="18" charset="0"/>
              </a:rPr>
              <a:t>Step 3: Narrowing position to two imaginary spheres</a:t>
            </a:r>
          </a:p>
        </p:txBody>
      </p:sp>
      <p:sp>
        <p:nvSpPr>
          <p:cNvPr id="12" name="TextBox 11"/>
          <p:cNvSpPr txBox="1"/>
          <p:nvPr/>
        </p:nvSpPr>
        <p:spPr>
          <a:xfrm>
            <a:off x="266700" y="5820665"/>
            <a:ext cx="4610100" cy="338554"/>
          </a:xfrm>
          <a:prstGeom prst="rect">
            <a:avLst/>
          </a:prstGeom>
          <a:noFill/>
        </p:spPr>
        <p:txBody>
          <a:bodyPr wrap="square" rtlCol="0">
            <a:spAutoFit/>
          </a:bodyPr>
          <a:lstStyle/>
          <a:p>
            <a:r>
              <a:rPr lang="en-US" sz="1600" dirty="0" smtClean="0">
                <a:latin typeface="Palatino Linotype" panose="02040502050505030304" pitchFamily="18" charset="0"/>
              </a:rPr>
              <a:t>Step 4: Sphere </a:t>
            </a:r>
            <a:r>
              <a:rPr lang="en-US" sz="1600" dirty="0"/>
              <a:t>overlap defines possible </a:t>
            </a:r>
            <a:r>
              <a:rPr lang="en-US" sz="1600" dirty="0" smtClean="0"/>
              <a:t>positions</a:t>
            </a:r>
            <a:endParaRPr lang="en-US" sz="1600" dirty="0" smtClean="0">
              <a:latin typeface="Palatino Linotype" panose="02040502050505030304" pitchFamily="18" charset="0"/>
            </a:endParaRPr>
          </a:p>
        </p:txBody>
      </p:sp>
      <p:sp>
        <p:nvSpPr>
          <p:cNvPr id="13" name="TextBox 12"/>
          <p:cNvSpPr txBox="1"/>
          <p:nvPr/>
        </p:nvSpPr>
        <p:spPr>
          <a:xfrm>
            <a:off x="4953000" y="5820665"/>
            <a:ext cx="5343159" cy="338554"/>
          </a:xfrm>
          <a:prstGeom prst="rect">
            <a:avLst/>
          </a:prstGeom>
          <a:noFill/>
        </p:spPr>
        <p:txBody>
          <a:bodyPr wrap="square" rtlCol="0">
            <a:spAutoFit/>
          </a:bodyPr>
          <a:lstStyle/>
          <a:p>
            <a:r>
              <a:rPr lang="en-US" sz="1600" dirty="0" smtClean="0">
                <a:latin typeface="Palatino Linotype" panose="02040502050505030304" pitchFamily="18" charset="0"/>
              </a:rPr>
              <a:t>Step 5: </a:t>
            </a:r>
            <a:r>
              <a:rPr lang="en-US" sz="1600" dirty="0"/>
              <a:t>F</a:t>
            </a:r>
            <a:r>
              <a:rPr lang="en-US" sz="1600" dirty="0" smtClean="0"/>
              <a:t>inal position:</a:t>
            </a:r>
            <a:r>
              <a:rPr lang="en-US" sz="1600" dirty="0"/>
              <a:t> </a:t>
            </a:r>
            <a:r>
              <a:rPr lang="en-US" sz="1600" dirty="0" smtClean="0"/>
              <a:t>ranging </a:t>
            </a:r>
            <a:r>
              <a:rPr lang="en-US" sz="1600" dirty="0"/>
              <a:t>from a third satellite </a:t>
            </a:r>
            <a:r>
              <a:rPr lang="en-US" sz="1600" dirty="0" smtClean="0"/>
              <a:t>made</a:t>
            </a:r>
            <a:endParaRPr lang="en-US" sz="1600" dirty="0" smtClean="0">
              <a:latin typeface="Palatino Linotype" panose="02040502050505030304" pitchFamily="18" charset="0"/>
            </a:endParaRPr>
          </a:p>
        </p:txBody>
      </p:sp>
      <p:sp>
        <p:nvSpPr>
          <p:cNvPr id="14" name="Rectangle 13"/>
          <p:cNvSpPr/>
          <p:nvPr/>
        </p:nvSpPr>
        <p:spPr>
          <a:xfrm>
            <a:off x="9448800" y="4038600"/>
            <a:ext cx="2601674" cy="646331"/>
          </a:xfrm>
          <a:prstGeom prst="rect">
            <a:avLst/>
          </a:prstGeom>
        </p:spPr>
        <p:txBody>
          <a:bodyPr wrap="none">
            <a:spAutoFit/>
          </a:bodyPr>
          <a:lstStyle/>
          <a:p>
            <a:pPr algn="ctr"/>
            <a:r>
              <a:rPr lang="en-US" dirty="0" smtClean="0"/>
              <a:t>All figures</a:t>
            </a:r>
          </a:p>
          <a:p>
            <a:pPr algn="ctr"/>
            <a:r>
              <a:rPr lang="en-US" dirty="0" smtClean="0"/>
              <a:t> </a:t>
            </a:r>
            <a:r>
              <a:rPr lang="en-US" dirty="0"/>
              <a:t>by Brian Tomaszewski.</a:t>
            </a:r>
          </a:p>
        </p:txBody>
      </p:sp>
    </p:spTree>
    <p:extLst>
      <p:ext uri="{BB962C8B-B14F-4D97-AF65-F5344CB8AC3E}">
        <p14:creationId xmlns:p14="http://schemas.microsoft.com/office/powerpoint/2010/main" val="3476235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219200"/>
            <a:ext cx="11811000" cy="4800600"/>
          </a:xfrm>
        </p:spPr>
        <p:txBody>
          <a:bodyPr>
            <a:normAutofit/>
          </a:bodyPr>
          <a:lstStyle/>
          <a:p>
            <a:pPr marL="0" indent="0">
              <a:buNone/>
            </a:pPr>
            <a:r>
              <a:rPr lang="en-US" dirty="0"/>
              <a:t>GPS </a:t>
            </a:r>
            <a:r>
              <a:rPr lang="en-US" dirty="0" smtClean="0"/>
              <a:t>receivers:</a:t>
            </a:r>
          </a:p>
          <a:p>
            <a:pPr marL="914400" lvl="1" indent="-514350">
              <a:buFont typeface="+mj-lt"/>
              <a:buAutoNum type="arabicPeriod"/>
            </a:pPr>
            <a:r>
              <a:rPr lang="en-US" u="sng" dirty="0" smtClean="0"/>
              <a:t>Low-end </a:t>
            </a:r>
            <a:r>
              <a:rPr lang="en-US" u="sng" dirty="0"/>
              <a:t>or recreational </a:t>
            </a:r>
            <a:r>
              <a:rPr lang="en-US" u="sng" dirty="0" smtClean="0"/>
              <a:t>grade</a:t>
            </a:r>
            <a:r>
              <a:rPr lang="en-US" dirty="0" smtClean="0"/>
              <a:t>: cost US$100–400, accuracy </a:t>
            </a:r>
            <a:r>
              <a:rPr lang="en-US" dirty="0"/>
              <a:t>of 10–20 feet or 3–15 </a:t>
            </a:r>
            <a:r>
              <a:rPr lang="en-US" dirty="0" smtClean="0"/>
              <a:t>meters</a:t>
            </a:r>
            <a:br>
              <a:rPr lang="en-US" dirty="0" smtClean="0"/>
            </a:br>
            <a:endParaRPr lang="en-US" dirty="0" smtClean="0"/>
          </a:p>
          <a:p>
            <a:pPr marL="914400" lvl="1" indent="-514350">
              <a:buFont typeface="+mj-lt"/>
              <a:buAutoNum type="arabicPeriod"/>
            </a:pPr>
            <a:r>
              <a:rPr lang="en-US" u="sng" dirty="0" smtClean="0"/>
              <a:t>Mapping </a:t>
            </a:r>
            <a:r>
              <a:rPr lang="en-US" u="sng" dirty="0"/>
              <a:t>grade</a:t>
            </a:r>
            <a:r>
              <a:rPr lang="en-US" dirty="0"/>
              <a:t>: </a:t>
            </a:r>
            <a:r>
              <a:rPr lang="en-US" dirty="0" smtClean="0"/>
              <a:t>cost US$1,000–10,000</a:t>
            </a:r>
            <a:r>
              <a:rPr lang="en-US" dirty="0"/>
              <a:t>, </a:t>
            </a:r>
            <a:r>
              <a:rPr lang="en-US" dirty="0" smtClean="0"/>
              <a:t>accuracy </a:t>
            </a:r>
            <a:r>
              <a:rPr lang="en-US" dirty="0"/>
              <a:t>of 5–15 feet or 2–5m and can do sub-meter real-time, centimeter accuracy with </a:t>
            </a:r>
            <a:r>
              <a:rPr lang="en-US" dirty="0" smtClean="0"/>
              <a:t>post-processing</a:t>
            </a:r>
            <a:br>
              <a:rPr lang="en-US" dirty="0" smtClean="0"/>
            </a:br>
            <a:endParaRPr lang="en-US" dirty="0" smtClean="0"/>
          </a:p>
          <a:p>
            <a:pPr marL="914400" lvl="1" indent="-514350">
              <a:buFont typeface="+mj-lt"/>
              <a:buAutoNum type="arabicPeriod"/>
            </a:pPr>
            <a:r>
              <a:rPr lang="en-US" u="sng" dirty="0" smtClean="0"/>
              <a:t>Survey-grade</a:t>
            </a:r>
            <a:r>
              <a:rPr lang="en-US" dirty="0"/>
              <a:t>: cost </a:t>
            </a:r>
            <a:r>
              <a:rPr lang="en-US" dirty="0" smtClean="0"/>
              <a:t>US$10,000–25,000; sub-meter </a:t>
            </a:r>
            <a:r>
              <a:rPr lang="en-US" dirty="0"/>
              <a:t>to centimeter real-time, sub-centimeter accuracy with post-processing </a:t>
            </a:r>
          </a:p>
        </p:txBody>
      </p:sp>
      <p:sp>
        <p:nvSpPr>
          <p:cNvPr id="4" name="Title 1"/>
          <p:cNvSpPr>
            <a:spLocks noGrp="1"/>
          </p:cNvSpPr>
          <p:nvPr>
            <p:ph type="title"/>
          </p:nvPr>
        </p:nvSpPr>
        <p:spPr>
          <a:xfrm>
            <a:off x="0" y="228600"/>
            <a:ext cx="12188952" cy="1143000"/>
          </a:xfrm>
        </p:spPr>
        <p:txBody>
          <a:bodyPr/>
          <a:lstStyle/>
          <a:p>
            <a:r>
              <a:rPr lang="en-US" dirty="0"/>
              <a:t>GPS Accuracy and Causes of GPS Inaccuracy</a:t>
            </a:r>
          </a:p>
        </p:txBody>
      </p:sp>
    </p:spTree>
    <p:extLst>
      <p:ext uri="{BB962C8B-B14F-4D97-AF65-F5344CB8AC3E}">
        <p14:creationId xmlns:p14="http://schemas.microsoft.com/office/powerpoint/2010/main" val="25294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GPS Accuracy and Causes of GPS Inaccuracy</a:t>
            </a:r>
          </a:p>
        </p:txBody>
      </p:sp>
      <p:sp>
        <p:nvSpPr>
          <p:cNvPr id="3" name="Content Placeholder 2"/>
          <p:cNvSpPr>
            <a:spLocks noGrp="1"/>
          </p:cNvSpPr>
          <p:nvPr>
            <p:ph idx="1"/>
          </p:nvPr>
        </p:nvSpPr>
        <p:spPr>
          <a:xfrm>
            <a:off x="5562600" y="2133600"/>
            <a:ext cx="6324600" cy="2286000"/>
          </a:xfrm>
        </p:spPr>
        <p:txBody>
          <a:bodyPr/>
          <a:lstStyle/>
          <a:p>
            <a:pPr marL="0" indent="0">
              <a:buNone/>
            </a:pPr>
            <a:r>
              <a:rPr lang="en-US" dirty="0"/>
              <a:t>Atmosphere </a:t>
            </a:r>
            <a:r>
              <a:rPr lang="en-US" dirty="0" smtClean="0"/>
              <a:t>delay: satellite </a:t>
            </a:r>
            <a:r>
              <a:rPr lang="en-US" dirty="0"/>
              <a:t>signal bounces around traveling through the ionosphere and the </a:t>
            </a:r>
            <a:r>
              <a:rPr lang="en-US" dirty="0" smtClean="0"/>
              <a:t>troposphere.  </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3400" y="1143000"/>
            <a:ext cx="4790551" cy="4724409"/>
          </a:xfrm>
          <a:prstGeom prst="rect">
            <a:avLst/>
          </a:prstGeom>
        </p:spPr>
      </p:pic>
      <p:sp>
        <p:nvSpPr>
          <p:cNvPr id="5" name="Rectangle 4"/>
          <p:cNvSpPr/>
          <p:nvPr/>
        </p:nvSpPr>
        <p:spPr>
          <a:xfrm>
            <a:off x="1524000" y="5867409"/>
            <a:ext cx="3266920" cy="369332"/>
          </a:xfrm>
          <a:prstGeom prst="rect">
            <a:avLst/>
          </a:prstGeom>
        </p:spPr>
        <p:txBody>
          <a:bodyPr wrap="none">
            <a:spAutoFit/>
          </a:bodyPr>
          <a:lstStyle/>
          <a:p>
            <a:r>
              <a:rPr lang="en-US" dirty="0"/>
              <a:t>Figure by Brian Tomaszewski.</a:t>
            </a:r>
          </a:p>
        </p:txBody>
      </p:sp>
    </p:spTree>
    <p:extLst>
      <p:ext uri="{BB962C8B-B14F-4D97-AF65-F5344CB8AC3E}">
        <p14:creationId xmlns:p14="http://schemas.microsoft.com/office/powerpoint/2010/main" val="232610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GPS Accuracy and Causes of GPS Inaccuracy</a:t>
            </a:r>
          </a:p>
        </p:txBody>
      </p:sp>
      <p:sp>
        <p:nvSpPr>
          <p:cNvPr id="3" name="Content Placeholder 2"/>
          <p:cNvSpPr>
            <a:spLocks noGrp="1"/>
          </p:cNvSpPr>
          <p:nvPr>
            <p:ph idx="1"/>
          </p:nvPr>
        </p:nvSpPr>
        <p:spPr>
          <a:xfrm>
            <a:off x="5199514" y="2711200"/>
            <a:ext cx="6781800" cy="1676400"/>
          </a:xfrm>
        </p:spPr>
        <p:txBody>
          <a:bodyPr/>
          <a:lstStyle/>
          <a:p>
            <a:pPr marL="0" indent="0">
              <a:buNone/>
            </a:pPr>
            <a:r>
              <a:rPr lang="en-US" dirty="0" smtClean="0"/>
              <a:t>Multipath error: GPS </a:t>
            </a:r>
            <a:r>
              <a:rPr lang="en-US" dirty="0"/>
              <a:t>signal </a:t>
            </a:r>
            <a:r>
              <a:rPr lang="en-US" dirty="0" smtClean="0"/>
              <a:t>reflected </a:t>
            </a:r>
            <a:r>
              <a:rPr lang="en-US" dirty="0"/>
              <a:t>off objects before reaching the receiver </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1000" y="1231392"/>
            <a:ext cx="4572009" cy="4636017"/>
          </a:xfrm>
          <a:prstGeom prst="rect">
            <a:avLst/>
          </a:prstGeom>
        </p:spPr>
      </p:pic>
      <p:sp>
        <p:nvSpPr>
          <p:cNvPr id="5" name="Rectangle 4"/>
          <p:cNvSpPr/>
          <p:nvPr/>
        </p:nvSpPr>
        <p:spPr>
          <a:xfrm>
            <a:off x="1033544" y="5867409"/>
            <a:ext cx="3266920" cy="369332"/>
          </a:xfrm>
          <a:prstGeom prst="rect">
            <a:avLst/>
          </a:prstGeom>
        </p:spPr>
        <p:txBody>
          <a:bodyPr wrap="none">
            <a:spAutoFit/>
          </a:bodyPr>
          <a:lstStyle/>
          <a:p>
            <a:r>
              <a:rPr lang="en-US" dirty="0"/>
              <a:t>Figure by Brian Tomaszewski.</a:t>
            </a:r>
          </a:p>
        </p:txBody>
      </p:sp>
    </p:spTree>
    <p:extLst>
      <p:ext uri="{BB962C8B-B14F-4D97-AF65-F5344CB8AC3E}">
        <p14:creationId xmlns:p14="http://schemas.microsoft.com/office/powerpoint/2010/main" val="3688414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GPS Signal Correction</a:t>
            </a:r>
          </a:p>
        </p:txBody>
      </p:sp>
      <p:sp>
        <p:nvSpPr>
          <p:cNvPr id="3" name="Content Placeholder 2"/>
          <p:cNvSpPr>
            <a:spLocks noGrp="1"/>
          </p:cNvSpPr>
          <p:nvPr>
            <p:ph idx="1"/>
          </p:nvPr>
        </p:nvSpPr>
        <p:spPr>
          <a:xfrm>
            <a:off x="112776" y="2057400"/>
            <a:ext cx="11963400" cy="2743199"/>
          </a:xfrm>
        </p:spPr>
        <p:txBody>
          <a:bodyPr/>
          <a:lstStyle/>
          <a:p>
            <a:r>
              <a:rPr lang="en-US" dirty="0"/>
              <a:t>Differential </a:t>
            </a:r>
            <a:r>
              <a:rPr lang="en-US" dirty="0" smtClean="0"/>
              <a:t>correction: Compare GPS receiver </a:t>
            </a:r>
            <a:r>
              <a:rPr lang="en-US" dirty="0"/>
              <a:t>data with well-known point </a:t>
            </a:r>
            <a:r>
              <a:rPr lang="en-US" dirty="0" smtClean="0"/>
              <a:t>location</a:t>
            </a:r>
            <a:br>
              <a:rPr lang="en-US" dirty="0" smtClean="0"/>
            </a:br>
            <a:endParaRPr lang="en-US" dirty="0" smtClean="0"/>
          </a:p>
          <a:p>
            <a:r>
              <a:rPr lang="en-US" dirty="0"/>
              <a:t>Wide Area Augmentation System (WAAS): augment GPS receivers with precise locational information</a:t>
            </a:r>
          </a:p>
        </p:txBody>
      </p:sp>
    </p:spTree>
    <p:extLst>
      <p:ext uri="{BB962C8B-B14F-4D97-AF65-F5344CB8AC3E}">
        <p14:creationId xmlns:p14="http://schemas.microsoft.com/office/powerpoint/2010/main" val="924159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GPS and GIS</a:t>
            </a:r>
          </a:p>
        </p:txBody>
      </p:sp>
      <p:sp>
        <p:nvSpPr>
          <p:cNvPr id="3" name="Content Placeholder 2"/>
          <p:cNvSpPr>
            <a:spLocks noGrp="1"/>
          </p:cNvSpPr>
          <p:nvPr>
            <p:ph idx="1"/>
          </p:nvPr>
        </p:nvSpPr>
        <p:spPr>
          <a:xfrm>
            <a:off x="152400" y="1295400"/>
            <a:ext cx="11734800" cy="4525963"/>
          </a:xfrm>
        </p:spPr>
        <p:txBody>
          <a:bodyPr>
            <a:normAutofit lnSpcReduction="10000"/>
          </a:bodyPr>
          <a:lstStyle/>
          <a:p>
            <a:r>
              <a:rPr lang="en-US" dirty="0" smtClean="0"/>
              <a:t>Used </a:t>
            </a:r>
            <a:r>
              <a:rPr lang="en-US" dirty="0"/>
              <a:t>in conjunction with one </a:t>
            </a:r>
            <a:r>
              <a:rPr lang="en-US" dirty="0" smtClean="0"/>
              <a:t>another</a:t>
            </a:r>
            <a:br>
              <a:rPr lang="en-US" dirty="0" smtClean="0"/>
            </a:br>
            <a:endParaRPr lang="en-US" dirty="0" smtClean="0"/>
          </a:p>
          <a:p>
            <a:r>
              <a:rPr lang="en-US" dirty="0"/>
              <a:t>Data collection: mission planning </a:t>
            </a:r>
            <a:r>
              <a:rPr lang="en-US" dirty="0" smtClean="0"/>
              <a:t/>
            </a:r>
            <a:br>
              <a:rPr lang="en-US" dirty="0" smtClean="0"/>
            </a:br>
            <a:endParaRPr lang="en-US" dirty="0" smtClean="0"/>
          </a:p>
          <a:p>
            <a:r>
              <a:rPr lang="en-US" dirty="0" smtClean="0"/>
              <a:t>Disaster </a:t>
            </a:r>
            <a:r>
              <a:rPr lang="en-US" dirty="0"/>
              <a:t>management example: </a:t>
            </a:r>
            <a:endParaRPr lang="en-US" dirty="0" smtClean="0"/>
          </a:p>
          <a:p>
            <a:pPr lvl="1">
              <a:buFont typeface="Arial" panose="020B0604020202020204" pitchFamily="34" charset="0"/>
              <a:buChar char="•"/>
            </a:pPr>
            <a:r>
              <a:rPr lang="en-US" dirty="0" smtClean="0"/>
              <a:t>list </a:t>
            </a:r>
            <a:r>
              <a:rPr lang="en-US" dirty="0"/>
              <a:t>of terms to describe levels of </a:t>
            </a:r>
            <a:r>
              <a:rPr lang="en-US" dirty="0" smtClean="0"/>
              <a:t>damage</a:t>
            </a:r>
          </a:p>
          <a:p>
            <a:pPr lvl="1">
              <a:buFont typeface="Arial" panose="020B0604020202020204" pitchFamily="34" charset="0"/>
              <a:buChar char="•"/>
            </a:pPr>
            <a:r>
              <a:rPr lang="en-US" dirty="0" smtClean="0"/>
              <a:t>satellite availability</a:t>
            </a:r>
          </a:p>
          <a:p>
            <a:pPr lvl="1">
              <a:buFont typeface="Arial" panose="020B0604020202020204" pitchFamily="34" charset="0"/>
              <a:buChar char="•"/>
            </a:pPr>
            <a:r>
              <a:rPr lang="en-US" dirty="0" smtClean="0"/>
              <a:t>post-processing</a:t>
            </a:r>
          </a:p>
          <a:p>
            <a:pPr lvl="1">
              <a:buFont typeface="Arial" panose="020B0604020202020204" pitchFamily="34" charset="0"/>
              <a:buChar char="•"/>
            </a:pPr>
            <a:r>
              <a:rPr lang="en-US" dirty="0" smtClean="0"/>
              <a:t>compiling </a:t>
            </a:r>
            <a:r>
              <a:rPr lang="en-US" dirty="0"/>
              <a:t>other datasets </a:t>
            </a:r>
          </a:p>
        </p:txBody>
      </p:sp>
    </p:spTree>
    <p:extLst>
      <p:ext uri="{BB962C8B-B14F-4D97-AF65-F5344CB8AC3E}">
        <p14:creationId xmlns:p14="http://schemas.microsoft.com/office/powerpoint/2010/main" val="2455005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GPS in Disaster Management</a:t>
            </a:r>
          </a:p>
        </p:txBody>
      </p:sp>
      <p:sp>
        <p:nvSpPr>
          <p:cNvPr id="3" name="Content Placeholder 2"/>
          <p:cNvSpPr>
            <a:spLocks noGrp="1"/>
          </p:cNvSpPr>
          <p:nvPr>
            <p:ph idx="1"/>
          </p:nvPr>
        </p:nvSpPr>
        <p:spPr>
          <a:xfrm>
            <a:off x="228600" y="1447800"/>
            <a:ext cx="11658600" cy="4525963"/>
          </a:xfrm>
        </p:spPr>
        <p:txBody>
          <a:bodyPr/>
          <a:lstStyle/>
          <a:p>
            <a:r>
              <a:rPr lang="en-US" dirty="0"/>
              <a:t>GPS: industry standard for disaster </a:t>
            </a:r>
            <a:r>
              <a:rPr lang="en-US" dirty="0" smtClean="0"/>
              <a:t>management</a:t>
            </a:r>
            <a:br>
              <a:rPr lang="en-US" dirty="0" smtClean="0"/>
            </a:br>
            <a:endParaRPr lang="en-US" dirty="0" smtClean="0"/>
          </a:p>
          <a:p>
            <a:r>
              <a:rPr lang="en-US" dirty="0" smtClean="0"/>
              <a:t>Diverse applications: </a:t>
            </a:r>
          </a:p>
          <a:p>
            <a:pPr lvl="1">
              <a:buFont typeface="Arial" panose="020B0604020202020204" pitchFamily="34" charset="0"/>
              <a:buChar char="•"/>
            </a:pPr>
            <a:r>
              <a:rPr lang="en-US" dirty="0"/>
              <a:t>recording locations of damaged buildings, power lines and </a:t>
            </a:r>
            <a:r>
              <a:rPr lang="en-US" dirty="0" smtClean="0"/>
              <a:t>trees</a:t>
            </a:r>
          </a:p>
          <a:p>
            <a:pPr lvl="1">
              <a:buFont typeface="Arial" panose="020B0604020202020204" pitchFamily="34" charset="0"/>
              <a:buChar char="•"/>
            </a:pPr>
            <a:r>
              <a:rPr lang="en-US" dirty="0"/>
              <a:t>locations of </a:t>
            </a:r>
            <a:r>
              <a:rPr lang="en-US" dirty="0" smtClean="0"/>
              <a:t>fire</a:t>
            </a:r>
          </a:p>
          <a:p>
            <a:pPr lvl="1">
              <a:buFont typeface="Arial" panose="020B0604020202020204" pitchFamily="34" charset="0"/>
              <a:buChar char="•"/>
            </a:pPr>
            <a:r>
              <a:rPr lang="en-US" dirty="0"/>
              <a:t>tracking how potential earthquakes may be developing due to tectonic straining </a:t>
            </a:r>
          </a:p>
        </p:txBody>
      </p:sp>
    </p:spTree>
    <p:extLst>
      <p:ext uri="{BB962C8B-B14F-4D97-AF65-F5344CB8AC3E}">
        <p14:creationId xmlns:p14="http://schemas.microsoft.com/office/powerpoint/2010/main" val="1903728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Unmanned Aircraft Systems or “Drones”</a:t>
            </a:r>
          </a:p>
        </p:txBody>
      </p:sp>
      <p:sp>
        <p:nvSpPr>
          <p:cNvPr id="3" name="Content Placeholder 2"/>
          <p:cNvSpPr>
            <a:spLocks noGrp="1"/>
          </p:cNvSpPr>
          <p:nvPr>
            <p:ph idx="1"/>
          </p:nvPr>
        </p:nvSpPr>
        <p:spPr>
          <a:xfrm>
            <a:off x="533400" y="1905000"/>
            <a:ext cx="11125200" cy="2971799"/>
          </a:xfrm>
        </p:spPr>
        <p:txBody>
          <a:bodyPr/>
          <a:lstStyle/>
          <a:p>
            <a:r>
              <a:rPr lang="en-US" dirty="0" smtClean="0"/>
              <a:t>Fundamental </a:t>
            </a:r>
            <a:r>
              <a:rPr lang="en-US" dirty="0"/>
              <a:t>paradigm </a:t>
            </a:r>
            <a:r>
              <a:rPr lang="en-US" dirty="0" smtClean="0"/>
              <a:t>shift: how </a:t>
            </a:r>
            <a:r>
              <a:rPr lang="en-US" dirty="0"/>
              <a:t>data </a:t>
            </a:r>
            <a:r>
              <a:rPr lang="en-US" dirty="0" smtClean="0"/>
              <a:t>collected </a:t>
            </a:r>
            <a:r>
              <a:rPr lang="en-US" dirty="0"/>
              <a:t>in real time and by a wider variety of disaster management </a:t>
            </a:r>
            <a:r>
              <a:rPr lang="en-US" dirty="0" smtClean="0"/>
              <a:t>stakeholders</a:t>
            </a:r>
          </a:p>
          <a:p>
            <a:pPr marL="0" indent="0">
              <a:buNone/>
            </a:pPr>
            <a:endParaRPr lang="en-US" dirty="0" smtClean="0"/>
          </a:p>
          <a:p>
            <a:r>
              <a:rPr lang="en-US" dirty="0" smtClean="0"/>
              <a:t>Disaster </a:t>
            </a:r>
            <a:r>
              <a:rPr lang="en-US" dirty="0"/>
              <a:t>management professionals to the general public</a:t>
            </a:r>
          </a:p>
        </p:txBody>
      </p:sp>
    </p:spTree>
    <p:extLst>
      <p:ext uri="{BB962C8B-B14F-4D97-AF65-F5344CB8AC3E}">
        <p14:creationId xmlns:p14="http://schemas.microsoft.com/office/powerpoint/2010/main" val="4269708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Are UAS?</a:t>
            </a:r>
          </a:p>
        </p:txBody>
      </p:sp>
      <p:sp>
        <p:nvSpPr>
          <p:cNvPr id="3" name="Content Placeholder 2"/>
          <p:cNvSpPr>
            <a:spLocks noGrp="1"/>
          </p:cNvSpPr>
          <p:nvPr>
            <p:ph idx="1"/>
          </p:nvPr>
        </p:nvSpPr>
        <p:spPr>
          <a:xfrm>
            <a:off x="4267200" y="1785168"/>
            <a:ext cx="7467600" cy="3093004"/>
          </a:xfrm>
        </p:spPr>
        <p:txBody>
          <a:bodyPr/>
          <a:lstStyle/>
          <a:p>
            <a:pPr marL="0" indent="0">
              <a:buNone/>
            </a:pPr>
            <a:r>
              <a:rPr lang="en-US" dirty="0" smtClean="0"/>
              <a:t>“</a:t>
            </a:r>
            <a:r>
              <a:rPr lang="en-US" dirty="0"/>
              <a:t>An unmanned aircraft system (UAS), sometimes called a drone, is an aircraft without a human pilot onboard – instead, the UAS is controlled from an operator on the ground” (Federal Aviation Administration 2018).</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1000" y="1066800"/>
            <a:ext cx="3581400" cy="4529740"/>
          </a:xfrm>
          <a:prstGeom prst="rect">
            <a:avLst/>
          </a:prstGeom>
        </p:spPr>
      </p:pic>
      <p:sp>
        <p:nvSpPr>
          <p:cNvPr id="5" name="Rectangle 4"/>
          <p:cNvSpPr/>
          <p:nvPr/>
        </p:nvSpPr>
        <p:spPr>
          <a:xfrm>
            <a:off x="149352" y="5596540"/>
            <a:ext cx="12039600" cy="646331"/>
          </a:xfrm>
          <a:prstGeom prst="rect">
            <a:avLst/>
          </a:prstGeom>
        </p:spPr>
        <p:txBody>
          <a:bodyPr wrap="square">
            <a:spAutoFit/>
          </a:bodyPr>
          <a:lstStyle/>
          <a:p>
            <a:r>
              <a:rPr lang="en-US" dirty="0"/>
              <a:t>A DJI Phantom drone being used to map lake silting. This particular unit cost US$600 in 2019 and includes features such as an integrated camera and GPS-based navigation support. </a:t>
            </a:r>
            <a:r>
              <a:rPr lang="en-US" dirty="0" smtClean="0"/>
              <a:t>Photo </a:t>
            </a:r>
            <a:r>
              <a:rPr lang="en-US" dirty="0"/>
              <a:t>by Brian Tomaszewski</a:t>
            </a:r>
            <a:r>
              <a:rPr lang="en-US" dirty="0" smtClean="0"/>
              <a:t>.</a:t>
            </a:r>
            <a:endParaRPr lang="en-US" dirty="0"/>
          </a:p>
        </p:txBody>
      </p:sp>
    </p:spTree>
    <p:extLst>
      <p:ext uri="{BB962C8B-B14F-4D97-AF65-F5344CB8AC3E}">
        <p14:creationId xmlns:p14="http://schemas.microsoft.com/office/powerpoint/2010/main" val="3177691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UAS Common Features</a:t>
            </a:r>
            <a:endParaRPr lang="en-US" dirty="0"/>
          </a:p>
        </p:txBody>
      </p:sp>
      <p:sp>
        <p:nvSpPr>
          <p:cNvPr id="3" name="Content Placeholder 2"/>
          <p:cNvSpPr>
            <a:spLocks noGrp="1"/>
          </p:cNvSpPr>
          <p:nvPr>
            <p:ph idx="1"/>
          </p:nvPr>
        </p:nvSpPr>
        <p:spPr>
          <a:xfrm>
            <a:off x="304800" y="1371600"/>
            <a:ext cx="11430000" cy="4648200"/>
          </a:xfrm>
        </p:spPr>
        <p:txBody>
          <a:bodyPr>
            <a:normAutofit fontScale="85000" lnSpcReduction="20000"/>
          </a:bodyPr>
          <a:lstStyle/>
          <a:p>
            <a:pPr marL="0" indent="0">
              <a:buNone/>
            </a:pPr>
            <a:r>
              <a:rPr lang="en-US" dirty="0" smtClean="0"/>
              <a:t>Consumer-grade:</a:t>
            </a:r>
          </a:p>
          <a:p>
            <a:pPr lvl="1">
              <a:buFont typeface="Arial" panose="020B0604020202020204" pitchFamily="34" charset="0"/>
              <a:buChar char="•"/>
            </a:pPr>
            <a:r>
              <a:rPr lang="en-US" dirty="0" smtClean="0"/>
              <a:t>high-quality</a:t>
            </a:r>
            <a:r>
              <a:rPr lang="en-US" dirty="0"/>
              <a:t>, integrated </a:t>
            </a:r>
            <a:r>
              <a:rPr lang="en-US" dirty="0" smtClean="0"/>
              <a:t>camera</a:t>
            </a:r>
          </a:p>
          <a:p>
            <a:pPr lvl="1">
              <a:buFont typeface="Arial" panose="020B0604020202020204" pitchFamily="34" charset="0"/>
              <a:buChar char="•"/>
            </a:pPr>
            <a:r>
              <a:rPr lang="en-US" dirty="0"/>
              <a:t>robust batteries </a:t>
            </a:r>
            <a:endParaRPr lang="en-US" dirty="0" smtClean="0"/>
          </a:p>
          <a:p>
            <a:pPr lvl="1">
              <a:buFont typeface="Arial" panose="020B0604020202020204" pitchFamily="34" charset="0"/>
              <a:buChar char="•"/>
            </a:pPr>
            <a:r>
              <a:rPr lang="en-US" dirty="0"/>
              <a:t>integrated GPS support </a:t>
            </a:r>
            <a:endParaRPr lang="en-US" dirty="0" smtClean="0"/>
          </a:p>
          <a:p>
            <a:pPr lvl="1">
              <a:buFont typeface="Arial" panose="020B0604020202020204" pitchFamily="34" charset="0"/>
              <a:buChar char="•"/>
            </a:pPr>
            <a:r>
              <a:rPr lang="en-US" dirty="0"/>
              <a:t>platform-specific apps as well as customizable application programming interfaces (APIs</a:t>
            </a:r>
            <a:r>
              <a:rPr lang="en-US" dirty="0" smtClean="0"/>
              <a:t>)</a:t>
            </a:r>
            <a:br>
              <a:rPr lang="en-US" dirty="0" smtClean="0"/>
            </a:br>
            <a:endParaRPr lang="en-US" dirty="0" smtClean="0"/>
          </a:p>
          <a:p>
            <a:pPr marL="57150" indent="0">
              <a:buNone/>
            </a:pPr>
            <a:r>
              <a:rPr lang="en-US" dirty="0" smtClean="0"/>
              <a:t>Professional-grade: </a:t>
            </a:r>
          </a:p>
          <a:p>
            <a:pPr lvl="1">
              <a:buFont typeface="Arial" panose="020B0604020202020204" pitchFamily="34" charset="0"/>
              <a:buChar char="•"/>
            </a:pPr>
            <a:r>
              <a:rPr lang="en-US" dirty="0" smtClean="0"/>
              <a:t>often </a:t>
            </a:r>
            <a:r>
              <a:rPr lang="en-US" dirty="0"/>
              <a:t>based on fixed-wing </a:t>
            </a:r>
            <a:r>
              <a:rPr lang="en-US" dirty="0" smtClean="0"/>
              <a:t>aircraft</a:t>
            </a:r>
          </a:p>
          <a:p>
            <a:pPr lvl="1">
              <a:buFont typeface="Arial" panose="020B0604020202020204" pitchFamily="34" charset="0"/>
              <a:buChar char="•"/>
            </a:pPr>
            <a:r>
              <a:rPr lang="en-US" dirty="0"/>
              <a:t>longer flight </a:t>
            </a:r>
            <a:r>
              <a:rPr lang="en-US" dirty="0" smtClean="0"/>
              <a:t>times</a:t>
            </a:r>
          </a:p>
          <a:p>
            <a:pPr lvl="1">
              <a:buFont typeface="Arial" panose="020B0604020202020204" pitchFamily="34" charset="0"/>
              <a:buChar char="•"/>
            </a:pPr>
            <a:r>
              <a:rPr lang="en-US" dirty="0"/>
              <a:t>handle greater payloads </a:t>
            </a:r>
            <a:endParaRPr lang="en-US" dirty="0" smtClean="0"/>
          </a:p>
          <a:p>
            <a:pPr lvl="1">
              <a:buFont typeface="Arial" panose="020B0604020202020204" pitchFamily="34" charset="0"/>
              <a:buChar char="•"/>
            </a:pPr>
            <a:r>
              <a:rPr lang="en-US" dirty="0"/>
              <a:t>requires specialized training and pilot licensing from the Federal Aviation Administration (FAA</a:t>
            </a:r>
            <a:r>
              <a:rPr lang="en-US" dirty="0" smtClean="0"/>
              <a:t>) (USA)</a:t>
            </a:r>
            <a:endParaRPr lang="en-US" dirty="0"/>
          </a:p>
        </p:txBody>
      </p:sp>
    </p:spTree>
    <p:extLst>
      <p:ext uri="{BB962C8B-B14F-4D97-AF65-F5344CB8AC3E}">
        <p14:creationId xmlns:p14="http://schemas.microsoft.com/office/powerpoint/2010/main" val="11047157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4 </a:t>
            </a:r>
            <a:r>
              <a:rPr lang="en-US" dirty="0"/>
              <a:t>Objectives</a:t>
            </a:r>
          </a:p>
        </p:txBody>
      </p:sp>
      <p:sp>
        <p:nvSpPr>
          <p:cNvPr id="3" name="Content Placeholder 2"/>
          <p:cNvSpPr>
            <a:spLocks noGrp="1"/>
          </p:cNvSpPr>
          <p:nvPr>
            <p:ph idx="1"/>
          </p:nvPr>
        </p:nvSpPr>
        <p:spPr>
          <a:xfrm>
            <a:off x="76200" y="1189036"/>
            <a:ext cx="12039600" cy="4754564"/>
          </a:xfrm>
        </p:spPr>
        <p:txBody>
          <a:bodyPr>
            <a:noAutofit/>
          </a:bodyPr>
          <a:lstStyle/>
          <a:p>
            <a:r>
              <a:rPr lang="en-US" sz="2800" dirty="0" smtClean="0"/>
              <a:t>Describe </a:t>
            </a:r>
            <a:r>
              <a:rPr lang="en-US" sz="2800" dirty="0"/>
              <a:t>(1) the different segments of GPS, (2) the basic ideas of how GPS provides a location on the earth’s surface, and (3) causes of GPS receiver inaccuracy and methods for improving GPS receiver </a:t>
            </a:r>
            <a:r>
              <a:rPr lang="en-US" sz="2800" dirty="0" smtClean="0"/>
              <a:t>accuracy</a:t>
            </a:r>
            <a:endParaRPr lang="en-US" sz="2800" dirty="0"/>
          </a:p>
          <a:p>
            <a:r>
              <a:rPr lang="en-US" sz="2800" dirty="0" smtClean="0"/>
              <a:t>Explain </a:t>
            </a:r>
            <a:r>
              <a:rPr lang="en-US" sz="2800" dirty="0"/>
              <a:t>basic principles of Unmanned Aerial Systems (UAS) for emergency </a:t>
            </a:r>
            <a:r>
              <a:rPr lang="en-US" sz="2800" dirty="0" smtClean="0"/>
              <a:t>management</a:t>
            </a:r>
            <a:endParaRPr lang="en-US" sz="2800" dirty="0"/>
          </a:p>
          <a:p>
            <a:r>
              <a:rPr lang="en-US" sz="2800" dirty="0" smtClean="0"/>
              <a:t>Identify </a:t>
            </a:r>
            <a:r>
              <a:rPr lang="en-US" sz="2800" dirty="0"/>
              <a:t>legal and privacy issues with </a:t>
            </a:r>
            <a:r>
              <a:rPr lang="en-US" sz="2800" dirty="0" smtClean="0"/>
              <a:t>UAS</a:t>
            </a:r>
            <a:endParaRPr lang="en-US" sz="2800" dirty="0"/>
          </a:p>
          <a:p>
            <a:r>
              <a:rPr lang="en-US" sz="2800" dirty="0" smtClean="0"/>
              <a:t>Describe </a:t>
            </a:r>
            <a:r>
              <a:rPr lang="en-US" sz="2800" dirty="0"/>
              <a:t>basic principles of remote </a:t>
            </a:r>
            <a:r>
              <a:rPr lang="en-US" sz="2800" dirty="0" smtClean="0"/>
              <a:t>sensing</a:t>
            </a:r>
            <a:endParaRPr lang="en-US" sz="2800" dirty="0"/>
          </a:p>
          <a:p>
            <a:r>
              <a:rPr lang="en-US" sz="2800" dirty="0" smtClean="0"/>
              <a:t>Identify </a:t>
            </a:r>
            <a:r>
              <a:rPr lang="en-US" sz="2800" dirty="0"/>
              <a:t>commonly used remote-sensing </a:t>
            </a:r>
            <a:r>
              <a:rPr lang="en-US" sz="2800" dirty="0" smtClean="0"/>
              <a:t>products</a:t>
            </a:r>
            <a:endParaRPr lang="en-US" sz="2800" dirty="0"/>
          </a:p>
          <a:p>
            <a:r>
              <a:rPr lang="en-US" sz="2800" dirty="0" smtClean="0"/>
              <a:t>Describe </a:t>
            </a:r>
            <a:r>
              <a:rPr lang="en-US" sz="2800" dirty="0"/>
              <a:t>international disaster management remote-sensing </a:t>
            </a:r>
            <a:r>
              <a:rPr lang="en-US" sz="2800" dirty="0" smtClean="0"/>
              <a:t>mechanisms</a:t>
            </a:r>
            <a:endParaRPr lang="en-US" sz="2800" dirty="0"/>
          </a:p>
          <a:p>
            <a:r>
              <a:rPr lang="en-US" sz="2800" dirty="0" smtClean="0"/>
              <a:t>Describe </a:t>
            </a:r>
            <a:r>
              <a:rPr lang="en-US" sz="2800" dirty="0"/>
              <a:t>important ideas with indoor navigation</a:t>
            </a:r>
          </a:p>
          <a:p>
            <a:pPr marL="0" indent="0">
              <a:buNone/>
            </a:pPr>
            <a:endParaRPr lang="en-US" sz="2800" dirty="0" smtClean="0"/>
          </a:p>
        </p:txBody>
      </p:sp>
    </p:spTree>
    <p:extLst>
      <p:ext uri="{BB962C8B-B14F-4D97-AF65-F5344CB8AC3E}">
        <p14:creationId xmlns:p14="http://schemas.microsoft.com/office/powerpoint/2010/main" val="458001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UAS and GIS</a:t>
            </a:r>
          </a:p>
        </p:txBody>
      </p:sp>
      <p:sp>
        <p:nvSpPr>
          <p:cNvPr id="3" name="Content Placeholder 2"/>
          <p:cNvSpPr>
            <a:spLocks noGrp="1"/>
          </p:cNvSpPr>
          <p:nvPr>
            <p:ph idx="1"/>
          </p:nvPr>
        </p:nvSpPr>
        <p:spPr>
          <a:xfrm>
            <a:off x="381000" y="1447800"/>
            <a:ext cx="10972800" cy="4525963"/>
          </a:xfrm>
        </p:spPr>
        <p:txBody>
          <a:bodyPr/>
          <a:lstStyle/>
          <a:p>
            <a:r>
              <a:rPr lang="en-US" dirty="0" smtClean="0"/>
              <a:t>Like GPS: </a:t>
            </a:r>
            <a:r>
              <a:rPr lang="en-US" dirty="0"/>
              <a:t>UAS </a:t>
            </a:r>
            <a:r>
              <a:rPr lang="en-US" dirty="0" smtClean="0"/>
              <a:t>vital </a:t>
            </a:r>
            <a:r>
              <a:rPr lang="en-US" dirty="0"/>
              <a:t>data acquisition role for </a:t>
            </a:r>
            <a:r>
              <a:rPr lang="en-US" dirty="0" smtClean="0"/>
              <a:t>GIS</a:t>
            </a:r>
          </a:p>
          <a:p>
            <a:r>
              <a:rPr lang="en-US" dirty="0" smtClean="0"/>
              <a:t>Rapid </a:t>
            </a:r>
            <a:r>
              <a:rPr lang="en-US" dirty="0"/>
              <a:t>capture of high-resolution </a:t>
            </a:r>
            <a:r>
              <a:rPr lang="en-US" dirty="0" smtClean="0"/>
              <a:t>imagery</a:t>
            </a:r>
          </a:p>
          <a:p>
            <a:r>
              <a:rPr lang="en-US" dirty="0" smtClean="0"/>
              <a:t>K</a:t>
            </a:r>
            <a:r>
              <a:rPr lang="en-US" smtClean="0"/>
              <a:t>ey </a:t>
            </a:r>
            <a:r>
              <a:rPr lang="en-US" dirty="0"/>
              <a:t>issues: post-processing of continuous images (</a:t>
            </a:r>
            <a:r>
              <a:rPr lang="en-US" dirty="0" err="1" smtClean="0"/>
              <a:t>orthomosaics</a:t>
            </a:r>
            <a:r>
              <a:rPr lang="en-US" dirty="0" smtClean="0"/>
              <a:t>)</a:t>
            </a:r>
          </a:p>
          <a:p>
            <a:r>
              <a:rPr lang="en-US" dirty="0" err="1" smtClean="0"/>
              <a:t>Orthomosaics</a:t>
            </a:r>
            <a:r>
              <a:rPr lang="en-US" dirty="0"/>
              <a:t>: images </a:t>
            </a:r>
            <a:r>
              <a:rPr lang="en-US" dirty="0" smtClean="0"/>
              <a:t>geographically </a:t>
            </a:r>
            <a:r>
              <a:rPr lang="en-US" dirty="0"/>
              <a:t>referenced to their real-world </a:t>
            </a:r>
            <a:r>
              <a:rPr lang="en-US" dirty="0" smtClean="0"/>
              <a:t>positions; distortions </a:t>
            </a:r>
            <a:r>
              <a:rPr lang="en-US" dirty="0"/>
              <a:t>within the images due to camera angles and other factors removed (Humphrey </a:t>
            </a:r>
            <a:r>
              <a:rPr lang="en-US" dirty="0" smtClean="0"/>
              <a:t>2016) </a:t>
            </a:r>
            <a:endParaRPr lang="en-US" dirty="0"/>
          </a:p>
        </p:txBody>
      </p:sp>
    </p:spTree>
    <p:extLst>
      <p:ext uri="{BB962C8B-B14F-4D97-AF65-F5344CB8AC3E}">
        <p14:creationId xmlns:p14="http://schemas.microsoft.com/office/powerpoint/2010/main" val="3644334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UAS in Disaster Management</a:t>
            </a:r>
          </a:p>
        </p:txBody>
      </p:sp>
      <p:sp>
        <p:nvSpPr>
          <p:cNvPr id="3" name="Content Placeholder 2"/>
          <p:cNvSpPr>
            <a:spLocks noGrp="1"/>
          </p:cNvSpPr>
          <p:nvPr>
            <p:ph idx="1"/>
          </p:nvPr>
        </p:nvSpPr>
        <p:spPr/>
        <p:txBody>
          <a:bodyPr>
            <a:normAutofit lnSpcReduction="10000"/>
          </a:bodyPr>
          <a:lstStyle/>
          <a:p>
            <a:r>
              <a:rPr lang="en-US" dirty="0" smtClean="0"/>
              <a:t>Can </a:t>
            </a:r>
            <a:r>
              <a:rPr lang="en-US" dirty="0"/>
              <a:t>span all disaster management </a:t>
            </a:r>
            <a:r>
              <a:rPr lang="en-US" dirty="0" smtClean="0"/>
              <a:t>phases</a:t>
            </a:r>
          </a:p>
          <a:p>
            <a:r>
              <a:rPr lang="en-US" dirty="0" smtClean="0"/>
              <a:t>Proper </a:t>
            </a:r>
            <a:r>
              <a:rPr lang="en-US" dirty="0"/>
              <a:t>planning and consideration of </a:t>
            </a:r>
            <a:r>
              <a:rPr lang="en-US" dirty="0" smtClean="0"/>
              <a:t>issues: regulatory </a:t>
            </a:r>
            <a:r>
              <a:rPr lang="en-US" dirty="0"/>
              <a:t>environments, privacy, feasibility, and agency </a:t>
            </a:r>
            <a:r>
              <a:rPr lang="en-US" dirty="0" smtClean="0"/>
              <a:t>coordination - vital </a:t>
            </a:r>
            <a:r>
              <a:rPr lang="en-US" dirty="0"/>
              <a:t>for successful UAS disaster management </a:t>
            </a:r>
            <a:r>
              <a:rPr lang="en-US" dirty="0" smtClean="0"/>
              <a:t>implementation</a:t>
            </a:r>
          </a:p>
          <a:p>
            <a:r>
              <a:rPr lang="en-US" dirty="0"/>
              <a:t>Privacy: acquiring images of people and place without consent </a:t>
            </a:r>
            <a:endParaRPr lang="en-US" dirty="0" smtClean="0"/>
          </a:p>
          <a:p>
            <a:r>
              <a:rPr lang="en-US" dirty="0" smtClean="0"/>
              <a:t>Public </a:t>
            </a:r>
            <a:r>
              <a:rPr lang="en-US" dirty="0"/>
              <a:t>perception and concerns of </a:t>
            </a:r>
            <a:r>
              <a:rPr lang="en-US" dirty="0" smtClean="0"/>
              <a:t>UAS: government surveillance (Price </a:t>
            </a:r>
            <a:r>
              <a:rPr lang="en-US" dirty="0"/>
              <a:t>2016</a:t>
            </a:r>
            <a:r>
              <a:rPr lang="en-US" dirty="0" smtClean="0"/>
              <a:t>)</a:t>
            </a:r>
            <a:endParaRPr lang="en-US" dirty="0"/>
          </a:p>
        </p:txBody>
      </p:sp>
    </p:spTree>
    <p:extLst>
      <p:ext uri="{BB962C8B-B14F-4D97-AF65-F5344CB8AC3E}">
        <p14:creationId xmlns:p14="http://schemas.microsoft.com/office/powerpoint/2010/main" val="794750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Remote Sensing</a:t>
            </a:r>
          </a:p>
        </p:txBody>
      </p:sp>
      <p:sp>
        <p:nvSpPr>
          <p:cNvPr id="3" name="Content Placeholder 2"/>
          <p:cNvSpPr>
            <a:spLocks noGrp="1"/>
          </p:cNvSpPr>
          <p:nvPr>
            <p:ph idx="1"/>
          </p:nvPr>
        </p:nvSpPr>
        <p:spPr>
          <a:xfrm>
            <a:off x="533400" y="1371600"/>
            <a:ext cx="10972800" cy="4525963"/>
          </a:xfrm>
        </p:spPr>
        <p:txBody>
          <a:bodyPr/>
          <a:lstStyle/>
          <a:p>
            <a:r>
              <a:rPr lang="en-US" dirty="0" smtClean="0"/>
              <a:t>Integral </a:t>
            </a:r>
            <a:r>
              <a:rPr lang="en-US" dirty="0"/>
              <a:t>to GIS for disaster </a:t>
            </a:r>
            <a:r>
              <a:rPr lang="en-US" dirty="0" smtClean="0"/>
              <a:t>management</a:t>
            </a:r>
          </a:p>
          <a:p>
            <a:endParaRPr lang="en-US" dirty="0" smtClean="0"/>
          </a:p>
          <a:p>
            <a:r>
              <a:rPr lang="en-US" dirty="0"/>
              <a:t>Remote </a:t>
            </a:r>
            <a:r>
              <a:rPr lang="en-US" dirty="0" smtClean="0"/>
              <a:t>sensing: acquisition </a:t>
            </a:r>
            <a:r>
              <a:rPr lang="en-US" dirty="0"/>
              <a:t>of information about an object without being in physical contact with </a:t>
            </a:r>
            <a:r>
              <a:rPr lang="en-US" dirty="0" smtClean="0"/>
              <a:t>it</a:t>
            </a:r>
          </a:p>
          <a:p>
            <a:endParaRPr lang="en-US" dirty="0" smtClean="0"/>
          </a:p>
          <a:p>
            <a:r>
              <a:rPr lang="en-US" dirty="0"/>
              <a:t>S</a:t>
            </a:r>
            <a:r>
              <a:rPr lang="en-US" dirty="0" smtClean="0"/>
              <a:t>cience </a:t>
            </a:r>
            <a:r>
              <a:rPr lang="en-US" dirty="0"/>
              <a:t>of acquiring, processing, and interpreting images that record the interaction between electromagnetic energy and </a:t>
            </a:r>
            <a:r>
              <a:rPr lang="en-US" dirty="0" smtClean="0"/>
              <a:t>matter</a:t>
            </a:r>
            <a:endParaRPr lang="en-US" dirty="0"/>
          </a:p>
        </p:txBody>
      </p:sp>
    </p:spTree>
    <p:extLst>
      <p:ext uri="{BB962C8B-B14F-4D97-AF65-F5344CB8AC3E}">
        <p14:creationId xmlns:p14="http://schemas.microsoft.com/office/powerpoint/2010/main" val="999154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Electromagnetic Energy</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52600" y="1253921"/>
            <a:ext cx="8327153" cy="4572009"/>
          </a:xfrm>
          <a:prstGeom prst="rect">
            <a:avLst/>
          </a:prstGeom>
        </p:spPr>
      </p:pic>
      <p:sp>
        <p:nvSpPr>
          <p:cNvPr id="5" name="Rectangle 4"/>
          <p:cNvSpPr/>
          <p:nvPr/>
        </p:nvSpPr>
        <p:spPr>
          <a:xfrm>
            <a:off x="0" y="5848432"/>
            <a:ext cx="12192000" cy="307777"/>
          </a:xfrm>
          <a:prstGeom prst="rect">
            <a:avLst/>
          </a:prstGeom>
        </p:spPr>
        <p:txBody>
          <a:bodyPr wrap="square">
            <a:spAutoFit/>
          </a:bodyPr>
          <a:lstStyle/>
          <a:p>
            <a:pPr algn="ctr"/>
            <a:r>
              <a:rPr lang="en-US" sz="1400" dirty="0"/>
              <a:t>The electromagnetic spectrum (EMS). Energy forms on the left side of the spectrum have longer wavelengths</a:t>
            </a:r>
            <a:r>
              <a:rPr lang="en-US" sz="1400" dirty="0" smtClean="0"/>
              <a:t>. Figure </a:t>
            </a:r>
            <a:r>
              <a:rPr lang="en-US" sz="1400" dirty="0"/>
              <a:t>by Brian Tomaszewski</a:t>
            </a:r>
            <a:r>
              <a:rPr lang="en-US" sz="1400" dirty="0" smtClean="0"/>
              <a:t>.</a:t>
            </a:r>
            <a:endParaRPr lang="en-US" sz="1400" dirty="0"/>
          </a:p>
        </p:txBody>
      </p:sp>
    </p:spTree>
    <p:extLst>
      <p:ext uri="{BB962C8B-B14F-4D97-AF65-F5344CB8AC3E}">
        <p14:creationId xmlns:p14="http://schemas.microsoft.com/office/powerpoint/2010/main" val="914008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Remote </a:t>
            </a:r>
            <a:r>
              <a:rPr lang="en-US" dirty="0" smtClean="0"/>
              <a:t>Sensing Concepts</a:t>
            </a:r>
            <a:endParaRPr lang="en-US" dirty="0"/>
          </a:p>
        </p:txBody>
      </p:sp>
      <p:sp>
        <p:nvSpPr>
          <p:cNvPr id="3" name="Content Placeholder 2"/>
          <p:cNvSpPr>
            <a:spLocks noGrp="1"/>
          </p:cNvSpPr>
          <p:nvPr>
            <p:ph idx="1"/>
          </p:nvPr>
        </p:nvSpPr>
        <p:spPr>
          <a:xfrm>
            <a:off x="228600" y="1828800"/>
            <a:ext cx="11353800" cy="3429000"/>
          </a:xfrm>
        </p:spPr>
        <p:txBody>
          <a:bodyPr>
            <a:normAutofit/>
          </a:bodyPr>
          <a:lstStyle/>
          <a:p>
            <a:r>
              <a:rPr lang="en-US" b="1" dirty="0"/>
              <a:t>Transmissivity: </a:t>
            </a:r>
            <a:r>
              <a:rPr lang="en-US" dirty="0"/>
              <a:t>degree to which electromagnetic energy can pass through the </a:t>
            </a:r>
            <a:r>
              <a:rPr lang="en-US" dirty="0" smtClean="0"/>
              <a:t>atmosphere - example?</a:t>
            </a:r>
          </a:p>
          <a:p>
            <a:pPr marL="0" indent="0">
              <a:buNone/>
            </a:pPr>
            <a:endParaRPr lang="en-US" dirty="0" smtClean="0"/>
          </a:p>
          <a:p>
            <a:r>
              <a:rPr lang="en-US" b="1" dirty="0"/>
              <a:t>Spectral Response Patterns: </a:t>
            </a:r>
            <a:r>
              <a:rPr lang="en-US" dirty="0"/>
              <a:t>the energy magnitude a given phenomenon emits or reflects across various </a:t>
            </a:r>
            <a:r>
              <a:rPr lang="en-US" dirty="0" smtClean="0"/>
              <a:t>wavelengths - </a:t>
            </a:r>
            <a:r>
              <a:rPr lang="en-US" dirty="0"/>
              <a:t>example</a:t>
            </a:r>
            <a:r>
              <a:rPr lang="en-US" dirty="0" smtClean="0"/>
              <a:t>?</a:t>
            </a:r>
          </a:p>
        </p:txBody>
      </p:sp>
    </p:spTree>
    <p:extLst>
      <p:ext uri="{BB962C8B-B14F-4D97-AF65-F5344CB8AC3E}">
        <p14:creationId xmlns:p14="http://schemas.microsoft.com/office/powerpoint/2010/main" val="1308868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Remote </a:t>
            </a:r>
            <a:r>
              <a:rPr lang="en-US" dirty="0" smtClean="0"/>
              <a:t>Sensing Concepts</a:t>
            </a:r>
            <a:endParaRPr lang="en-US" dirty="0"/>
          </a:p>
        </p:txBody>
      </p:sp>
      <p:sp>
        <p:nvSpPr>
          <p:cNvPr id="3" name="Content Placeholder 2"/>
          <p:cNvSpPr>
            <a:spLocks noGrp="1"/>
          </p:cNvSpPr>
          <p:nvPr>
            <p:ph idx="1"/>
          </p:nvPr>
        </p:nvSpPr>
        <p:spPr>
          <a:xfrm>
            <a:off x="228600" y="1447800"/>
            <a:ext cx="11353800" cy="4525963"/>
          </a:xfrm>
        </p:spPr>
        <p:txBody>
          <a:bodyPr>
            <a:normAutofit/>
          </a:bodyPr>
          <a:lstStyle/>
          <a:p>
            <a:r>
              <a:rPr lang="en-US" b="1" dirty="0" smtClean="0"/>
              <a:t>Spatial </a:t>
            </a:r>
            <a:r>
              <a:rPr lang="en-US" b="1" dirty="0"/>
              <a:t>Resolution: </a:t>
            </a:r>
            <a:r>
              <a:rPr lang="en-US" dirty="0"/>
              <a:t>measure of the fineness of detail visible in a remote-sensing image; determines the size of the smallest area that can be resolved by the </a:t>
            </a:r>
            <a:r>
              <a:rPr lang="en-US" dirty="0" smtClean="0"/>
              <a:t>sensor </a:t>
            </a:r>
            <a:r>
              <a:rPr lang="en-US" dirty="0"/>
              <a:t>- example</a:t>
            </a:r>
            <a:r>
              <a:rPr lang="en-US" dirty="0" smtClean="0"/>
              <a:t>?</a:t>
            </a:r>
          </a:p>
          <a:p>
            <a:endParaRPr lang="en-US" dirty="0" smtClean="0"/>
          </a:p>
          <a:p>
            <a:r>
              <a:rPr lang="en-US" b="1" dirty="0"/>
              <a:t>Spectral Resolution: </a:t>
            </a:r>
            <a:r>
              <a:rPr lang="en-US" dirty="0"/>
              <a:t>sensor’s ability to discriminate fine spectral differences in terms of the smallest band or portion of the electromagnetic spectrum in which objects are discernable</a:t>
            </a:r>
          </a:p>
        </p:txBody>
      </p:sp>
    </p:spTree>
    <p:extLst>
      <p:ext uri="{BB962C8B-B14F-4D97-AF65-F5344CB8AC3E}">
        <p14:creationId xmlns:p14="http://schemas.microsoft.com/office/powerpoint/2010/main" val="25029311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394613"/>
            <a:ext cx="11430000" cy="4525963"/>
          </a:xfrm>
        </p:spPr>
        <p:txBody>
          <a:bodyPr/>
          <a:lstStyle/>
          <a:p>
            <a:r>
              <a:rPr lang="en-US" b="1" dirty="0"/>
              <a:t>Radiometric </a:t>
            </a:r>
            <a:r>
              <a:rPr lang="en-US" b="1" dirty="0" smtClean="0"/>
              <a:t>Resolution</a:t>
            </a:r>
            <a:r>
              <a:rPr lang="en-US" dirty="0"/>
              <a:t>: how good a sensor is at measuring small differences in the magnitude, or brightness, of radiation within the ground area corresponding to a single </a:t>
            </a:r>
            <a:r>
              <a:rPr lang="en-US" dirty="0" smtClean="0"/>
              <a:t>pixel - example?</a:t>
            </a:r>
          </a:p>
          <a:p>
            <a:pPr marL="0" indent="0">
              <a:buNone/>
            </a:pPr>
            <a:endParaRPr lang="en-US" dirty="0" smtClean="0"/>
          </a:p>
          <a:p>
            <a:r>
              <a:rPr lang="en-US" b="1" dirty="0"/>
              <a:t>Temporal Resolution</a:t>
            </a:r>
            <a:r>
              <a:rPr lang="en-US" dirty="0"/>
              <a:t>: how frequently imagery is collected over the same location or area, also known as the revisit time - example?</a:t>
            </a:r>
          </a:p>
          <a:p>
            <a:endParaRPr lang="en-US" dirty="0"/>
          </a:p>
        </p:txBody>
      </p:sp>
      <p:sp>
        <p:nvSpPr>
          <p:cNvPr id="4" name="Title 1"/>
          <p:cNvSpPr>
            <a:spLocks noGrp="1"/>
          </p:cNvSpPr>
          <p:nvPr>
            <p:ph type="title"/>
          </p:nvPr>
        </p:nvSpPr>
        <p:spPr/>
        <p:txBody>
          <a:bodyPr/>
          <a:lstStyle/>
          <a:p>
            <a:r>
              <a:rPr lang="en-US" dirty="0"/>
              <a:t>Remote </a:t>
            </a:r>
            <a:r>
              <a:rPr lang="en-US" dirty="0" smtClean="0"/>
              <a:t>Sensing Concepts</a:t>
            </a:r>
            <a:endParaRPr lang="en-US" dirty="0"/>
          </a:p>
        </p:txBody>
      </p:sp>
    </p:spTree>
    <p:extLst>
      <p:ext uri="{BB962C8B-B14F-4D97-AF65-F5344CB8AC3E}">
        <p14:creationId xmlns:p14="http://schemas.microsoft.com/office/powerpoint/2010/main" val="3483388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Passive and Active Remote Sensing</a:t>
            </a:r>
          </a:p>
        </p:txBody>
      </p:sp>
      <p:sp>
        <p:nvSpPr>
          <p:cNvPr id="3" name="Content Placeholder 2"/>
          <p:cNvSpPr>
            <a:spLocks noGrp="1"/>
          </p:cNvSpPr>
          <p:nvPr>
            <p:ph idx="1"/>
          </p:nvPr>
        </p:nvSpPr>
        <p:spPr>
          <a:xfrm>
            <a:off x="381000" y="1371600"/>
            <a:ext cx="11201400" cy="4525963"/>
          </a:xfrm>
        </p:spPr>
        <p:txBody>
          <a:bodyPr/>
          <a:lstStyle/>
          <a:p>
            <a:r>
              <a:rPr lang="en-US" i="1" dirty="0" smtClean="0"/>
              <a:t>Passive</a:t>
            </a:r>
            <a:r>
              <a:rPr lang="en-US" dirty="0" smtClean="0"/>
              <a:t>: </a:t>
            </a:r>
            <a:r>
              <a:rPr lang="en-US" dirty="0"/>
              <a:t>sun’s energy is reflected off an object for visible wavelength sensors or absorbed into and reflected back to a sensor for non-visible wavelengths like thermal infrared (Natural Resources Canada 2015</a:t>
            </a:r>
            <a:r>
              <a:rPr lang="en-US" dirty="0" smtClean="0"/>
              <a:t>) -  Shortcomings?</a:t>
            </a:r>
          </a:p>
          <a:p>
            <a:pPr marL="0" indent="0">
              <a:buNone/>
            </a:pPr>
            <a:endParaRPr lang="en-US" dirty="0" smtClean="0"/>
          </a:p>
          <a:p>
            <a:r>
              <a:rPr lang="en-US" i="1" dirty="0"/>
              <a:t>Active</a:t>
            </a:r>
            <a:r>
              <a:rPr lang="en-US" dirty="0"/>
              <a:t>: energy is emitted from a sensor to a target of </a:t>
            </a:r>
            <a:r>
              <a:rPr lang="en-US" dirty="0" smtClean="0"/>
              <a:t>interest; emitted </a:t>
            </a:r>
            <a:r>
              <a:rPr lang="en-US" dirty="0"/>
              <a:t>energy is reflected and </a:t>
            </a:r>
            <a:r>
              <a:rPr lang="en-US" dirty="0" smtClean="0"/>
              <a:t>recorded </a:t>
            </a:r>
            <a:r>
              <a:rPr lang="en-US" dirty="0"/>
              <a:t>(Natural Resources Canada 2015</a:t>
            </a:r>
            <a:r>
              <a:rPr lang="en-US" dirty="0" smtClean="0"/>
              <a:t>) </a:t>
            </a:r>
            <a:r>
              <a:rPr lang="en-US" dirty="0"/>
              <a:t>-  </a:t>
            </a:r>
            <a:r>
              <a:rPr lang="en-US" dirty="0" smtClean="0"/>
              <a:t>Benefits?</a:t>
            </a:r>
            <a:endParaRPr lang="en-US" dirty="0"/>
          </a:p>
          <a:p>
            <a:endParaRPr lang="en-US" dirty="0"/>
          </a:p>
        </p:txBody>
      </p:sp>
    </p:spTree>
    <p:extLst>
      <p:ext uri="{BB962C8B-B14F-4D97-AF65-F5344CB8AC3E}">
        <p14:creationId xmlns:p14="http://schemas.microsoft.com/office/powerpoint/2010/main" val="842214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Change Detection</a:t>
            </a:r>
          </a:p>
        </p:txBody>
      </p:sp>
      <p:sp>
        <p:nvSpPr>
          <p:cNvPr id="3" name="Content Placeholder 2"/>
          <p:cNvSpPr>
            <a:spLocks noGrp="1"/>
          </p:cNvSpPr>
          <p:nvPr>
            <p:ph idx="1"/>
          </p:nvPr>
        </p:nvSpPr>
        <p:spPr>
          <a:xfrm>
            <a:off x="228600" y="1371600"/>
            <a:ext cx="11734800" cy="4572000"/>
          </a:xfrm>
        </p:spPr>
        <p:txBody>
          <a:bodyPr>
            <a:normAutofit fontScale="92500" lnSpcReduction="10000"/>
          </a:bodyPr>
          <a:lstStyle/>
          <a:p>
            <a:r>
              <a:rPr lang="en-US" dirty="0" smtClean="0"/>
              <a:t>Most </a:t>
            </a:r>
            <a:r>
              <a:rPr lang="en-US" dirty="0"/>
              <a:t>fundamental uses of visible remote-sensing </a:t>
            </a:r>
            <a:r>
              <a:rPr lang="en-US" dirty="0" smtClean="0"/>
              <a:t>imagery</a:t>
            </a:r>
            <a:br>
              <a:rPr lang="en-US" dirty="0" smtClean="0"/>
            </a:br>
            <a:endParaRPr lang="en-US" dirty="0" smtClean="0"/>
          </a:p>
          <a:p>
            <a:r>
              <a:rPr lang="en-US" dirty="0" smtClean="0"/>
              <a:t>Pixels </a:t>
            </a:r>
            <a:r>
              <a:rPr lang="en-US" dirty="0"/>
              <a:t>in different images from different time periods are compared with one another  </a:t>
            </a:r>
            <a:r>
              <a:rPr lang="en-US" dirty="0" smtClean="0"/>
              <a:t/>
            </a:r>
            <a:br>
              <a:rPr lang="en-US" dirty="0" smtClean="0"/>
            </a:br>
            <a:endParaRPr lang="en-US" dirty="0" smtClean="0"/>
          </a:p>
          <a:p>
            <a:r>
              <a:rPr lang="en-US" dirty="0" smtClean="0"/>
              <a:t>Can </a:t>
            </a:r>
            <a:r>
              <a:rPr lang="en-US" dirty="0"/>
              <a:t>also operate on comparisons of varying time </a:t>
            </a:r>
            <a:r>
              <a:rPr lang="en-US" dirty="0" smtClean="0"/>
              <a:t>scales</a:t>
            </a:r>
            <a:br>
              <a:rPr lang="en-US" dirty="0" smtClean="0"/>
            </a:br>
            <a:endParaRPr lang="en-US" dirty="0" smtClean="0"/>
          </a:p>
          <a:p>
            <a:r>
              <a:rPr lang="en-US" dirty="0"/>
              <a:t>E</a:t>
            </a:r>
            <a:r>
              <a:rPr lang="en-US" dirty="0" smtClean="0"/>
              <a:t>xample </a:t>
            </a:r>
            <a:r>
              <a:rPr lang="en-US" dirty="0"/>
              <a:t>of change detection in GIS disaster </a:t>
            </a:r>
            <a:r>
              <a:rPr lang="en-US" dirty="0" smtClean="0"/>
              <a:t>management: before </a:t>
            </a:r>
            <a:r>
              <a:rPr lang="en-US" dirty="0"/>
              <a:t>and after disaster impact imagery such as areas impacted by floods (</a:t>
            </a:r>
            <a:r>
              <a:rPr lang="en-US" dirty="0" err="1"/>
              <a:t>Eguchi</a:t>
            </a:r>
            <a:r>
              <a:rPr lang="en-US" dirty="0"/>
              <a:t> et al. 2008</a:t>
            </a:r>
            <a:r>
              <a:rPr lang="en-US" dirty="0" smtClean="0"/>
              <a:t>)</a:t>
            </a:r>
            <a:endParaRPr lang="en-US" dirty="0"/>
          </a:p>
        </p:txBody>
      </p:sp>
    </p:spTree>
    <p:extLst>
      <p:ext uri="{BB962C8B-B14F-4D97-AF65-F5344CB8AC3E}">
        <p14:creationId xmlns:p14="http://schemas.microsoft.com/office/powerpoint/2010/main" val="33152305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Change Detection</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3400" y="1219200"/>
            <a:ext cx="11061754" cy="3124200"/>
          </a:xfrm>
          <a:prstGeom prst="rect">
            <a:avLst/>
          </a:prstGeom>
        </p:spPr>
      </p:pic>
      <p:sp>
        <p:nvSpPr>
          <p:cNvPr id="5" name="Rectangle 4"/>
          <p:cNvSpPr/>
          <p:nvPr/>
        </p:nvSpPr>
        <p:spPr>
          <a:xfrm>
            <a:off x="0" y="4419600"/>
            <a:ext cx="12188952" cy="1754326"/>
          </a:xfrm>
          <a:prstGeom prst="rect">
            <a:avLst/>
          </a:prstGeom>
        </p:spPr>
        <p:txBody>
          <a:bodyPr wrap="square">
            <a:spAutoFit/>
          </a:bodyPr>
          <a:lstStyle/>
          <a:p>
            <a:r>
              <a:rPr lang="en-US" dirty="0"/>
              <a:t>Change detection of settlements in the </a:t>
            </a:r>
            <a:r>
              <a:rPr lang="en-US" dirty="0" err="1"/>
              <a:t>Za’atari</a:t>
            </a:r>
            <a:r>
              <a:rPr lang="en-US" dirty="0"/>
              <a:t> refugee camp. The camp received a mass influx of refugees in 2013 during the height of the Syrian conflict. The images show how the camp quickly changed in terms of open spaces and neatly aligned structures for incoming refugees (</a:t>
            </a:r>
            <a:r>
              <a:rPr lang="en-US" dirty="0" smtClean="0"/>
              <a:t>left, </a:t>
            </a:r>
            <a:r>
              <a:rPr lang="en-US" dirty="0"/>
              <a:t>17 January 2013), to the creation of new tents and movements of structures as people arrived (</a:t>
            </a:r>
            <a:r>
              <a:rPr lang="en-US" dirty="0" smtClean="0"/>
              <a:t>middle, </a:t>
            </a:r>
            <a:r>
              <a:rPr lang="en-US" dirty="0"/>
              <a:t>27 February 2013), to tents being removed and structures completely rearranged (</a:t>
            </a:r>
            <a:r>
              <a:rPr lang="en-US" dirty="0" smtClean="0"/>
              <a:t>right, </a:t>
            </a:r>
            <a:r>
              <a:rPr lang="en-US" dirty="0"/>
              <a:t>4 May 2013) when compared to their original positions on 17 January 2013. ((Tomaszewski et al. </a:t>
            </a:r>
            <a:r>
              <a:rPr lang="en-US" dirty="0" smtClean="0"/>
              <a:t>2015, Satellite </a:t>
            </a:r>
            <a:r>
              <a:rPr lang="en-US" dirty="0"/>
              <a:t>images courtesy of the </a:t>
            </a:r>
            <a:r>
              <a:rPr lang="en-US" dirty="0" err="1"/>
              <a:t>DigitalGlobe</a:t>
            </a:r>
            <a:r>
              <a:rPr lang="en-US" dirty="0"/>
              <a:t> Foundation.)</a:t>
            </a:r>
          </a:p>
        </p:txBody>
      </p:sp>
    </p:spTree>
    <p:extLst>
      <p:ext uri="{BB962C8B-B14F-4D97-AF65-F5344CB8AC3E}">
        <p14:creationId xmlns:p14="http://schemas.microsoft.com/office/powerpoint/2010/main" val="17898568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a:t>
            </a:r>
          </a:p>
        </p:txBody>
      </p:sp>
      <p:sp>
        <p:nvSpPr>
          <p:cNvPr id="3" name="Content Placeholder 2"/>
          <p:cNvSpPr>
            <a:spLocks noGrp="1"/>
          </p:cNvSpPr>
          <p:nvPr>
            <p:ph idx="1"/>
          </p:nvPr>
        </p:nvSpPr>
        <p:spPr/>
        <p:txBody>
          <a:bodyPr>
            <a:normAutofit/>
          </a:bodyPr>
          <a:lstStyle/>
          <a:p>
            <a:endParaRPr lang="en-US" dirty="0" smtClean="0"/>
          </a:p>
          <a:p>
            <a:pPr marL="0" indent="0">
              <a:buNone/>
            </a:pPr>
            <a:endParaRPr lang="en-US" dirty="0" smtClean="0"/>
          </a:p>
        </p:txBody>
      </p:sp>
      <p:sp>
        <p:nvSpPr>
          <p:cNvPr id="5" name="TextBox 4"/>
          <p:cNvSpPr txBox="1"/>
          <p:nvPr/>
        </p:nvSpPr>
        <p:spPr>
          <a:xfrm>
            <a:off x="152400" y="1219200"/>
            <a:ext cx="11963400" cy="4893647"/>
          </a:xfrm>
          <a:prstGeom prst="rect">
            <a:avLst/>
          </a:prstGeom>
          <a:noFill/>
        </p:spPr>
        <p:txBody>
          <a:bodyPr wrap="square" rtlCol="0">
            <a:spAutoFit/>
          </a:bodyPr>
          <a:lstStyle/>
          <a:p>
            <a:r>
              <a:rPr lang="en-US" sz="2800" dirty="0" smtClean="0"/>
              <a:t>Four </a:t>
            </a:r>
            <a:r>
              <a:rPr lang="en-US" sz="2800" dirty="0"/>
              <a:t>allied </a:t>
            </a:r>
            <a:r>
              <a:rPr lang="en-US" sz="2800" dirty="0" smtClean="0"/>
              <a:t>technologies and concepts:</a:t>
            </a:r>
            <a:br>
              <a:rPr lang="en-US" sz="2800" dirty="0" smtClean="0"/>
            </a:br>
            <a:endParaRPr lang="en-US" sz="2800" dirty="0"/>
          </a:p>
          <a:p>
            <a:pPr marL="914400" lvl="1" indent="-457200">
              <a:buFont typeface="+mj-lt"/>
              <a:buAutoNum type="arabicPeriod"/>
            </a:pPr>
            <a:r>
              <a:rPr lang="en-US" sz="2800" dirty="0"/>
              <a:t>Global Positioning Systems (</a:t>
            </a:r>
            <a:r>
              <a:rPr lang="en-US" sz="2800" dirty="0" smtClean="0"/>
              <a:t>GPS)</a:t>
            </a:r>
          </a:p>
          <a:p>
            <a:pPr marL="914400" lvl="1" indent="-457200">
              <a:buFont typeface="+mj-lt"/>
              <a:buAutoNum type="arabicPeriod"/>
            </a:pPr>
            <a:r>
              <a:rPr lang="en-US" sz="2800" dirty="0" smtClean="0"/>
              <a:t>Unmanned </a:t>
            </a:r>
            <a:r>
              <a:rPr lang="en-US" sz="2800" dirty="0"/>
              <a:t>Aerial Systems (UAS) or “</a:t>
            </a:r>
            <a:r>
              <a:rPr lang="en-US" sz="2800" dirty="0" smtClean="0"/>
              <a:t>drones”</a:t>
            </a:r>
          </a:p>
          <a:p>
            <a:pPr marL="914400" lvl="1" indent="-457200">
              <a:buFont typeface="+mj-lt"/>
              <a:buAutoNum type="arabicPeriod"/>
            </a:pPr>
            <a:r>
              <a:rPr lang="en-US" sz="2800" dirty="0" smtClean="0"/>
              <a:t>Remote-sensing</a:t>
            </a:r>
          </a:p>
          <a:p>
            <a:pPr marL="914400" lvl="1" indent="-457200">
              <a:buFont typeface="+mj-lt"/>
              <a:buAutoNum type="arabicPeriod"/>
            </a:pPr>
            <a:r>
              <a:rPr lang="en-US" sz="2800" dirty="0"/>
              <a:t>I</a:t>
            </a:r>
            <a:r>
              <a:rPr lang="en-US" sz="2800" dirty="0" smtClean="0"/>
              <a:t>ndoor </a:t>
            </a:r>
            <a:r>
              <a:rPr lang="en-US" sz="2800" dirty="0"/>
              <a:t>navigation and </a:t>
            </a:r>
            <a:r>
              <a:rPr lang="en-US" sz="2800" dirty="0" smtClean="0"/>
              <a:t>positioning</a:t>
            </a:r>
          </a:p>
          <a:p>
            <a:pPr lvl="1"/>
            <a:endParaRPr lang="en-US" sz="3200" dirty="0" smtClean="0"/>
          </a:p>
          <a:p>
            <a:r>
              <a:rPr lang="en-US" sz="2800" dirty="0" smtClean="0"/>
              <a:t>International </a:t>
            </a:r>
            <a:r>
              <a:rPr lang="en-US" sz="2800" dirty="0"/>
              <a:t>and other support </a:t>
            </a:r>
            <a:r>
              <a:rPr lang="en-US" sz="2800" dirty="0" smtClean="0"/>
              <a:t>mechanisms: remote </a:t>
            </a:r>
            <a:r>
              <a:rPr lang="en-US" sz="2800" dirty="0"/>
              <a:t>sensing for disaster management </a:t>
            </a:r>
            <a:r>
              <a:rPr lang="en-US" sz="2800" dirty="0" smtClean="0"/>
              <a:t>applications</a:t>
            </a:r>
          </a:p>
          <a:p>
            <a:endParaRPr lang="en-US" sz="2800" dirty="0" smtClean="0"/>
          </a:p>
          <a:p>
            <a:r>
              <a:rPr lang="en-US" sz="2800" dirty="0" smtClean="0"/>
              <a:t>Indoor </a:t>
            </a:r>
            <a:r>
              <a:rPr lang="en-US" sz="2800" dirty="0"/>
              <a:t>navigation and positioning</a:t>
            </a:r>
          </a:p>
        </p:txBody>
      </p:sp>
    </p:spTree>
    <p:extLst>
      <p:ext uri="{BB962C8B-B14F-4D97-AF65-F5344CB8AC3E}">
        <p14:creationId xmlns:p14="http://schemas.microsoft.com/office/powerpoint/2010/main" val="1673402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Remote-Sensing Product Examples in the Disaster Management Context</a:t>
            </a:r>
          </a:p>
        </p:txBody>
      </p:sp>
      <p:sp>
        <p:nvSpPr>
          <p:cNvPr id="3" name="Content Placeholder 2"/>
          <p:cNvSpPr>
            <a:spLocks noGrp="1"/>
          </p:cNvSpPr>
          <p:nvPr>
            <p:ph idx="1"/>
          </p:nvPr>
        </p:nvSpPr>
        <p:spPr>
          <a:xfrm>
            <a:off x="152400" y="1600201"/>
            <a:ext cx="11811000" cy="4525963"/>
          </a:xfrm>
        </p:spPr>
        <p:txBody>
          <a:bodyPr>
            <a:normAutofit/>
          </a:bodyPr>
          <a:lstStyle/>
          <a:p>
            <a:r>
              <a:rPr lang="en-US" dirty="0" smtClean="0"/>
              <a:t>Landsat: </a:t>
            </a:r>
            <a:r>
              <a:rPr lang="en-US" dirty="0">
                <a:hlinkClick r:id="rId2"/>
              </a:rPr>
              <a:t>https://landsat.gsfc.nasa.gov</a:t>
            </a:r>
            <a:r>
              <a:rPr lang="en-US" dirty="0" smtClean="0">
                <a:hlinkClick r:id="rId2"/>
              </a:rPr>
              <a:t>/</a:t>
            </a:r>
            <a:endParaRPr lang="en-US" dirty="0" smtClean="0"/>
          </a:p>
          <a:p>
            <a:r>
              <a:rPr lang="en-US" dirty="0"/>
              <a:t>Advanced </a:t>
            </a:r>
            <a:r>
              <a:rPr lang="en-US" dirty="0" err="1"/>
              <a:t>Spaceborne</a:t>
            </a:r>
            <a:r>
              <a:rPr lang="en-US" dirty="0"/>
              <a:t> Thermal Emission and Reflection Radiometer Global Digital Elevation Map (ASTER GDEM</a:t>
            </a:r>
            <a:r>
              <a:rPr lang="en-US" dirty="0" smtClean="0"/>
              <a:t>): </a:t>
            </a:r>
            <a:r>
              <a:rPr lang="en-US" dirty="0">
                <a:hlinkClick r:id="rId3"/>
              </a:rPr>
              <a:t>https://asterweb.jpl.nasa.gov/gdem.asp</a:t>
            </a:r>
            <a:endParaRPr lang="en-US" dirty="0" smtClean="0"/>
          </a:p>
          <a:p>
            <a:r>
              <a:rPr lang="en-US" dirty="0"/>
              <a:t>Sentinel </a:t>
            </a:r>
            <a:r>
              <a:rPr lang="en-US" dirty="0" smtClean="0"/>
              <a:t>1-5: </a:t>
            </a:r>
            <a:r>
              <a:rPr lang="en-US" dirty="0">
                <a:hlinkClick r:id="rId4"/>
              </a:rPr>
              <a:t>https://sentinel.esa.int/web/sentinel/home</a:t>
            </a:r>
            <a:endParaRPr lang="en-US" dirty="0" smtClean="0"/>
          </a:p>
          <a:p>
            <a:r>
              <a:rPr lang="pt-BR" dirty="0"/>
              <a:t>TerraSAR (Synthetic Aperture Radar)-X: </a:t>
            </a:r>
            <a:r>
              <a:rPr lang="pt-BR" dirty="0">
                <a:hlinkClick r:id="rId5"/>
              </a:rPr>
              <a:t>https://terrasar-x-archive.terrasar.com</a:t>
            </a:r>
            <a:r>
              <a:rPr lang="pt-BR" dirty="0" smtClean="0">
                <a:hlinkClick r:id="rId5"/>
              </a:rPr>
              <a:t>/</a:t>
            </a:r>
            <a:endParaRPr lang="pt-BR" dirty="0" smtClean="0"/>
          </a:p>
          <a:p>
            <a:r>
              <a:rPr lang="en-US" dirty="0"/>
              <a:t>Digital </a:t>
            </a:r>
            <a:r>
              <a:rPr lang="en-US" dirty="0" smtClean="0"/>
              <a:t>Globe: </a:t>
            </a:r>
            <a:r>
              <a:rPr lang="en-US" dirty="0">
                <a:hlinkClick r:id="rId6"/>
              </a:rPr>
              <a:t>www.digitalglobe.com/ecosystem/open-data</a:t>
            </a:r>
            <a:endParaRPr lang="en-US" dirty="0"/>
          </a:p>
        </p:txBody>
      </p:sp>
    </p:spTree>
    <p:extLst>
      <p:ext uri="{BB962C8B-B14F-4D97-AF65-F5344CB8AC3E}">
        <p14:creationId xmlns:p14="http://schemas.microsoft.com/office/powerpoint/2010/main" val="927850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Remote Sensing and International Disaster Management Support Mechanisms</a:t>
            </a:r>
          </a:p>
        </p:txBody>
      </p:sp>
      <p:sp>
        <p:nvSpPr>
          <p:cNvPr id="3" name="Content Placeholder 2"/>
          <p:cNvSpPr>
            <a:spLocks noGrp="1"/>
          </p:cNvSpPr>
          <p:nvPr>
            <p:ph idx="1"/>
          </p:nvPr>
        </p:nvSpPr>
        <p:spPr>
          <a:xfrm>
            <a:off x="150876" y="1828800"/>
            <a:ext cx="11887200" cy="4038600"/>
          </a:xfrm>
        </p:spPr>
        <p:txBody>
          <a:bodyPr>
            <a:noAutofit/>
          </a:bodyPr>
          <a:lstStyle/>
          <a:p>
            <a:r>
              <a:rPr lang="en-US" sz="2100" dirty="0"/>
              <a:t>International Charter on Space and Major Disasters: </a:t>
            </a:r>
            <a:r>
              <a:rPr lang="en-US" sz="2100" i="1" dirty="0"/>
              <a:t>a worldwide collaboration, through which satellite data are made available for the benefit of disaster management. By combining Earth observation assets from different space agencies, the Charter allows resources and expertise to be coordinated for rapid response to major disaster situations; thereby helping civil protection authorities and the international humanitarian community</a:t>
            </a:r>
            <a:r>
              <a:rPr lang="en-US" sz="2100" i="1" dirty="0" smtClean="0"/>
              <a:t>. </a:t>
            </a:r>
            <a:r>
              <a:rPr lang="en-US" sz="2100" dirty="0" smtClean="0"/>
              <a:t>(</a:t>
            </a:r>
            <a:r>
              <a:rPr lang="en-US" sz="2100" dirty="0"/>
              <a:t>The International Charter: Space and Major Disasters 2019</a:t>
            </a:r>
            <a:r>
              <a:rPr lang="en-US" sz="2100" dirty="0" smtClean="0"/>
              <a:t>). </a:t>
            </a:r>
            <a:r>
              <a:rPr lang="en-US" sz="2100" dirty="0"/>
              <a:t>Link: </a:t>
            </a:r>
            <a:r>
              <a:rPr lang="en-US" sz="2100" dirty="0">
                <a:hlinkClick r:id="rId2"/>
              </a:rPr>
              <a:t>https://disasterscharter.org</a:t>
            </a:r>
            <a:r>
              <a:rPr lang="en-US" sz="2100" dirty="0" smtClean="0">
                <a:hlinkClick r:id="rId2"/>
              </a:rPr>
              <a:t>/</a:t>
            </a:r>
            <a:endParaRPr lang="en-US" sz="2100" dirty="0" smtClean="0"/>
          </a:p>
          <a:p>
            <a:endParaRPr lang="en-US" sz="2100" dirty="0" smtClean="0"/>
          </a:p>
          <a:p>
            <a:r>
              <a:rPr lang="en-US" sz="2100" dirty="0"/>
              <a:t>United Nations Platform for Space-based Information for Disaster Management and Emergency Response (UN-SPIDER): officially mandated UN program with a mission focused on building capacity for the use of space-based information within the full disaster management cycle (Backhaus et al. </a:t>
            </a:r>
            <a:r>
              <a:rPr lang="en-US" sz="2100" dirty="0" smtClean="0"/>
              <a:t>2010). </a:t>
            </a:r>
            <a:r>
              <a:rPr lang="en-US" sz="2100" dirty="0"/>
              <a:t>Link: </a:t>
            </a:r>
            <a:r>
              <a:rPr lang="en-US" sz="2100" dirty="0">
                <a:hlinkClick r:id="rId3"/>
              </a:rPr>
              <a:t>https://un-spider.org</a:t>
            </a:r>
            <a:r>
              <a:rPr lang="en-US" sz="2100" dirty="0" smtClean="0">
                <a:hlinkClick r:id="rId3"/>
              </a:rPr>
              <a:t>/</a:t>
            </a:r>
            <a:endParaRPr lang="en-US" sz="2100" dirty="0"/>
          </a:p>
          <a:p>
            <a:pPr marL="0" indent="0">
              <a:buNone/>
            </a:pPr>
            <a:endParaRPr lang="en-US" sz="2100" i="1" dirty="0"/>
          </a:p>
          <a:p>
            <a:endParaRPr lang="en-US" sz="2100" dirty="0"/>
          </a:p>
          <a:p>
            <a:endParaRPr lang="en-US" sz="2100" dirty="0"/>
          </a:p>
        </p:txBody>
      </p:sp>
    </p:spTree>
    <p:extLst>
      <p:ext uri="{BB962C8B-B14F-4D97-AF65-F5344CB8AC3E}">
        <p14:creationId xmlns:p14="http://schemas.microsoft.com/office/powerpoint/2010/main" val="1545636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Remote Sensing and International Disaster Management Support Mechanisms</a:t>
            </a:r>
          </a:p>
        </p:txBody>
      </p:sp>
      <p:sp>
        <p:nvSpPr>
          <p:cNvPr id="3" name="Content Placeholder 2"/>
          <p:cNvSpPr>
            <a:spLocks noGrp="1"/>
          </p:cNvSpPr>
          <p:nvPr>
            <p:ph idx="1"/>
          </p:nvPr>
        </p:nvSpPr>
        <p:spPr>
          <a:xfrm>
            <a:off x="152400" y="1524000"/>
            <a:ext cx="11811000" cy="4495799"/>
          </a:xfrm>
        </p:spPr>
        <p:txBody>
          <a:bodyPr>
            <a:noAutofit/>
          </a:bodyPr>
          <a:lstStyle/>
          <a:p>
            <a:r>
              <a:rPr lang="en-US" sz="2100" dirty="0" smtClean="0"/>
              <a:t>ZKI </a:t>
            </a:r>
            <a:r>
              <a:rPr lang="en-US" sz="2100" dirty="0"/>
              <a:t>– Germany: German Center for Satellite Based Crisis Information </a:t>
            </a:r>
            <a:r>
              <a:rPr lang="en-US" sz="2100" dirty="0" smtClean="0"/>
              <a:t>(</a:t>
            </a:r>
            <a:r>
              <a:rPr lang="en-US" sz="2100" dirty="0" err="1" smtClean="0"/>
              <a:t>Zentrum</a:t>
            </a:r>
            <a:r>
              <a:rPr lang="en-US" sz="2100" dirty="0" smtClean="0"/>
              <a:t> </a:t>
            </a:r>
            <a:r>
              <a:rPr lang="en-US" sz="2100" dirty="0" err="1"/>
              <a:t>für</a:t>
            </a:r>
            <a:r>
              <a:rPr lang="en-US" sz="2100" dirty="0"/>
              <a:t> </a:t>
            </a:r>
            <a:r>
              <a:rPr lang="en-US" sz="2100" dirty="0" err="1"/>
              <a:t>Satellitengestützte</a:t>
            </a:r>
            <a:r>
              <a:rPr lang="en-US" sz="2100" dirty="0"/>
              <a:t> </a:t>
            </a:r>
            <a:r>
              <a:rPr lang="en-US" sz="2100" dirty="0" err="1"/>
              <a:t>Kriseninformation</a:t>
            </a:r>
            <a:r>
              <a:rPr lang="en-US" sz="2100" dirty="0"/>
              <a:t> [ZKI]): </a:t>
            </a:r>
            <a:r>
              <a:rPr lang="en-US" sz="2100" i="1" dirty="0"/>
              <a:t>At ZKI Earth Observation data such as satellite or aerial imagery as well as geo data are acquired and analyzed in order to generate up-to-date situational awareness information before, during or after a disaster situation or in case of major events. All crisis information is produced according to the ZKI users’ requirements and provided, for instance, as maps, geo-pdf, web services or text dossiers</a:t>
            </a:r>
            <a:r>
              <a:rPr lang="en-US" sz="2100" i="1" dirty="0" smtClean="0"/>
              <a:t>.</a:t>
            </a:r>
            <a:r>
              <a:rPr lang="en-US" sz="2100" dirty="0" smtClean="0"/>
              <a:t> (</a:t>
            </a:r>
            <a:r>
              <a:rPr lang="en-US" sz="2100" dirty="0" err="1"/>
              <a:t>Deutschen</a:t>
            </a:r>
            <a:r>
              <a:rPr lang="en-US" sz="2100" dirty="0"/>
              <a:t> </a:t>
            </a:r>
            <a:r>
              <a:rPr lang="en-US" sz="2100" dirty="0" err="1"/>
              <a:t>Zentrums</a:t>
            </a:r>
            <a:r>
              <a:rPr lang="en-US" sz="2100" dirty="0"/>
              <a:t> </a:t>
            </a:r>
            <a:r>
              <a:rPr lang="en-US" sz="2100" dirty="0" err="1"/>
              <a:t>für</a:t>
            </a:r>
            <a:r>
              <a:rPr lang="en-US" sz="2100" dirty="0"/>
              <a:t> </a:t>
            </a:r>
            <a:r>
              <a:rPr lang="en-US" sz="2100" dirty="0" err="1"/>
              <a:t>Luft</a:t>
            </a:r>
            <a:r>
              <a:rPr lang="en-US" sz="2100" dirty="0"/>
              <a:t>- und </a:t>
            </a:r>
            <a:r>
              <a:rPr lang="en-US" sz="2100" dirty="0" err="1"/>
              <a:t>Raumfahrt</a:t>
            </a:r>
            <a:r>
              <a:rPr lang="en-US" sz="2100" dirty="0"/>
              <a:t> (DLR) </a:t>
            </a:r>
            <a:r>
              <a:rPr lang="en-US" sz="2100" dirty="0" err="1"/>
              <a:t>n.d</a:t>
            </a:r>
            <a:r>
              <a:rPr lang="en-US" sz="2100" dirty="0" err="1" smtClean="0"/>
              <a:t>.</a:t>
            </a:r>
            <a:r>
              <a:rPr lang="en-US" sz="2100" dirty="0" smtClean="0"/>
              <a:t>). </a:t>
            </a:r>
            <a:r>
              <a:rPr lang="en-US" sz="2100" dirty="0"/>
              <a:t>Link: </a:t>
            </a:r>
            <a:r>
              <a:rPr lang="en-US" sz="2100" dirty="0">
                <a:hlinkClick r:id="rId2"/>
              </a:rPr>
              <a:t>https://www.dlr.de/eoc/en/desktopdefault.aspx/tabid-12937/22595_read-51635</a:t>
            </a:r>
            <a:r>
              <a:rPr lang="en-US" sz="2100" dirty="0" smtClean="0">
                <a:hlinkClick r:id="rId2"/>
              </a:rPr>
              <a:t>/</a:t>
            </a:r>
            <a:endParaRPr lang="en-US" sz="2100" dirty="0" smtClean="0"/>
          </a:p>
          <a:p>
            <a:pPr marL="0" indent="0">
              <a:buNone/>
            </a:pPr>
            <a:endParaRPr lang="en-US" sz="2100" dirty="0" smtClean="0"/>
          </a:p>
          <a:p>
            <a:r>
              <a:rPr lang="en-US" sz="2100" dirty="0"/>
              <a:t>NASA Disasters Program: </a:t>
            </a:r>
            <a:r>
              <a:rPr lang="en-US" sz="2100" i="1" dirty="0"/>
              <a:t>Disasters Applications area promotes the use of Earth observations to improve prediction of, preparation for, response to, and recovery from natural and technological disasters. Disaster applications and applied research on natural hazards support emergency preparedness leaders in developing mitigation approaches, such as early warning systems, and providing information and maps to disaster response and recovery teams</a:t>
            </a:r>
            <a:r>
              <a:rPr lang="en-US" sz="2100" i="1" dirty="0" smtClean="0"/>
              <a:t>. </a:t>
            </a:r>
            <a:r>
              <a:rPr lang="en-US" sz="2100" dirty="0"/>
              <a:t>(National Aeronautics and Space Administration [NASA] </a:t>
            </a:r>
            <a:r>
              <a:rPr lang="en-US" sz="2100" dirty="0" err="1"/>
              <a:t>n.d</a:t>
            </a:r>
            <a:r>
              <a:rPr lang="en-US" sz="2100" dirty="0" err="1" smtClean="0"/>
              <a:t>.</a:t>
            </a:r>
            <a:r>
              <a:rPr lang="en-US" sz="2100" dirty="0" smtClean="0"/>
              <a:t>). </a:t>
            </a:r>
            <a:r>
              <a:rPr lang="en-US" sz="2100" dirty="0"/>
              <a:t>Link: </a:t>
            </a:r>
            <a:r>
              <a:rPr lang="en-US" sz="2100" dirty="0">
                <a:hlinkClick r:id="rId3"/>
              </a:rPr>
              <a:t>https://disasters.nasa.gov</a:t>
            </a:r>
            <a:r>
              <a:rPr lang="en-US" sz="2100" dirty="0" smtClean="0">
                <a:hlinkClick r:id="rId3"/>
              </a:rPr>
              <a:t>/</a:t>
            </a:r>
            <a:endParaRPr lang="en-US" sz="2100" dirty="0" smtClean="0"/>
          </a:p>
        </p:txBody>
      </p:sp>
    </p:spTree>
    <p:extLst>
      <p:ext uri="{BB962C8B-B14F-4D97-AF65-F5344CB8AC3E}">
        <p14:creationId xmlns:p14="http://schemas.microsoft.com/office/powerpoint/2010/main" val="1170223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Indoor Navigation and Positioning</a:t>
            </a:r>
          </a:p>
        </p:txBody>
      </p:sp>
      <p:sp>
        <p:nvSpPr>
          <p:cNvPr id="3" name="Content Placeholder 2"/>
          <p:cNvSpPr>
            <a:spLocks noGrp="1"/>
          </p:cNvSpPr>
          <p:nvPr>
            <p:ph idx="1"/>
          </p:nvPr>
        </p:nvSpPr>
        <p:spPr>
          <a:xfrm>
            <a:off x="457200" y="1905000"/>
            <a:ext cx="10972800" cy="2819399"/>
          </a:xfrm>
        </p:spPr>
        <p:txBody>
          <a:bodyPr/>
          <a:lstStyle/>
          <a:p>
            <a:r>
              <a:rPr lang="en-US" dirty="0" smtClean="0"/>
              <a:t>Tracking </a:t>
            </a:r>
            <a:r>
              <a:rPr lang="en-US" dirty="0"/>
              <a:t>locations of people or objects inside of </a:t>
            </a:r>
            <a:r>
              <a:rPr lang="en-US" dirty="0" smtClean="0"/>
              <a:t>buildings</a:t>
            </a:r>
          </a:p>
          <a:p>
            <a:pPr marL="0" indent="0">
              <a:buNone/>
            </a:pPr>
            <a:endParaRPr lang="en-US" dirty="0" smtClean="0"/>
          </a:p>
          <a:p>
            <a:r>
              <a:rPr lang="en-US" dirty="0" smtClean="0"/>
              <a:t>Variety of approaches: Wi-Fi </a:t>
            </a:r>
            <a:r>
              <a:rPr lang="en-US" dirty="0"/>
              <a:t>beacons, radio signals, dead reckoning, </a:t>
            </a:r>
            <a:r>
              <a:rPr lang="en-US" dirty="0" smtClean="0"/>
              <a:t>other </a:t>
            </a:r>
            <a:r>
              <a:rPr lang="en-US" dirty="0"/>
              <a:t>approach that allows accurate navigation (Curran et al. 2011</a:t>
            </a:r>
            <a:r>
              <a:rPr lang="en-US" dirty="0" smtClean="0"/>
              <a:t>) </a:t>
            </a:r>
            <a:endParaRPr lang="en-US" dirty="0"/>
          </a:p>
        </p:txBody>
      </p:sp>
    </p:spTree>
    <p:extLst>
      <p:ext uri="{BB962C8B-B14F-4D97-AF65-F5344CB8AC3E}">
        <p14:creationId xmlns:p14="http://schemas.microsoft.com/office/powerpoint/2010/main" val="1114448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Indoor Navigation and Positioning</a:t>
            </a:r>
          </a:p>
        </p:txBody>
      </p:sp>
      <p:sp>
        <p:nvSpPr>
          <p:cNvPr id="3" name="Content Placeholder 2"/>
          <p:cNvSpPr>
            <a:spLocks noGrp="1"/>
          </p:cNvSpPr>
          <p:nvPr>
            <p:ph idx="1"/>
          </p:nvPr>
        </p:nvSpPr>
        <p:spPr>
          <a:xfrm>
            <a:off x="0" y="1371600"/>
            <a:ext cx="12188952" cy="609599"/>
          </a:xfrm>
        </p:spPr>
        <p:txBody>
          <a:bodyPr/>
          <a:lstStyle/>
          <a:p>
            <a:pPr marL="0" indent="0" algn="ctr">
              <a:buNone/>
            </a:pPr>
            <a:r>
              <a:rPr lang="en-US" dirty="0"/>
              <a:t>Digital indoor navigation </a:t>
            </a:r>
            <a:r>
              <a:rPr lang="en-US" dirty="0" smtClean="0"/>
              <a:t>tools (3D maps) more commonplace</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00" y="2133599"/>
            <a:ext cx="4026927" cy="3252019"/>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90999" y="2143316"/>
            <a:ext cx="8016859" cy="3242302"/>
          </a:xfrm>
          <a:prstGeom prst="rect">
            <a:avLst/>
          </a:prstGeom>
        </p:spPr>
      </p:pic>
      <p:sp>
        <p:nvSpPr>
          <p:cNvPr id="6" name="Rectangle 5"/>
          <p:cNvSpPr/>
          <p:nvPr/>
        </p:nvSpPr>
        <p:spPr>
          <a:xfrm>
            <a:off x="12785" y="5385618"/>
            <a:ext cx="4090342" cy="830997"/>
          </a:xfrm>
          <a:prstGeom prst="rect">
            <a:avLst/>
          </a:prstGeom>
        </p:spPr>
        <p:txBody>
          <a:bodyPr wrap="square">
            <a:spAutoFit/>
          </a:bodyPr>
          <a:lstStyle/>
          <a:p>
            <a:pPr algn="ctr"/>
            <a:r>
              <a:rPr lang="en-US" sz="1600" dirty="0"/>
              <a:t>A 3D view of the Bonn, Germany, main train station from the Open Station Map (</a:t>
            </a:r>
            <a:r>
              <a:rPr lang="en-US" sz="1600" dirty="0">
                <a:hlinkClick r:id="rId4"/>
              </a:rPr>
              <a:t>www.openstationmap.org</a:t>
            </a:r>
            <a:r>
              <a:rPr lang="en-US" sz="1600" dirty="0"/>
              <a:t>) </a:t>
            </a:r>
            <a:r>
              <a:rPr lang="en-US" sz="1600" dirty="0" smtClean="0"/>
              <a:t>project.</a:t>
            </a:r>
            <a:endParaRPr lang="en-US" sz="1600" dirty="0"/>
          </a:p>
        </p:txBody>
      </p:sp>
      <p:sp>
        <p:nvSpPr>
          <p:cNvPr id="7" name="Rectangle 6"/>
          <p:cNvSpPr/>
          <p:nvPr/>
        </p:nvSpPr>
        <p:spPr>
          <a:xfrm>
            <a:off x="4103126" y="5385618"/>
            <a:ext cx="8085825" cy="584775"/>
          </a:xfrm>
          <a:prstGeom prst="rect">
            <a:avLst/>
          </a:prstGeom>
        </p:spPr>
        <p:txBody>
          <a:bodyPr wrap="square">
            <a:spAutoFit/>
          </a:bodyPr>
          <a:lstStyle/>
          <a:p>
            <a:pPr algn="ctr"/>
            <a:r>
              <a:rPr lang="en-US" sz="1600" dirty="0"/>
              <a:t>Comparing level 0 (left) and level –1 (right) on an indoor map (</a:t>
            </a:r>
            <a:r>
              <a:rPr lang="en-US" sz="1600" dirty="0">
                <a:hlinkClick r:id="rId4"/>
              </a:rPr>
              <a:t>www.openstationmap.org</a:t>
            </a:r>
            <a:r>
              <a:rPr lang="en-US" sz="1600" dirty="0"/>
              <a:t>).</a:t>
            </a:r>
          </a:p>
        </p:txBody>
      </p:sp>
    </p:spTree>
    <p:extLst>
      <p:ext uri="{BB962C8B-B14F-4D97-AF65-F5344CB8AC3E}">
        <p14:creationId xmlns:p14="http://schemas.microsoft.com/office/powerpoint/2010/main" val="854488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Indoor Navigation and </a:t>
            </a:r>
            <a:r>
              <a:rPr lang="en-US" dirty="0" smtClean="0"/>
              <a:t>Positioning Research</a:t>
            </a:r>
            <a:endParaRPr lang="en-US" dirty="0"/>
          </a:p>
        </p:txBody>
      </p:sp>
      <p:sp>
        <p:nvSpPr>
          <p:cNvPr id="3" name="Content Placeholder 2"/>
          <p:cNvSpPr>
            <a:spLocks noGrp="1"/>
          </p:cNvSpPr>
          <p:nvPr>
            <p:ph idx="1"/>
          </p:nvPr>
        </p:nvSpPr>
        <p:spPr>
          <a:xfrm>
            <a:off x="150876" y="1219200"/>
            <a:ext cx="11887200" cy="4876800"/>
          </a:xfrm>
        </p:spPr>
        <p:txBody>
          <a:bodyPr>
            <a:normAutofit fontScale="92500" lnSpcReduction="20000"/>
          </a:bodyPr>
          <a:lstStyle/>
          <a:p>
            <a:r>
              <a:rPr lang="en-US" dirty="0"/>
              <a:t>Positioning within an indoor </a:t>
            </a:r>
            <a:r>
              <a:rPr lang="en-US" dirty="0" smtClean="0"/>
              <a:t>space: long </a:t>
            </a:r>
            <a:r>
              <a:rPr lang="en-US" dirty="0"/>
              <a:t>recognized as a </a:t>
            </a:r>
            <a:r>
              <a:rPr lang="en-US" dirty="0" smtClean="0"/>
              <a:t>problem – examples?</a:t>
            </a:r>
          </a:p>
          <a:p>
            <a:pPr marL="0" indent="0">
              <a:buNone/>
            </a:pPr>
            <a:endParaRPr lang="en-US" dirty="0" smtClean="0"/>
          </a:p>
          <a:p>
            <a:r>
              <a:rPr lang="en-US" dirty="0"/>
              <a:t>Digital </a:t>
            </a:r>
            <a:r>
              <a:rPr lang="en-US" dirty="0" smtClean="0"/>
              <a:t>positioning indoor space approaches:</a:t>
            </a:r>
          </a:p>
          <a:p>
            <a:pPr lvl="1">
              <a:buFont typeface="Arial" panose="020B0604020202020204" pitchFamily="34" charset="0"/>
              <a:buChar char="•"/>
            </a:pPr>
            <a:r>
              <a:rPr lang="en-US" dirty="0" smtClean="0"/>
              <a:t>Radio tracking</a:t>
            </a:r>
          </a:p>
          <a:p>
            <a:pPr lvl="1">
              <a:buFont typeface="Arial" panose="020B0604020202020204" pitchFamily="34" charset="0"/>
              <a:buChar char="•"/>
            </a:pPr>
            <a:r>
              <a:rPr lang="en-US" dirty="0" smtClean="0"/>
              <a:t>Dead </a:t>
            </a:r>
            <a:r>
              <a:rPr lang="en-US" dirty="0"/>
              <a:t>reckoning </a:t>
            </a:r>
            <a:endParaRPr lang="en-US" dirty="0" smtClean="0"/>
          </a:p>
          <a:p>
            <a:pPr lvl="1">
              <a:buFont typeface="Arial" panose="020B0604020202020204" pitchFamily="34" charset="0"/>
              <a:buChar char="•"/>
            </a:pPr>
            <a:r>
              <a:rPr lang="en-US" dirty="0" smtClean="0"/>
              <a:t>Counting </a:t>
            </a:r>
            <a:r>
              <a:rPr lang="en-US" dirty="0"/>
              <a:t>steps </a:t>
            </a:r>
            <a:r>
              <a:rPr lang="en-US" dirty="0" smtClean="0"/>
              <a:t>taken</a:t>
            </a:r>
          </a:p>
          <a:p>
            <a:pPr lvl="1">
              <a:buFont typeface="Arial" panose="020B0604020202020204" pitchFamily="34" charset="0"/>
              <a:buChar char="•"/>
            </a:pPr>
            <a:r>
              <a:rPr lang="en-US" dirty="0"/>
              <a:t>Simultaneous Localization and Mapping (SLAM</a:t>
            </a:r>
            <a:r>
              <a:rPr lang="en-US" dirty="0" smtClean="0"/>
              <a:t>)</a:t>
            </a:r>
          </a:p>
          <a:p>
            <a:pPr lvl="1">
              <a:buFont typeface="Arial" panose="020B0604020202020204" pitchFamily="34" charset="0"/>
              <a:buChar char="•"/>
            </a:pPr>
            <a:r>
              <a:rPr lang="en-US" dirty="0" smtClean="0"/>
              <a:t>Visual </a:t>
            </a:r>
            <a:r>
              <a:rPr lang="en-US" dirty="0"/>
              <a:t>markers that can be decoded by a camera </a:t>
            </a:r>
            <a:endParaRPr lang="en-US" dirty="0" smtClean="0"/>
          </a:p>
          <a:p>
            <a:pPr lvl="1">
              <a:buFont typeface="Arial" panose="020B0604020202020204" pitchFamily="34" charset="0"/>
              <a:buChar char="•"/>
            </a:pPr>
            <a:r>
              <a:rPr lang="en-US" smtClean="0"/>
              <a:t>Wireless </a:t>
            </a:r>
            <a:r>
              <a:rPr lang="en-US" dirty="0"/>
              <a:t>access </a:t>
            </a:r>
            <a:r>
              <a:rPr lang="en-US" dirty="0" smtClean="0"/>
              <a:t>point fingerprinting</a:t>
            </a:r>
          </a:p>
          <a:p>
            <a:pPr lvl="1">
              <a:buFont typeface="Arial" panose="020B0604020202020204" pitchFamily="34" charset="0"/>
              <a:buChar char="•"/>
            </a:pPr>
            <a:r>
              <a:rPr lang="en-US" dirty="0" smtClean="0"/>
              <a:t>Benefits and drawbacks?</a:t>
            </a:r>
            <a:endParaRPr lang="en-US" dirty="0"/>
          </a:p>
        </p:txBody>
      </p:sp>
    </p:spTree>
    <p:extLst>
      <p:ext uri="{BB962C8B-B14F-4D97-AF65-F5344CB8AC3E}">
        <p14:creationId xmlns:p14="http://schemas.microsoft.com/office/powerpoint/2010/main" val="1132584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a:normAutofit/>
          </a:bodyPr>
          <a:lstStyle/>
          <a:p>
            <a:endParaRPr lang="en-US" dirty="0" smtClean="0"/>
          </a:p>
          <a:p>
            <a:pPr marL="0" indent="0">
              <a:buNone/>
            </a:pPr>
            <a:endParaRPr lang="en-US" dirty="0" smtClean="0"/>
          </a:p>
        </p:txBody>
      </p:sp>
      <p:sp>
        <p:nvSpPr>
          <p:cNvPr id="4" name="TextBox 3"/>
          <p:cNvSpPr txBox="1"/>
          <p:nvPr/>
        </p:nvSpPr>
        <p:spPr>
          <a:xfrm>
            <a:off x="152400" y="1219200"/>
            <a:ext cx="11963400" cy="4893647"/>
          </a:xfrm>
          <a:prstGeom prst="rect">
            <a:avLst/>
          </a:prstGeom>
          <a:noFill/>
        </p:spPr>
        <p:txBody>
          <a:bodyPr wrap="square" rtlCol="0">
            <a:spAutoFit/>
          </a:bodyPr>
          <a:lstStyle/>
          <a:p>
            <a:r>
              <a:rPr lang="en-US" sz="2800" dirty="0" smtClean="0"/>
              <a:t>Four </a:t>
            </a:r>
            <a:r>
              <a:rPr lang="en-US" sz="2800" dirty="0"/>
              <a:t>allied </a:t>
            </a:r>
            <a:r>
              <a:rPr lang="en-US" sz="2800" dirty="0" smtClean="0"/>
              <a:t>technologies and concepts:</a:t>
            </a:r>
            <a:br>
              <a:rPr lang="en-US" sz="2800" dirty="0" smtClean="0"/>
            </a:br>
            <a:endParaRPr lang="en-US" sz="2800" dirty="0"/>
          </a:p>
          <a:p>
            <a:pPr marL="914400" lvl="1" indent="-457200">
              <a:buFont typeface="+mj-lt"/>
              <a:buAutoNum type="arabicPeriod"/>
            </a:pPr>
            <a:r>
              <a:rPr lang="en-US" sz="2800" dirty="0"/>
              <a:t>Global Positioning Systems (</a:t>
            </a:r>
            <a:r>
              <a:rPr lang="en-US" sz="2800" dirty="0" smtClean="0"/>
              <a:t>GPS)</a:t>
            </a:r>
          </a:p>
          <a:p>
            <a:pPr marL="914400" lvl="1" indent="-457200">
              <a:buFont typeface="+mj-lt"/>
              <a:buAutoNum type="arabicPeriod"/>
            </a:pPr>
            <a:r>
              <a:rPr lang="en-US" sz="2800" dirty="0" smtClean="0"/>
              <a:t>Unmanned </a:t>
            </a:r>
            <a:r>
              <a:rPr lang="en-US" sz="2800" dirty="0"/>
              <a:t>Aerial Systems (UAS) or “</a:t>
            </a:r>
            <a:r>
              <a:rPr lang="en-US" sz="2800" dirty="0" smtClean="0"/>
              <a:t>drones”</a:t>
            </a:r>
          </a:p>
          <a:p>
            <a:pPr marL="914400" lvl="1" indent="-457200">
              <a:buFont typeface="+mj-lt"/>
              <a:buAutoNum type="arabicPeriod"/>
            </a:pPr>
            <a:r>
              <a:rPr lang="en-US" sz="2800" dirty="0" smtClean="0"/>
              <a:t>Remote-sensing</a:t>
            </a:r>
          </a:p>
          <a:p>
            <a:pPr marL="914400" lvl="1" indent="-457200">
              <a:buFont typeface="+mj-lt"/>
              <a:buAutoNum type="arabicPeriod"/>
            </a:pPr>
            <a:r>
              <a:rPr lang="en-US" sz="2800" dirty="0"/>
              <a:t>I</a:t>
            </a:r>
            <a:r>
              <a:rPr lang="en-US" sz="2800" dirty="0" smtClean="0"/>
              <a:t>ndoor </a:t>
            </a:r>
            <a:r>
              <a:rPr lang="en-US" sz="2800" dirty="0"/>
              <a:t>navigation and </a:t>
            </a:r>
            <a:r>
              <a:rPr lang="en-US" sz="2800" dirty="0" smtClean="0"/>
              <a:t>positioning</a:t>
            </a:r>
          </a:p>
          <a:p>
            <a:pPr lvl="1"/>
            <a:endParaRPr lang="en-US" sz="3200" dirty="0" smtClean="0"/>
          </a:p>
          <a:p>
            <a:r>
              <a:rPr lang="en-US" sz="2800" dirty="0" smtClean="0"/>
              <a:t>International </a:t>
            </a:r>
            <a:r>
              <a:rPr lang="en-US" sz="2800" dirty="0"/>
              <a:t>and other support </a:t>
            </a:r>
            <a:r>
              <a:rPr lang="en-US" sz="2800" dirty="0" smtClean="0"/>
              <a:t>mechanisms: remote </a:t>
            </a:r>
            <a:r>
              <a:rPr lang="en-US" sz="2800" dirty="0"/>
              <a:t>sensing for disaster management </a:t>
            </a:r>
            <a:r>
              <a:rPr lang="en-US" sz="2800" dirty="0" smtClean="0"/>
              <a:t>applications</a:t>
            </a:r>
          </a:p>
          <a:p>
            <a:endParaRPr lang="en-US" sz="2800" dirty="0" smtClean="0"/>
          </a:p>
          <a:p>
            <a:r>
              <a:rPr lang="en-US" sz="2800" dirty="0" smtClean="0"/>
              <a:t>Indoor </a:t>
            </a:r>
            <a:r>
              <a:rPr lang="en-US" sz="2800" dirty="0"/>
              <a:t>navigation and positioning</a:t>
            </a:r>
          </a:p>
        </p:txBody>
      </p:sp>
    </p:spTree>
    <p:extLst>
      <p:ext uri="{BB962C8B-B14F-4D97-AF65-F5344CB8AC3E}">
        <p14:creationId xmlns:p14="http://schemas.microsoft.com/office/powerpoint/2010/main" val="1919945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Discussion Questions</a:t>
            </a:r>
          </a:p>
        </p:txBody>
      </p:sp>
      <p:sp>
        <p:nvSpPr>
          <p:cNvPr id="3" name="Content Placeholder 2"/>
          <p:cNvSpPr>
            <a:spLocks noGrp="1"/>
          </p:cNvSpPr>
          <p:nvPr>
            <p:ph idx="1"/>
          </p:nvPr>
        </p:nvSpPr>
        <p:spPr>
          <a:xfrm>
            <a:off x="152400" y="1219201"/>
            <a:ext cx="11887200" cy="4876799"/>
          </a:xfrm>
        </p:spPr>
        <p:txBody>
          <a:bodyPr>
            <a:noAutofit/>
          </a:bodyPr>
          <a:lstStyle/>
          <a:p>
            <a:pPr marL="0" indent="0">
              <a:buNone/>
            </a:pPr>
            <a:r>
              <a:rPr lang="en-US" sz="1600" dirty="0" smtClean="0"/>
              <a:t>1. What </a:t>
            </a:r>
            <a:r>
              <a:rPr lang="en-US" sz="1600" dirty="0"/>
              <a:t>are the potential issues with GPS in emergency management in terms of the various segments? For example, inaccuracy problems? Equipment problems</a:t>
            </a:r>
            <a:r>
              <a:rPr lang="en-US" sz="1600" dirty="0" smtClean="0"/>
              <a:t>?</a:t>
            </a:r>
          </a:p>
          <a:p>
            <a:pPr marL="0" indent="0">
              <a:buNone/>
            </a:pPr>
            <a:endParaRPr lang="en-US" sz="1600" dirty="0"/>
          </a:p>
          <a:p>
            <a:pPr marL="0" indent="0">
              <a:buNone/>
            </a:pPr>
            <a:r>
              <a:rPr lang="en-US" sz="1600" dirty="0" smtClean="0"/>
              <a:t>2. Find </a:t>
            </a:r>
            <a:r>
              <a:rPr lang="en-US" sz="1600" dirty="0"/>
              <a:t>and discuss a UAS disaster management case study. Specifically, try and find a case study that discusses (1) benefits, (2) drawback, and (3) program implementation issues with implementing UAS for emergency management. Additionally, you need not restrict the case study to the United States. For example, UAS are more frequently used for international humanitarian operations. See </a:t>
            </a:r>
            <a:r>
              <a:rPr lang="en-US" sz="1600" dirty="0">
                <a:hlinkClick r:id="rId2"/>
              </a:rPr>
              <a:t>https://reliefweb.int/report/vanuatu/drones-humanitarian-action-case-study-no10-using-drones-disaster-damage-assessments</a:t>
            </a:r>
            <a:r>
              <a:rPr lang="en-US" sz="1600" dirty="0"/>
              <a:t> as an example of what you are looking for. How sustainable are the UAS approaches being used? For example, will they provide long-term solutions or will underlying program implementation issues hinder progress</a:t>
            </a:r>
            <a:r>
              <a:rPr lang="en-US" sz="1600" dirty="0" smtClean="0"/>
              <a:t>?</a:t>
            </a:r>
          </a:p>
          <a:p>
            <a:pPr marL="0" indent="0">
              <a:buNone/>
            </a:pPr>
            <a:endParaRPr lang="en-US" sz="1600" dirty="0"/>
          </a:p>
          <a:p>
            <a:pPr marL="0" indent="0">
              <a:buNone/>
            </a:pPr>
            <a:r>
              <a:rPr lang="en-US" sz="1600" dirty="0"/>
              <a:t>3. Find and discuss a remote-sensing emergency-management case study. Specifically, try and find a case study that discusses (1) a wide variety of imagery products for emergency management and (2) offers public imagery datasets that can be used and incorporated into GIS tools as you learned about in Chapter 3. Use the case studies from Table 4.1 as a starting point but find your own examples</a:t>
            </a:r>
            <a:r>
              <a:rPr lang="en-US" sz="1600" dirty="0" smtClean="0"/>
              <a:t>.</a:t>
            </a:r>
          </a:p>
          <a:p>
            <a:pPr marL="0" indent="0">
              <a:buNone/>
            </a:pPr>
            <a:endParaRPr lang="en-US" sz="1600" dirty="0"/>
          </a:p>
          <a:p>
            <a:pPr marL="0" indent="0">
              <a:buNone/>
            </a:pPr>
            <a:r>
              <a:rPr lang="en-US" sz="1600" dirty="0"/>
              <a:t>4. Look through the many charter activations on the International Charter on Space and Major Disasters website. How useful do you think the maps provided are? When looking at the maps, make a particular note of when the actual disaster occurred and when the final map products were delivered. Do you think there is too much of a time gap between the two</a:t>
            </a:r>
            <a:r>
              <a:rPr lang="en-US" sz="1600" dirty="0" smtClean="0"/>
              <a:t>?</a:t>
            </a:r>
            <a:endParaRPr lang="en-US" sz="1600" dirty="0"/>
          </a:p>
        </p:txBody>
      </p:sp>
    </p:spTree>
    <p:extLst>
      <p:ext uri="{BB962C8B-B14F-4D97-AF65-F5344CB8AC3E}">
        <p14:creationId xmlns:p14="http://schemas.microsoft.com/office/powerpoint/2010/main" val="4037115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4 Exercises</a:t>
            </a:r>
            <a:endParaRPr lang="en-US" dirty="0"/>
          </a:p>
        </p:txBody>
      </p:sp>
      <p:sp>
        <p:nvSpPr>
          <p:cNvPr id="3" name="Content Placeholder 2"/>
          <p:cNvSpPr>
            <a:spLocks noGrp="1"/>
          </p:cNvSpPr>
          <p:nvPr>
            <p:ph idx="1"/>
          </p:nvPr>
        </p:nvSpPr>
        <p:spPr>
          <a:xfrm>
            <a:off x="609600" y="1600201"/>
            <a:ext cx="10972800" cy="2209799"/>
          </a:xfrm>
        </p:spPr>
        <p:txBody>
          <a:bodyPr>
            <a:normAutofit/>
          </a:bodyPr>
          <a:lstStyle/>
          <a:p>
            <a:r>
              <a:rPr lang="en-US" dirty="0" smtClean="0"/>
              <a:t>Exercise 4.1 – </a:t>
            </a:r>
            <a:r>
              <a:rPr lang="en-US" i="1" dirty="0"/>
              <a:t>Obtaining Free Remote-Sensing Imagery (Landsat) from USGS Earth Explorer</a:t>
            </a:r>
            <a:endParaRPr lang="en-US" dirty="0" smtClean="0"/>
          </a:p>
          <a:p>
            <a:pPr lvl="1"/>
            <a:r>
              <a:rPr lang="en-US" dirty="0" smtClean="0"/>
              <a:t>How </a:t>
            </a:r>
            <a:r>
              <a:rPr lang="en-US" dirty="0"/>
              <a:t>to obtain free remote-sensing imagery that can be used in disaster management </a:t>
            </a:r>
            <a:r>
              <a:rPr lang="en-US" dirty="0" smtClean="0"/>
              <a:t>applications</a:t>
            </a:r>
          </a:p>
          <a:p>
            <a:pPr lvl="1"/>
            <a:endParaRPr lang="en-US" dirty="0"/>
          </a:p>
        </p:txBody>
      </p:sp>
    </p:spTree>
    <p:extLst>
      <p:ext uri="{BB962C8B-B14F-4D97-AF65-F5344CB8AC3E}">
        <p14:creationId xmlns:p14="http://schemas.microsoft.com/office/powerpoint/2010/main" val="1280844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 Used in the Slides</a:t>
            </a:r>
            <a:endParaRPr lang="en-US" dirty="0"/>
          </a:p>
        </p:txBody>
      </p:sp>
      <p:sp>
        <p:nvSpPr>
          <p:cNvPr id="3" name="Content Placeholder 2"/>
          <p:cNvSpPr>
            <a:spLocks noGrp="1"/>
          </p:cNvSpPr>
          <p:nvPr>
            <p:ph idx="1"/>
          </p:nvPr>
        </p:nvSpPr>
        <p:spPr>
          <a:xfrm>
            <a:off x="150876" y="1295400"/>
            <a:ext cx="11887200" cy="4495800"/>
          </a:xfrm>
        </p:spPr>
        <p:txBody>
          <a:bodyPr>
            <a:noAutofit/>
          </a:bodyPr>
          <a:lstStyle/>
          <a:p>
            <a:r>
              <a:rPr lang="en-US" sz="1650" dirty="0"/>
              <a:t>Curran, Kevin, </a:t>
            </a:r>
            <a:r>
              <a:rPr lang="en-US" sz="1650" dirty="0" err="1"/>
              <a:t>Eoghan</a:t>
            </a:r>
            <a:r>
              <a:rPr lang="en-US" sz="1650" dirty="0"/>
              <a:t> </a:t>
            </a:r>
            <a:r>
              <a:rPr lang="en-US" sz="1650" dirty="0" err="1"/>
              <a:t>Furey</a:t>
            </a:r>
            <a:r>
              <a:rPr lang="en-US" sz="1650" dirty="0"/>
              <a:t>, Tom </a:t>
            </a:r>
            <a:r>
              <a:rPr lang="en-US" sz="1650" dirty="0" err="1"/>
              <a:t>Lunney</a:t>
            </a:r>
            <a:r>
              <a:rPr lang="en-US" sz="1650" dirty="0"/>
              <a:t>, Jose Santos, Derek Woods, and Aiden McCaughey . “An Evaluation of Indoor Location Determination Technologies.” Journal of Location Based Services 5, no. 2 (2011): 61–78.</a:t>
            </a:r>
          </a:p>
          <a:p>
            <a:r>
              <a:rPr lang="en-US" sz="1650" dirty="0" err="1" smtClean="0"/>
              <a:t>Eguchi</a:t>
            </a:r>
            <a:r>
              <a:rPr lang="en-US" sz="1650" dirty="0"/>
              <a:t>, Ronald T., Charles K. </a:t>
            </a:r>
            <a:r>
              <a:rPr lang="en-US" sz="1650" dirty="0" err="1"/>
              <a:t>Huyck</a:t>
            </a:r>
            <a:r>
              <a:rPr lang="en-US" sz="1650" dirty="0"/>
              <a:t>, </a:t>
            </a:r>
            <a:r>
              <a:rPr lang="en-US" sz="1650" dirty="0" err="1"/>
              <a:t>Shubharoop</a:t>
            </a:r>
            <a:r>
              <a:rPr lang="en-US" sz="1650" dirty="0"/>
              <a:t> Ghosh, and Beverley J. Adams . “The Application of Remote Sensing Technologies for Disaster Management.” In Paper Read at the 14th World Conference on Earthquake Engineering, Beijing, China, 2008.</a:t>
            </a:r>
          </a:p>
          <a:p>
            <a:r>
              <a:rPr lang="en-US" sz="1650" dirty="0" smtClean="0"/>
              <a:t>Federal </a:t>
            </a:r>
            <a:r>
              <a:rPr lang="en-US" sz="1650" dirty="0"/>
              <a:t>Aviation Administration. Unmanned Aircraft Systems, 2018. Accessed August 15, 2018. </a:t>
            </a:r>
            <a:r>
              <a:rPr lang="en-US" sz="1650" dirty="0">
                <a:hlinkClick r:id="rId2"/>
              </a:rPr>
              <a:t>https://www.faa.gov/uas/</a:t>
            </a:r>
            <a:endParaRPr lang="en-US" sz="1650" dirty="0" smtClean="0"/>
          </a:p>
          <a:p>
            <a:r>
              <a:rPr lang="en-US" sz="1650" dirty="0" smtClean="0"/>
              <a:t>GPS.gov</a:t>
            </a:r>
            <a:r>
              <a:rPr lang="en-US" sz="1650" dirty="0"/>
              <a:t>. Control Segment, 2018a. Accessed July 9, 2018. </a:t>
            </a:r>
            <a:r>
              <a:rPr lang="en-US" sz="1650" dirty="0">
                <a:hlinkClick r:id="rId3"/>
              </a:rPr>
              <a:t>https://www.gps.gov/systems/gps/control</a:t>
            </a:r>
            <a:r>
              <a:rPr lang="en-US" sz="1650" dirty="0" smtClean="0">
                <a:hlinkClick r:id="rId3"/>
              </a:rPr>
              <a:t>/</a:t>
            </a:r>
            <a:endParaRPr lang="en-US" sz="1650" dirty="0" smtClean="0"/>
          </a:p>
          <a:p>
            <a:r>
              <a:rPr lang="en-US" sz="1800" dirty="0"/>
              <a:t>Humphrey, Devon. “Getting Started with UAS.” </a:t>
            </a:r>
            <a:r>
              <a:rPr lang="en-US" sz="1800" dirty="0" err="1"/>
              <a:t>Arcuser</a:t>
            </a:r>
            <a:r>
              <a:rPr lang="en-US" sz="1800" dirty="0"/>
              <a:t> 19, no. 2 (2016): 30–31</a:t>
            </a:r>
            <a:endParaRPr lang="en-US" sz="1650" dirty="0" smtClean="0"/>
          </a:p>
          <a:p>
            <a:r>
              <a:rPr lang="en-US" sz="1650" dirty="0"/>
              <a:t>Price, Darren E. Unmanned Aircraft Systems for Emergency Management: A Guide for Policy Makers and Practitioners. Monterey, CA, USA, Naval Postgraduate School Monterey United States, 2016</a:t>
            </a:r>
            <a:r>
              <a:rPr lang="en-US" sz="1650" dirty="0" smtClean="0"/>
              <a:t>.</a:t>
            </a:r>
          </a:p>
          <a:p>
            <a:r>
              <a:rPr lang="en-US" sz="1650" dirty="0"/>
              <a:t>Natural Resources Canada. Temporal Resolution, 2014. Accessed February 9, 2019. </a:t>
            </a:r>
            <a:r>
              <a:rPr lang="en-US" sz="1650" dirty="0">
                <a:hlinkClick r:id="rId4"/>
              </a:rPr>
              <a:t>https://</a:t>
            </a:r>
            <a:r>
              <a:rPr lang="en-US" sz="1650" dirty="0" smtClean="0">
                <a:hlinkClick r:id="rId4"/>
              </a:rPr>
              <a:t>www.nrcan.gc.ca/earth-sciences/geomatics/satellite-imagery-air-photos/satellite-imagery-products/educational-resources/9365</a:t>
            </a:r>
            <a:endParaRPr lang="en-US" sz="1650" dirty="0" smtClean="0"/>
          </a:p>
          <a:p>
            <a:r>
              <a:rPr lang="en-US" sz="1650" dirty="0"/>
              <a:t>Natural Resources Canada. Passive vs. Active Sensing, 2015a. Accessed March 10, 2019. </a:t>
            </a:r>
            <a:r>
              <a:rPr lang="en-US" sz="1650" dirty="0">
                <a:hlinkClick r:id="rId5"/>
              </a:rPr>
              <a:t>https://</a:t>
            </a:r>
            <a:r>
              <a:rPr lang="en-US" sz="1650" dirty="0" smtClean="0">
                <a:hlinkClick r:id="rId5"/>
              </a:rPr>
              <a:t>www.nrcan.gc.ca/node/14639</a:t>
            </a:r>
            <a:endParaRPr lang="en-US" sz="1650" dirty="0"/>
          </a:p>
          <a:p>
            <a:r>
              <a:rPr lang="en-US" sz="1650" dirty="0"/>
              <a:t>Natural Resources Canada. Spectral Resolution, 2015b. Accessed November 4, 2018. </a:t>
            </a:r>
            <a:r>
              <a:rPr lang="en-US" sz="1650" dirty="0">
                <a:hlinkClick r:id="rId6"/>
              </a:rPr>
              <a:t>https://</a:t>
            </a:r>
            <a:r>
              <a:rPr lang="en-US" sz="1650" dirty="0" smtClean="0">
                <a:hlinkClick r:id="rId6"/>
              </a:rPr>
              <a:t>www.nrcan.gc.ca/node/9393</a:t>
            </a:r>
            <a:endParaRPr lang="en-US" sz="1650" dirty="0" smtClean="0"/>
          </a:p>
          <a:p>
            <a:r>
              <a:rPr lang="en-US" sz="1650" dirty="0"/>
              <a:t>Tomaszewski, B., Mohamad, F. A. &amp; Hamad, Y. 2015. Refugee Situation Awareness: Camps and Beyond. </a:t>
            </a:r>
            <a:r>
              <a:rPr lang="en-US" sz="1650" i="1" dirty="0"/>
              <a:t>In:</a:t>
            </a:r>
            <a:r>
              <a:rPr lang="en-US" sz="1650" dirty="0"/>
              <a:t> VIDAN, A. &amp; SHOAG, D. (eds.) </a:t>
            </a:r>
            <a:r>
              <a:rPr lang="en-US" sz="1650" i="1" dirty="0"/>
              <a:t>Humanitarian Technology: Science, Systems and Global Impact 2015, HumTech2015.</a:t>
            </a:r>
            <a:r>
              <a:rPr lang="en-US" sz="1650" dirty="0"/>
              <a:t> Boston, MA</a:t>
            </a:r>
            <a:r>
              <a:rPr lang="en-US" sz="1650" dirty="0" smtClean="0"/>
              <a:t>.</a:t>
            </a:r>
            <a:endParaRPr lang="en-US" sz="1650" dirty="0"/>
          </a:p>
        </p:txBody>
      </p:sp>
    </p:spTree>
    <p:extLst>
      <p:ext uri="{BB962C8B-B14F-4D97-AF65-F5344CB8AC3E}">
        <p14:creationId xmlns:p14="http://schemas.microsoft.com/office/powerpoint/2010/main" val="598585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Global Positioning Systems (GPS)</a:t>
            </a:r>
          </a:p>
        </p:txBody>
      </p:sp>
      <p:sp>
        <p:nvSpPr>
          <p:cNvPr id="3" name="Content Placeholder 2"/>
          <p:cNvSpPr>
            <a:spLocks noGrp="1"/>
          </p:cNvSpPr>
          <p:nvPr>
            <p:ph idx="1"/>
          </p:nvPr>
        </p:nvSpPr>
        <p:spPr>
          <a:xfrm>
            <a:off x="533400" y="1752600"/>
            <a:ext cx="10972800" cy="3352799"/>
          </a:xfrm>
        </p:spPr>
        <p:txBody>
          <a:bodyPr/>
          <a:lstStyle/>
          <a:p>
            <a:r>
              <a:rPr lang="en-US" dirty="0" smtClean="0"/>
              <a:t>Fundamentally </a:t>
            </a:r>
            <a:r>
              <a:rPr lang="en-US" dirty="0"/>
              <a:t>linked with </a:t>
            </a:r>
            <a:r>
              <a:rPr lang="en-US" dirty="0" smtClean="0"/>
              <a:t>GIS</a:t>
            </a:r>
            <a:br>
              <a:rPr lang="en-US" dirty="0" smtClean="0"/>
            </a:br>
            <a:endParaRPr lang="en-US" dirty="0" smtClean="0"/>
          </a:p>
          <a:p>
            <a:r>
              <a:rPr lang="en-US" dirty="0"/>
              <a:t>I</a:t>
            </a:r>
            <a:r>
              <a:rPr lang="en-US" dirty="0" smtClean="0"/>
              <a:t>mportant </a:t>
            </a:r>
            <a:r>
              <a:rPr lang="en-US" dirty="0"/>
              <a:t>to have a basic understanding of how GPS works in a disaster management </a:t>
            </a:r>
            <a:r>
              <a:rPr lang="en-US" dirty="0" smtClean="0"/>
              <a:t>context</a:t>
            </a:r>
            <a:br>
              <a:rPr lang="en-US" dirty="0" smtClean="0"/>
            </a:br>
            <a:endParaRPr lang="en-US" dirty="0" smtClean="0"/>
          </a:p>
          <a:p>
            <a:r>
              <a:rPr lang="en-US" dirty="0" smtClean="0"/>
              <a:t>Use </a:t>
            </a:r>
            <a:r>
              <a:rPr lang="en-US" dirty="0"/>
              <a:t>GPS </a:t>
            </a:r>
            <a:r>
              <a:rPr lang="en-US" dirty="0" smtClean="0"/>
              <a:t>effectively: troubleshoot </a:t>
            </a:r>
            <a:r>
              <a:rPr lang="en-US" dirty="0"/>
              <a:t>GPS </a:t>
            </a:r>
            <a:r>
              <a:rPr lang="en-US" dirty="0" smtClean="0"/>
              <a:t>problems</a:t>
            </a:r>
            <a:endParaRPr lang="en-US" dirty="0"/>
          </a:p>
        </p:txBody>
      </p:sp>
    </p:spTree>
    <p:extLst>
      <p:ext uri="{BB962C8B-B14F-4D97-AF65-F5344CB8AC3E}">
        <p14:creationId xmlns:p14="http://schemas.microsoft.com/office/powerpoint/2010/main" val="3957532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GPS Basics</a:t>
            </a:r>
          </a:p>
        </p:txBody>
      </p:sp>
      <p:sp>
        <p:nvSpPr>
          <p:cNvPr id="3" name="Content Placeholder 2"/>
          <p:cNvSpPr>
            <a:spLocks noGrp="1"/>
          </p:cNvSpPr>
          <p:nvPr>
            <p:ph idx="1"/>
          </p:nvPr>
        </p:nvSpPr>
        <p:spPr/>
        <p:txBody>
          <a:bodyPr/>
          <a:lstStyle/>
          <a:p>
            <a:r>
              <a:rPr lang="en-US" dirty="0" smtClean="0"/>
              <a:t>Definition: </a:t>
            </a:r>
            <a:r>
              <a:rPr lang="en-US" i="1" dirty="0"/>
              <a:t>the system to calculate the position or coordinate on the earth’s </a:t>
            </a:r>
            <a:r>
              <a:rPr lang="en-US" i="1" dirty="0" smtClean="0"/>
              <a:t>surface</a:t>
            </a:r>
            <a:br>
              <a:rPr lang="en-US" i="1" dirty="0" smtClean="0"/>
            </a:br>
            <a:endParaRPr lang="en-US" i="1" dirty="0" smtClean="0"/>
          </a:p>
          <a:p>
            <a:r>
              <a:rPr lang="en-US" dirty="0" smtClean="0"/>
              <a:t>Three </a:t>
            </a:r>
            <a:r>
              <a:rPr lang="en-US" dirty="0"/>
              <a:t>segments</a:t>
            </a:r>
            <a:r>
              <a:rPr lang="en-US" dirty="0" smtClean="0"/>
              <a:t>:</a:t>
            </a:r>
          </a:p>
          <a:p>
            <a:pPr marL="971550" lvl="1" indent="-514350">
              <a:buFont typeface="+mj-lt"/>
              <a:buAutoNum type="arabicPeriod"/>
            </a:pPr>
            <a:r>
              <a:rPr lang="en-US" dirty="0"/>
              <a:t>S</a:t>
            </a:r>
            <a:r>
              <a:rPr lang="en-US" dirty="0" smtClean="0"/>
              <a:t>pace segment</a:t>
            </a:r>
          </a:p>
          <a:p>
            <a:pPr marL="971550" lvl="1" indent="-514350">
              <a:buFont typeface="+mj-lt"/>
              <a:buAutoNum type="arabicPeriod"/>
            </a:pPr>
            <a:r>
              <a:rPr lang="en-US" dirty="0"/>
              <a:t>C</a:t>
            </a:r>
            <a:r>
              <a:rPr lang="en-US" dirty="0" smtClean="0"/>
              <a:t>ontrol segment</a:t>
            </a:r>
            <a:endParaRPr lang="en-US" dirty="0"/>
          </a:p>
          <a:p>
            <a:pPr marL="971550" lvl="1" indent="-514350">
              <a:buFont typeface="+mj-lt"/>
              <a:buAutoNum type="arabicPeriod"/>
            </a:pPr>
            <a:r>
              <a:rPr lang="en-US" dirty="0"/>
              <a:t>U</a:t>
            </a:r>
            <a:r>
              <a:rPr lang="en-US" dirty="0" smtClean="0"/>
              <a:t>ser </a:t>
            </a:r>
            <a:r>
              <a:rPr lang="en-US" dirty="0"/>
              <a:t>segment</a:t>
            </a:r>
            <a:endParaRPr lang="en-US" i="1" dirty="0"/>
          </a:p>
        </p:txBody>
      </p:sp>
    </p:spTree>
    <p:extLst>
      <p:ext uri="{BB962C8B-B14F-4D97-AF65-F5344CB8AC3E}">
        <p14:creationId xmlns:p14="http://schemas.microsoft.com/office/powerpoint/2010/main" val="3138703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Space Segment</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600" y="1219200"/>
            <a:ext cx="5163207" cy="4403912"/>
          </a:xfrm>
          <a:prstGeom prst="rect">
            <a:avLst/>
          </a:prstGeom>
        </p:spPr>
      </p:pic>
      <p:sp>
        <p:nvSpPr>
          <p:cNvPr id="5" name="Rectangle 4"/>
          <p:cNvSpPr/>
          <p:nvPr/>
        </p:nvSpPr>
        <p:spPr>
          <a:xfrm>
            <a:off x="156007" y="5602069"/>
            <a:ext cx="5239407" cy="646331"/>
          </a:xfrm>
          <a:prstGeom prst="rect">
            <a:avLst/>
          </a:prstGeom>
        </p:spPr>
        <p:txBody>
          <a:bodyPr wrap="square">
            <a:spAutoFit/>
          </a:bodyPr>
          <a:lstStyle/>
          <a:p>
            <a:pPr algn="ctr"/>
            <a:r>
              <a:rPr lang="en-US" dirty="0"/>
              <a:t>The GPS satellite constellation. </a:t>
            </a:r>
            <a:r>
              <a:rPr lang="en-US" dirty="0" smtClean="0"/>
              <a:t/>
            </a:r>
            <a:br>
              <a:rPr lang="en-US" dirty="0" smtClean="0"/>
            </a:br>
            <a:r>
              <a:rPr lang="en-US" dirty="0" smtClean="0"/>
              <a:t>Figure </a:t>
            </a:r>
            <a:r>
              <a:rPr lang="en-US" dirty="0"/>
              <a:t>from: GPS.gov [2018], Public Domain</a:t>
            </a:r>
            <a:r>
              <a:rPr lang="en-US" dirty="0" smtClean="0"/>
              <a:t>.</a:t>
            </a:r>
            <a:endParaRPr lang="en-US" dirty="0"/>
          </a:p>
        </p:txBody>
      </p:sp>
      <p:sp>
        <p:nvSpPr>
          <p:cNvPr id="6" name="Rectangle 5"/>
          <p:cNvSpPr/>
          <p:nvPr/>
        </p:nvSpPr>
        <p:spPr>
          <a:xfrm>
            <a:off x="5464400" y="1158998"/>
            <a:ext cx="6499000" cy="4524315"/>
          </a:xfrm>
          <a:prstGeom prst="rect">
            <a:avLst/>
          </a:prstGeom>
        </p:spPr>
        <p:txBody>
          <a:bodyPr wrap="square">
            <a:spAutoFit/>
          </a:bodyPr>
          <a:lstStyle/>
          <a:p>
            <a:pPr marL="285750" indent="-285750">
              <a:buFont typeface="Arial" panose="020B0604020202020204" pitchFamily="34" charset="0"/>
              <a:buChar char="•"/>
            </a:pPr>
            <a:r>
              <a:rPr lang="en-US" sz="2400" dirty="0" smtClean="0"/>
              <a:t>Satellites </a:t>
            </a:r>
            <a:r>
              <a:rPr lang="en-US" sz="2400" dirty="0"/>
              <a:t>operated by the </a:t>
            </a:r>
            <a:r>
              <a:rPr lang="en-US" sz="2400" dirty="0" smtClean="0"/>
              <a:t>USA: constellation </a:t>
            </a:r>
            <a:r>
              <a:rPr lang="en-US" sz="2400" dirty="0"/>
              <a:t>of at least 24 </a:t>
            </a:r>
            <a:r>
              <a:rPr lang="en-US" sz="2400" dirty="0" smtClean="0"/>
              <a:t>satellites</a:t>
            </a:r>
          </a:p>
          <a:p>
            <a:pPr marL="285750" indent="-285750">
              <a:buFont typeface="Arial" panose="020B0604020202020204" pitchFamily="34" charset="0"/>
              <a:buChar char="•"/>
            </a:pPr>
            <a:endParaRPr lang="en-US" sz="2400" dirty="0" smtClean="0"/>
          </a:p>
          <a:p>
            <a:pPr marL="285750" indent="-285750">
              <a:buFont typeface="Arial" panose="020B0604020202020204" pitchFamily="34" charset="0"/>
              <a:buChar char="•"/>
            </a:pPr>
            <a:r>
              <a:rPr lang="en-US" sz="2400" dirty="0" smtClean="0"/>
              <a:t>Follows </a:t>
            </a:r>
            <a:r>
              <a:rPr lang="en-US" sz="2400" dirty="0"/>
              <a:t>one of six distinct orbits around the earth at a distance of 20,200 km (12,550 miles</a:t>
            </a:r>
            <a:r>
              <a:rPr lang="en-US" sz="2400" dirty="0" smtClean="0"/>
              <a:t>)</a:t>
            </a:r>
          </a:p>
          <a:p>
            <a:pPr marL="285750" indent="-285750">
              <a:buFont typeface="Arial" panose="020B0604020202020204" pitchFamily="34" charset="0"/>
              <a:buChar char="•"/>
            </a:pPr>
            <a:endParaRPr lang="en-US" sz="2400" dirty="0" smtClean="0"/>
          </a:p>
          <a:p>
            <a:pPr marL="285750" indent="-285750">
              <a:buFont typeface="Arial" panose="020B0604020202020204" pitchFamily="34" charset="0"/>
              <a:buChar char="•"/>
            </a:pPr>
            <a:r>
              <a:rPr lang="en-US" sz="2400" dirty="0" smtClean="0"/>
              <a:t>Satellite </a:t>
            </a:r>
            <a:r>
              <a:rPr lang="en-US" sz="2400" dirty="0"/>
              <a:t>circles the earth in 12 </a:t>
            </a:r>
            <a:r>
              <a:rPr lang="en-US" sz="2400" dirty="0" smtClean="0"/>
              <a:t>hours: visible any time/anywhere </a:t>
            </a:r>
            <a:r>
              <a:rPr lang="en-US" sz="2400" dirty="0"/>
              <a:t>on the </a:t>
            </a:r>
            <a:r>
              <a:rPr lang="en-US" sz="2400" dirty="0" smtClean="0"/>
              <a:t>earth</a:t>
            </a:r>
            <a:endParaRPr lang="en-US" sz="2400" dirty="0"/>
          </a:p>
          <a:p>
            <a:pPr marL="285750" indent="-285750">
              <a:buFont typeface="Arial" panose="020B0604020202020204" pitchFamily="34" charset="0"/>
              <a:buChar char="•"/>
            </a:pPr>
            <a:endParaRPr lang="en-US" sz="2400" dirty="0" smtClean="0"/>
          </a:p>
          <a:p>
            <a:pPr marL="285750" indent="-285750">
              <a:buFont typeface="Arial" panose="020B0604020202020204" pitchFamily="34" charset="0"/>
              <a:buChar char="•"/>
            </a:pPr>
            <a:r>
              <a:rPr lang="en-US" sz="2400" dirty="0" smtClean="0"/>
              <a:t>Satellites continually </a:t>
            </a:r>
            <a:r>
              <a:rPr lang="en-US" sz="2400" dirty="0"/>
              <a:t>broadcasting codes to GPS receivers</a:t>
            </a:r>
          </a:p>
        </p:txBody>
      </p:sp>
    </p:spTree>
    <p:extLst>
      <p:ext uri="{BB962C8B-B14F-4D97-AF65-F5344CB8AC3E}">
        <p14:creationId xmlns:p14="http://schemas.microsoft.com/office/powerpoint/2010/main" val="3010798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Control Segment</a:t>
            </a:r>
          </a:p>
        </p:txBody>
      </p:sp>
      <p:sp>
        <p:nvSpPr>
          <p:cNvPr id="3" name="Content Placeholder 2"/>
          <p:cNvSpPr>
            <a:spLocks noGrp="1"/>
          </p:cNvSpPr>
          <p:nvPr>
            <p:ph idx="1"/>
          </p:nvPr>
        </p:nvSpPr>
        <p:spPr>
          <a:xfrm>
            <a:off x="6019800" y="1360449"/>
            <a:ext cx="6094476" cy="4525963"/>
          </a:xfrm>
        </p:spPr>
        <p:txBody>
          <a:bodyPr/>
          <a:lstStyle/>
          <a:p>
            <a:pPr marL="0" indent="0">
              <a:buNone/>
            </a:pPr>
            <a:r>
              <a:rPr lang="en-US" dirty="0" smtClean="0"/>
              <a:t>Global network of ground facilities: </a:t>
            </a:r>
          </a:p>
          <a:p>
            <a:pPr lvl="1">
              <a:buFont typeface="Arial" panose="020B0604020202020204" pitchFamily="34" charset="0"/>
              <a:buChar char="•"/>
            </a:pPr>
            <a:r>
              <a:rPr lang="en-US" dirty="0"/>
              <a:t>T</a:t>
            </a:r>
            <a:r>
              <a:rPr lang="en-US" dirty="0" smtClean="0"/>
              <a:t>rack GPS satellites</a:t>
            </a:r>
          </a:p>
          <a:p>
            <a:pPr lvl="1">
              <a:buFont typeface="Arial" panose="020B0604020202020204" pitchFamily="34" charset="0"/>
              <a:buChar char="•"/>
            </a:pPr>
            <a:r>
              <a:rPr lang="en-US" dirty="0"/>
              <a:t>M</a:t>
            </a:r>
            <a:r>
              <a:rPr lang="en-US" dirty="0" smtClean="0"/>
              <a:t>onitor their transmissions</a:t>
            </a:r>
          </a:p>
          <a:p>
            <a:pPr lvl="1">
              <a:buFont typeface="Arial" panose="020B0604020202020204" pitchFamily="34" charset="0"/>
              <a:buChar char="•"/>
            </a:pPr>
            <a:r>
              <a:rPr lang="en-US" dirty="0"/>
              <a:t>P</a:t>
            </a:r>
            <a:r>
              <a:rPr lang="en-US" dirty="0" smtClean="0"/>
              <a:t>erform analyses</a:t>
            </a:r>
          </a:p>
          <a:p>
            <a:pPr lvl="1">
              <a:buFont typeface="Arial" panose="020B0604020202020204" pitchFamily="34" charset="0"/>
              <a:buChar char="•"/>
            </a:pPr>
            <a:r>
              <a:rPr lang="en-US" dirty="0"/>
              <a:t>S</a:t>
            </a:r>
            <a:r>
              <a:rPr lang="en-US" smtClean="0"/>
              <a:t>end </a:t>
            </a:r>
            <a:r>
              <a:rPr lang="en-US" dirty="0" smtClean="0"/>
              <a:t>commands and data to the constellation</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00" y="1963817"/>
            <a:ext cx="5817536" cy="2708415"/>
          </a:xfrm>
          <a:prstGeom prst="rect">
            <a:avLst/>
          </a:prstGeom>
        </p:spPr>
      </p:pic>
      <p:sp>
        <p:nvSpPr>
          <p:cNvPr id="5" name="Rectangle 4"/>
          <p:cNvSpPr/>
          <p:nvPr/>
        </p:nvSpPr>
        <p:spPr>
          <a:xfrm>
            <a:off x="0" y="4672232"/>
            <a:ext cx="5791200" cy="646331"/>
          </a:xfrm>
          <a:prstGeom prst="rect">
            <a:avLst/>
          </a:prstGeom>
        </p:spPr>
        <p:txBody>
          <a:bodyPr wrap="square">
            <a:spAutoFit/>
          </a:bodyPr>
          <a:lstStyle/>
          <a:p>
            <a:pPr algn="ctr"/>
            <a:r>
              <a:rPr lang="en-US" dirty="0"/>
              <a:t>The GPS control segment. </a:t>
            </a:r>
            <a:r>
              <a:rPr lang="en-US" dirty="0" smtClean="0"/>
              <a:t/>
            </a:r>
            <a:br>
              <a:rPr lang="en-US" dirty="0" smtClean="0"/>
            </a:br>
            <a:r>
              <a:rPr lang="en-US" dirty="0" smtClean="0"/>
              <a:t>Map </a:t>
            </a:r>
            <a:r>
              <a:rPr lang="en-US" dirty="0"/>
              <a:t>by Brian Tomaszewski based on GPS.gov [2018</a:t>
            </a:r>
            <a:r>
              <a:rPr lang="en-US" dirty="0" smtClean="0"/>
              <a:t>]</a:t>
            </a:r>
            <a:endParaRPr lang="en-US" dirty="0"/>
          </a:p>
        </p:txBody>
      </p:sp>
    </p:spTree>
    <p:extLst>
      <p:ext uri="{BB962C8B-B14F-4D97-AF65-F5344CB8AC3E}">
        <p14:creationId xmlns:p14="http://schemas.microsoft.com/office/powerpoint/2010/main" val="450180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User Segment</a:t>
            </a:r>
          </a:p>
        </p:txBody>
      </p:sp>
      <p:sp>
        <p:nvSpPr>
          <p:cNvPr id="3" name="Content Placeholder 2"/>
          <p:cNvSpPr>
            <a:spLocks noGrp="1"/>
          </p:cNvSpPr>
          <p:nvPr>
            <p:ph idx="1"/>
          </p:nvPr>
        </p:nvSpPr>
        <p:spPr>
          <a:xfrm>
            <a:off x="3810000" y="1219200"/>
            <a:ext cx="8229600" cy="4267200"/>
          </a:xfrm>
        </p:spPr>
        <p:txBody>
          <a:bodyPr/>
          <a:lstStyle/>
          <a:p>
            <a:r>
              <a:rPr lang="en-US" dirty="0" smtClean="0"/>
              <a:t>Many </a:t>
            </a:r>
            <a:r>
              <a:rPr lang="en-US" dirty="0"/>
              <a:t>applications of GPS technology in everyday </a:t>
            </a:r>
            <a:r>
              <a:rPr lang="en-US" dirty="0" smtClean="0"/>
              <a:t>use</a:t>
            </a:r>
            <a:br>
              <a:rPr lang="en-US" dirty="0" smtClean="0"/>
            </a:br>
            <a:endParaRPr lang="en-US" dirty="0" smtClean="0"/>
          </a:p>
          <a:p>
            <a:r>
              <a:rPr lang="en-US" dirty="0" smtClean="0"/>
              <a:t>GPS: “invisible technology” - integrated </a:t>
            </a:r>
            <a:r>
              <a:rPr lang="en-US" dirty="0"/>
              <a:t>into daily </a:t>
            </a:r>
            <a:r>
              <a:rPr lang="en-US" dirty="0" smtClean="0"/>
              <a:t>life</a:t>
            </a:r>
            <a:br>
              <a:rPr lang="en-US" dirty="0" smtClean="0"/>
            </a:br>
            <a:endParaRPr lang="en-US" dirty="0"/>
          </a:p>
          <a:p>
            <a:r>
              <a:rPr lang="en-US" dirty="0" smtClean="0"/>
              <a:t>Hardware devices: GPS </a:t>
            </a:r>
            <a:r>
              <a:rPr lang="en-US" i="1" dirty="0" smtClean="0"/>
              <a:t>receivers </a:t>
            </a:r>
            <a:r>
              <a:rPr lang="en-US" dirty="0" smtClean="0"/>
              <a:t>- not </a:t>
            </a:r>
            <a:r>
              <a:rPr lang="en-US" dirty="0"/>
              <a:t>GPS unto themselves</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0" y="1143000"/>
            <a:ext cx="3408605" cy="4800600"/>
          </a:xfrm>
          <a:prstGeom prst="rect">
            <a:avLst/>
          </a:prstGeom>
        </p:spPr>
      </p:pic>
      <p:sp>
        <p:nvSpPr>
          <p:cNvPr id="5" name="Rectangle 4"/>
          <p:cNvSpPr/>
          <p:nvPr/>
        </p:nvSpPr>
        <p:spPr>
          <a:xfrm>
            <a:off x="3733800" y="5410200"/>
            <a:ext cx="8204913" cy="738664"/>
          </a:xfrm>
          <a:prstGeom prst="rect">
            <a:avLst/>
          </a:prstGeom>
        </p:spPr>
        <p:txBody>
          <a:bodyPr wrap="square">
            <a:spAutoFit/>
          </a:bodyPr>
          <a:lstStyle/>
          <a:p>
            <a:r>
              <a:rPr lang="en-US" sz="1400" dirty="0"/>
              <a:t>Use of GPS on a smartphone mapping application. The ubiquitous integration of GPS receivers into smartphones has created numerous opportunities to incorporate GIS and GPS into mobile field mapping applications. </a:t>
            </a:r>
            <a:r>
              <a:rPr lang="en-US" sz="1400" dirty="0" smtClean="0"/>
              <a:t>Photo </a:t>
            </a:r>
            <a:r>
              <a:rPr lang="en-US" sz="1400" dirty="0"/>
              <a:t>by Brian Tomaszewski</a:t>
            </a:r>
            <a:r>
              <a:rPr lang="en-US" sz="1400" dirty="0" smtClean="0"/>
              <a:t>.</a:t>
            </a:r>
            <a:endParaRPr lang="en-US" sz="1400" dirty="0"/>
          </a:p>
        </p:txBody>
      </p:sp>
    </p:spTree>
    <p:extLst>
      <p:ext uri="{BB962C8B-B14F-4D97-AF65-F5344CB8AC3E}">
        <p14:creationId xmlns:p14="http://schemas.microsoft.com/office/powerpoint/2010/main" val="357192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GPS Works</a:t>
            </a:r>
          </a:p>
        </p:txBody>
      </p:sp>
      <p:sp>
        <p:nvSpPr>
          <p:cNvPr id="3" name="Content Placeholder 2"/>
          <p:cNvSpPr>
            <a:spLocks noGrp="1"/>
          </p:cNvSpPr>
          <p:nvPr>
            <p:ph idx="1"/>
          </p:nvPr>
        </p:nvSpPr>
        <p:spPr>
          <a:xfrm>
            <a:off x="6019800" y="1295400"/>
            <a:ext cx="5867400" cy="4525963"/>
          </a:xfrm>
        </p:spPr>
        <p:txBody>
          <a:bodyPr/>
          <a:lstStyle/>
          <a:p>
            <a:r>
              <a:rPr lang="en-US" dirty="0"/>
              <a:t>GPS is a ranging </a:t>
            </a:r>
            <a:r>
              <a:rPr lang="en-US" dirty="0" smtClean="0"/>
              <a:t>system: trilateration</a:t>
            </a:r>
            <a:br>
              <a:rPr lang="en-US" dirty="0" smtClean="0"/>
            </a:br>
            <a:endParaRPr lang="en-US" dirty="0" smtClean="0"/>
          </a:p>
          <a:p>
            <a:r>
              <a:rPr lang="en-US" dirty="0" smtClean="0"/>
              <a:t>Trilateration: finding </a:t>
            </a:r>
            <a:r>
              <a:rPr lang="en-US" dirty="0"/>
              <a:t>the location of a point using distances based on the geometry of shapes </a:t>
            </a:r>
            <a:r>
              <a:rPr lang="en-US" dirty="0" smtClean="0"/>
              <a:t>(circles) or GPS </a:t>
            </a:r>
            <a:r>
              <a:rPr lang="en-US" dirty="0"/>
              <a:t>receivers, spheres</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8484" y="1143000"/>
            <a:ext cx="5727854" cy="4524371"/>
          </a:xfrm>
          <a:prstGeom prst="rect">
            <a:avLst/>
          </a:prstGeom>
        </p:spPr>
      </p:pic>
      <p:sp>
        <p:nvSpPr>
          <p:cNvPr id="5" name="Rectangle 4"/>
          <p:cNvSpPr/>
          <p:nvPr/>
        </p:nvSpPr>
        <p:spPr>
          <a:xfrm>
            <a:off x="18937" y="5638800"/>
            <a:ext cx="12001725" cy="646331"/>
          </a:xfrm>
          <a:prstGeom prst="rect">
            <a:avLst/>
          </a:prstGeom>
        </p:spPr>
        <p:txBody>
          <a:bodyPr wrap="square">
            <a:spAutoFit/>
          </a:bodyPr>
          <a:lstStyle/>
          <a:p>
            <a:r>
              <a:rPr lang="en-US" dirty="0"/>
              <a:t>GPS receivers determine their positions based on trilateration or the intersections of at least three imaginary spheres at known distances from a GPS receiver</a:t>
            </a:r>
            <a:r>
              <a:rPr lang="en-US" dirty="0" smtClean="0"/>
              <a:t>. Figure by Brian Tomaszewski.</a:t>
            </a:r>
            <a:endParaRPr lang="en-US" dirty="0"/>
          </a:p>
        </p:txBody>
      </p:sp>
    </p:spTree>
    <p:extLst>
      <p:ext uri="{BB962C8B-B14F-4D97-AF65-F5344CB8AC3E}">
        <p14:creationId xmlns:p14="http://schemas.microsoft.com/office/powerpoint/2010/main" val="414100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ook Slides">
      <a:majorFont>
        <a:latin typeface="Palatino Linotype"/>
        <a:ea typeface=""/>
        <a:cs typeface=""/>
      </a:majorFont>
      <a:minorFont>
        <a:latin typeface="Palatino Linotyp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wrap="none">
        <a:spAutoFit/>
      </a:bodyPr>
      <a:lstStyle>
        <a:defPPr>
          <a:defRPr dirty="0" err="1">
            <a:latin typeface="Palatino Linotype" panose="02040502050505030304" pitchFamily="18" charset="0"/>
          </a:defRPr>
        </a:defPPr>
      </a:lstStyle>
    </a:spDef>
    <a:txDef>
      <a:spPr>
        <a:noFill/>
      </a:spPr>
      <a:bodyPr wrap="square" rtlCol="0">
        <a:spAutoFit/>
      </a:bodyPr>
      <a:lstStyle>
        <a:defPPr marL="285750" indent="-285750">
          <a:buFont typeface="Arial" panose="020B0604020202020204" pitchFamily="34" charset="0"/>
          <a:buChar char="•"/>
          <a:defRPr sz="2200" dirty="0" smtClean="0">
            <a:latin typeface="Palatino Linotype" panose="02040502050505030304" pitchFamily="18" charset="0"/>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6878</TotalTime>
  <Words>2756</Words>
  <Application>Microsoft Office PowerPoint</Application>
  <PresentationFormat>Widescreen</PresentationFormat>
  <Paragraphs>220</Paragraphs>
  <Slides>39</Slides>
  <Notes>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39</vt:i4>
      </vt:variant>
    </vt:vector>
  </HeadingPairs>
  <TitlesOfParts>
    <vt:vector size="43" baseType="lpstr">
      <vt:lpstr>Arial</vt:lpstr>
      <vt:lpstr>Calibri</vt:lpstr>
      <vt:lpstr>Palatino Linotype</vt:lpstr>
      <vt:lpstr>Office Theme</vt:lpstr>
      <vt:lpstr>Chapter 4  Geographic Information Systems and Allied Technologies  for additional materials, see: http://gisfordisastermanagement.com/  Recommended Citation: Tomaszewski, B. 2020. Chapter 4: Geographic Information Systems and Allied Technologies. In: Geographic Information Systems for Disaster Management (Second Edition), pp. 153-192. Oxfordshire and New York: Routledge.</vt:lpstr>
      <vt:lpstr>Chapter 4 Objectives</vt:lpstr>
      <vt:lpstr>Introduction</vt:lpstr>
      <vt:lpstr>Global Positioning Systems (GPS)</vt:lpstr>
      <vt:lpstr>GPS Basics</vt:lpstr>
      <vt:lpstr>Space Segment</vt:lpstr>
      <vt:lpstr>Control Segment</vt:lpstr>
      <vt:lpstr>User Segment</vt:lpstr>
      <vt:lpstr>How GPS Works</vt:lpstr>
      <vt:lpstr>GPS Steps</vt:lpstr>
      <vt:lpstr>GPS Accuracy and Causes of GPS Inaccuracy</vt:lpstr>
      <vt:lpstr>GPS Accuracy and Causes of GPS Inaccuracy</vt:lpstr>
      <vt:lpstr>GPS Accuracy and Causes of GPS Inaccuracy</vt:lpstr>
      <vt:lpstr>GPS Signal Correction</vt:lpstr>
      <vt:lpstr>GPS and GIS</vt:lpstr>
      <vt:lpstr>GPS in Disaster Management</vt:lpstr>
      <vt:lpstr>Unmanned Aircraft Systems or “Drones”</vt:lpstr>
      <vt:lpstr>What Are UAS?</vt:lpstr>
      <vt:lpstr>UAS Common Features</vt:lpstr>
      <vt:lpstr>UAS and GIS</vt:lpstr>
      <vt:lpstr>UAS in Disaster Management</vt:lpstr>
      <vt:lpstr>Remote Sensing</vt:lpstr>
      <vt:lpstr>Electromagnetic Energy</vt:lpstr>
      <vt:lpstr>Remote Sensing Concepts</vt:lpstr>
      <vt:lpstr>Remote Sensing Concepts</vt:lpstr>
      <vt:lpstr>Remote Sensing Concepts</vt:lpstr>
      <vt:lpstr>Passive and Active Remote Sensing</vt:lpstr>
      <vt:lpstr>Change Detection</vt:lpstr>
      <vt:lpstr>Change Detection</vt:lpstr>
      <vt:lpstr>Remote-Sensing Product Examples in the Disaster Management Context</vt:lpstr>
      <vt:lpstr>Remote Sensing and International Disaster Management Support Mechanisms</vt:lpstr>
      <vt:lpstr>Remote Sensing and International Disaster Management Support Mechanisms</vt:lpstr>
      <vt:lpstr>Indoor Navigation and Positioning</vt:lpstr>
      <vt:lpstr>Indoor Navigation and Positioning</vt:lpstr>
      <vt:lpstr>Indoor Navigation and Positioning Research</vt:lpstr>
      <vt:lpstr>Summary</vt:lpstr>
      <vt:lpstr>Discussion Questions</vt:lpstr>
      <vt:lpstr>Chapter 4 Exercises</vt:lpstr>
      <vt:lpstr>References Used in the Slides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Brian Tomaszewski</dc:creator>
  <cp:lastModifiedBy>Brian Tomaszewski</cp:lastModifiedBy>
  <cp:revision>230</cp:revision>
  <cp:lastPrinted>2014-08-28T13:11:22Z</cp:lastPrinted>
  <dcterms:created xsi:type="dcterms:W3CDTF">2014-08-24T19:10:52Z</dcterms:created>
  <dcterms:modified xsi:type="dcterms:W3CDTF">2021-01-14T14:15:10Z</dcterms:modified>
</cp:coreProperties>
</file>