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9" r:id="rId2"/>
    <p:sldId id="260" r:id="rId3"/>
    <p:sldId id="258" r:id="rId4"/>
    <p:sldId id="291" r:id="rId5"/>
    <p:sldId id="292" r:id="rId6"/>
    <p:sldId id="294" r:id="rId7"/>
    <p:sldId id="293" r:id="rId8"/>
    <p:sldId id="295" r:id="rId9"/>
    <p:sldId id="296" r:id="rId10"/>
    <p:sldId id="297"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2" r:id="rId25"/>
    <p:sldId id="313" r:id="rId26"/>
    <p:sldId id="311" r:id="rId27"/>
    <p:sldId id="314" r:id="rId28"/>
    <p:sldId id="315" r:id="rId29"/>
    <p:sldId id="316" r:id="rId30"/>
    <p:sldId id="317" r:id="rId31"/>
    <p:sldId id="318"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288" r:id="rId46"/>
    <p:sldId id="332" r:id="rId47"/>
    <p:sldId id="289" r:id="rId48"/>
    <p:sldId id="290" r:id="rId49"/>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948" autoAdjust="0"/>
  </p:normalViewPr>
  <p:slideViewPr>
    <p:cSldViewPr>
      <p:cViewPr varScale="1">
        <p:scale>
          <a:sx n="105" d="100"/>
          <a:sy n="105" d="100"/>
        </p:scale>
        <p:origin x="740" y="5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2501A950-67C6-4E97-9C18-B8454C4D4314}" type="datetimeFigureOut">
              <a:rPr lang="en-US" smtClean="0"/>
              <a:t>1/14/2021</a:t>
            </a:fld>
            <a:endParaRPr lang="en-US"/>
          </a:p>
        </p:txBody>
      </p:sp>
      <p:sp>
        <p:nvSpPr>
          <p:cNvPr id="4" name="Slide Image Placeholder 3"/>
          <p:cNvSpPr>
            <a:spLocks noGrp="1" noRot="1" noChangeAspect="1"/>
          </p:cNvSpPr>
          <p:nvPr>
            <p:ph type="sldImg" idx="2"/>
          </p:nvPr>
        </p:nvSpPr>
        <p:spPr>
          <a:xfrm>
            <a:off x="374650" y="698500"/>
            <a:ext cx="6205538" cy="349091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B032B0FC-E78D-43DE-88C1-22F7F5EC2A63}" type="slidenum">
              <a:rPr lang="en-US" smtClean="0"/>
              <a:t>‹#›</a:t>
            </a:fld>
            <a:endParaRPr lang="en-US"/>
          </a:p>
        </p:txBody>
      </p:sp>
    </p:spTree>
    <p:extLst>
      <p:ext uri="{BB962C8B-B14F-4D97-AF65-F5344CB8AC3E}">
        <p14:creationId xmlns:p14="http://schemas.microsoft.com/office/powerpoint/2010/main" val="3506544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V1.2</a:t>
            </a:r>
            <a:endParaRPr lang="en-US" dirty="0"/>
          </a:p>
        </p:txBody>
      </p:sp>
      <p:sp>
        <p:nvSpPr>
          <p:cNvPr id="4" name="Slide Number Placeholder 3"/>
          <p:cNvSpPr>
            <a:spLocks noGrp="1"/>
          </p:cNvSpPr>
          <p:nvPr>
            <p:ph type="sldNum" sz="quarter" idx="10"/>
          </p:nvPr>
        </p:nvSpPr>
        <p:spPr/>
        <p:txBody>
          <a:bodyPr/>
          <a:lstStyle/>
          <a:p>
            <a:fld id="{D3114E0C-4D44-42A8-9A0D-DC274204D4EC}" type="slidenum">
              <a:rPr lang="en-US" smtClean="0"/>
              <a:t>1</a:t>
            </a:fld>
            <a:endParaRPr lang="en-US"/>
          </a:p>
        </p:txBody>
      </p:sp>
    </p:spTree>
    <p:extLst>
      <p:ext uri="{BB962C8B-B14F-4D97-AF65-F5344CB8AC3E}">
        <p14:creationId xmlns:p14="http://schemas.microsoft.com/office/powerpoint/2010/main" val="2172312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14E0C-4D44-42A8-9A0D-DC274204D4EC}" type="slidenum">
              <a:rPr lang="en-US" smtClean="0"/>
              <a:t>2</a:t>
            </a:fld>
            <a:endParaRPr lang="en-US"/>
          </a:p>
        </p:txBody>
      </p:sp>
    </p:spTree>
    <p:extLst>
      <p:ext uri="{BB962C8B-B14F-4D97-AF65-F5344CB8AC3E}">
        <p14:creationId xmlns:p14="http://schemas.microsoft.com/office/powerpoint/2010/main" val="11424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14E0C-4D44-42A8-9A0D-DC274204D4EC}" type="slidenum">
              <a:rPr lang="en-US" smtClean="0"/>
              <a:t>3</a:t>
            </a:fld>
            <a:endParaRPr lang="en-US"/>
          </a:p>
        </p:txBody>
      </p:sp>
    </p:spTree>
    <p:extLst>
      <p:ext uri="{BB962C8B-B14F-4D97-AF65-F5344CB8AC3E}">
        <p14:creationId xmlns:p14="http://schemas.microsoft.com/office/powerpoint/2010/main" val="254611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14E0C-4D44-42A8-9A0D-DC274204D4EC}" type="slidenum">
              <a:rPr lang="en-US" smtClean="0"/>
              <a:t>4</a:t>
            </a:fld>
            <a:endParaRPr lang="en-US"/>
          </a:p>
        </p:txBody>
      </p:sp>
    </p:spTree>
    <p:extLst>
      <p:ext uri="{BB962C8B-B14F-4D97-AF65-F5344CB8AC3E}">
        <p14:creationId xmlns:p14="http://schemas.microsoft.com/office/powerpoint/2010/main" val="37816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Palatino Linotype" panose="02040502050505030304" pitchFamily="18" charset="0"/>
              </a:defRPr>
            </a:lvl1p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Palatino Linotype" panose="0204050205050503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cxnSp>
        <p:nvCxnSpPr>
          <p:cNvPr id="8" name="Straight Connector 7"/>
          <p:cNvCxnSpPr/>
          <p:nvPr userDrawn="1"/>
        </p:nvCxnSpPr>
        <p:spPr>
          <a:xfrm>
            <a:off x="0" y="62484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10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658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0"/>
            <a:ext cx="1218895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10" name="Straight Connector 9"/>
          <p:cNvCxnSpPr/>
          <p:nvPr userDrawn="1"/>
        </p:nvCxnSpPr>
        <p:spPr>
          <a:xfrm>
            <a:off x="0" y="62484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3755534" y="6245352"/>
            <a:ext cx="4677884" cy="369332"/>
          </a:xfrm>
          <a:prstGeom prst="rect">
            <a:avLst/>
          </a:prstGeom>
        </p:spPr>
        <p:txBody>
          <a:bodyPr wrap="none">
            <a:spAutoFit/>
          </a:bodyPr>
          <a:lstStyle/>
          <a:p>
            <a:pPr algn="ctr"/>
            <a:r>
              <a:rPr lang="en-US" dirty="0" smtClean="0">
                <a:latin typeface="Palatino Linotype" panose="02040502050505030304" pitchFamily="18" charset="0"/>
              </a:rPr>
              <a:t>Chapter 3: Geographic Information Systems</a:t>
            </a:r>
            <a:endParaRPr lang="en-US" dirty="0">
              <a:latin typeface="Palatino Linotype" panose="02040502050505030304" pitchFamily="18" charset="0"/>
            </a:endParaRPr>
          </a:p>
        </p:txBody>
      </p:sp>
      <p:sp>
        <p:nvSpPr>
          <p:cNvPr id="8" name="TextBox 7"/>
          <p:cNvSpPr txBox="1"/>
          <p:nvPr userDrawn="1"/>
        </p:nvSpPr>
        <p:spPr>
          <a:xfrm>
            <a:off x="0" y="6488668"/>
            <a:ext cx="121564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smtClean="0">
                <a:latin typeface="Palatino Linotype" panose="02040502050505030304" pitchFamily="18" charset="0"/>
              </a:rPr>
              <a:t>Geographic Information Systems (GIS) for Disaster Management (Second Edition)</a:t>
            </a:r>
            <a:r>
              <a:rPr lang="en-US" dirty="0" smtClean="0">
                <a:latin typeface="Palatino Linotype" panose="02040502050505030304" pitchFamily="18" charset="0"/>
              </a:rPr>
              <a:t> © 2021 Brian</a:t>
            </a:r>
            <a:r>
              <a:rPr lang="en-US" baseline="0" dirty="0" smtClean="0">
                <a:latin typeface="Palatino Linotype" panose="02040502050505030304" pitchFamily="18" charset="0"/>
              </a:rPr>
              <a:t> Tomaszewski</a:t>
            </a:r>
            <a:endParaRPr lang="en-US" dirty="0" smtClean="0">
              <a:latin typeface="Palatino Linotype" panose="02040502050505030304" pitchFamily="18" charset="0"/>
            </a:endParaRPr>
          </a:p>
        </p:txBody>
      </p:sp>
    </p:spTree>
    <p:extLst>
      <p:ext uri="{BB962C8B-B14F-4D97-AF65-F5344CB8AC3E}">
        <p14:creationId xmlns:p14="http://schemas.microsoft.com/office/powerpoint/2010/main" val="3750112303"/>
      </p:ext>
    </p:extLst>
  </p:cSld>
  <p:clrMap bg1="dk1" tx1="lt1" bg2="dk2" tx2="lt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Palatino Linotype" panose="02040502050505030304"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alatino Linotype" panose="020405020505050303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gisfordisastermanagement.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gisfordisastermanagement.com/"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permissions/geoguidelines/"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creativecommons.org/"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www.postgresql.org/" TargetMode="External"/><Relationship Id="rId3" Type="http://schemas.openxmlformats.org/officeDocument/2006/relationships/hyperlink" Target="https://leafletjs.com/" TargetMode="External"/><Relationship Id="rId7" Type="http://schemas.openxmlformats.org/officeDocument/2006/relationships/hyperlink" Target="http://postgis.net/" TargetMode="External"/><Relationship Id="rId2" Type="http://schemas.openxmlformats.org/officeDocument/2006/relationships/hyperlink" Target="https://www.openstreetmap.org/" TargetMode="External"/><Relationship Id="rId1" Type="http://schemas.openxmlformats.org/officeDocument/2006/relationships/slideLayout" Target="../slideLayouts/slideLayout2.xml"/><Relationship Id="rId6" Type="http://schemas.openxmlformats.org/officeDocument/2006/relationships/hyperlink" Target="http://geoserver.org/" TargetMode="External"/><Relationship Id="rId5" Type="http://schemas.openxmlformats.org/officeDocument/2006/relationships/hyperlink" Target="https://mapserver.org/" TargetMode="External"/><Relationship Id="rId4" Type="http://schemas.openxmlformats.org/officeDocument/2006/relationships/hyperlink" Target="http://www.mapbox.com/" TargetMode="External"/><Relationship Id="rId9" Type="http://schemas.openxmlformats.org/officeDocument/2006/relationships/hyperlink" Target="https://worldwind.arc.nas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earthquake.usgs.gov/earthquakes/feed/v1.0/" TargetMode="External"/><Relationship Id="rId13" Type="http://schemas.openxmlformats.org/officeDocument/2006/relationships/hyperlink" Target="https://index.opendri.org/" TargetMode="External"/><Relationship Id="rId3" Type="http://schemas.openxmlformats.org/officeDocument/2006/relationships/hyperlink" Target="https://glovis.usgs.gov/" TargetMode="External"/><Relationship Id="rId7" Type="http://schemas.openxmlformats.org/officeDocument/2006/relationships/hyperlink" Target="https://data.census.gov/cedsci/" TargetMode="External"/><Relationship Id="rId12" Type="http://schemas.openxmlformats.org/officeDocument/2006/relationships/hyperlink" Target="http://www.unsalb.org/data" TargetMode="External"/><Relationship Id="rId2" Type="http://schemas.openxmlformats.org/officeDocument/2006/relationships/hyperlink" Target="http://www.usgs.gov/core-science-systems/national-geospatial-program/national-map" TargetMode="External"/><Relationship Id="rId1" Type="http://schemas.openxmlformats.org/officeDocument/2006/relationships/slideLayout" Target="../slideLayouts/slideLayout2.xml"/><Relationship Id="rId6" Type="http://schemas.openxmlformats.org/officeDocument/2006/relationships/hyperlink" Target="https://gis.fema.gov/DataFeeds.html" TargetMode="External"/><Relationship Id="rId11" Type="http://schemas.openxmlformats.org/officeDocument/2006/relationships/hyperlink" Target="https://hifld-geoplatform.opendata.arcgis.com/" TargetMode="External"/><Relationship Id="rId5" Type="http://schemas.openxmlformats.org/officeDocument/2006/relationships/hyperlink" Target="http://www.geonames.org/" TargetMode="External"/><Relationship Id="rId10" Type="http://schemas.openxmlformats.org/officeDocument/2006/relationships/hyperlink" Target="https://data.humdata.org/" TargetMode="External"/><Relationship Id="rId4" Type="http://schemas.openxmlformats.org/officeDocument/2006/relationships/hyperlink" Target="https://gadm.org/" TargetMode="External"/><Relationship Id="rId9" Type="http://schemas.openxmlformats.org/officeDocument/2006/relationships/hyperlink" Target="https://data.worldbank.or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esri.com/" TargetMode="External"/><Relationship Id="rId2" Type="http://schemas.openxmlformats.org/officeDocument/2006/relationships/hyperlink" Target="http://www.esri.com/en-us/arcgis/products/explorer-for-arcgis" TargetMode="External"/><Relationship Id="rId1" Type="http://schemas.openxmlformats.org/officeDocument/2006/relationships/slideLayout" Target="../slideLayouts/slideLayout2.xml"/><Relationship Id="rId4" Type="http://schemas.openxmlformats.org/officeDocument/2006/relationships/hyperlink" Target="https://qgis.org/"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gisfordisastermanagement.co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4227"/>
            <a:ext cx="4267200" cy="6137973"/>
          </a:xfrm>
          <a:prstGeom prst="rect">
            <a:avLst/>
          </a:prstGeom>
        </p:spPr>
      </p:pic>
      <p:sp>
        <p:nvSpPr>
          <p:cNvPr id="6" name="Title 1"/>
          <p:cNvSpPr>
            <a:spLocks noGrp="1"/>
          </p:cNvSpPr>
          <p:nvPr>
            <p:ph type="ctrTitle"/>
          </p:nvPr>
        </p:nvSpPr>
        <p:spPr>
          <a:xfrm>
            <a:off x="4495800" y="34227"/>
            <a:ext cx="7543800" cy="6137973"/>
          </a:xfrm>
        </p:spPr>
        <p:txBody>
          <a:bodyPr>
            <a:normAutofit fontScale="90000"/>
          </a:bodyPr>
          <a:lstStyle/>
          <a:p>
            <a:r>
              <a:rPr lang="en-US" dirty="0">
                <a:latin typeface="Palatino Linotype" panose="02040502050505030304" pitchFamily="18" charset="0"/>
              </a:rPr>
              <a:t>Chapter </a:t>
            </a:r>
            <a:r>
              <a:rPr lang="en-US" dirty="0" smtClean="0">
                <a:latin typeface="Palatino Linotype" panose="02040502050505030304" pitchFamily="18" charset="0"/>
              </a:rPr>
              <a:t>3</a:t>
            </a:r>
            <a:br>
              <a:rPr lang="en-US" dirty="0" smtClean="0">
                <a:latin typeface="Palatino Linotype" panose="02040502050505030304" pitchFamily="18" charset="0"/>
              </a:rPr>
            </a:br>
            <a:r>
              <a:rPr lang="en-US" dirty="0">
                <a:latin typeface="Palatino Linotype" panose="02040502050505030304" pitchFamily="18" charset="0"/>
              </a:rPr>
              <a:t/>
            </a:r>
            <a:br>
              <a:rPr lang="en-US" dirty="0">
                <a:latin typeface="Palatino Linotype" panose="02040502050505030304" pitchFamily="18" charset="0"/>
              </a:rPr>
            </a:br>
            <a:r>
              <a:rPr lang="en-US" dirty="0" smtClean="0">
                <a:latin typeface="Palatino Linotype" panose="02040502050505030304" pitchFamily="18" charset="0"/>
              </a:rPr>
              <a:t>Geographic </a:t>
            </a:r>
            <a:r>
              <a:rPr lang="en-US" dirty="0">
                <a:latin typeface="Palatino Linotype" panose="02040502050505030304" pitchFamily="18" charset="0"/>
              </a:rPr>
              <a:t>Information </a:t>
            </a:r>
            <a:r>
              <a:rPr lang="en-US" dirty="0" smtClean="0">
                <a:latin typeface="Palatino Linotype" panose="02040502050505030304" pitchFamily="18" charset="0"/>
              </a:rPr>
              <a:t>Systems</a:t>
            </a:r>
            <a:br>
              <a:rPr lang="en-US" dirty="0" smtClean="0">
                <a:latin typeface="Palatino Linotype" panose="02040502050505030304" pitchFamily="18" charset="0"/>
              </a:rPr>
            </a:br>
            <a:r>
              <a:rPr lang="en-US" dirty="0">
                <a:latin typeface="Palatino Linotype" panose="02040502050505030304" pitchFamily="18" charset="0"/>
              </a:rPr>
              <a:t/>
            </a:r>
            <a:br>
              <a:rPr lang="en-US" dirty="0">
                <a:latin typeface="Palatino Linotype" panose="02040502050505030304" pitchFamily="18" charset="0"/>
              </a:rPr>
            </a:br>
            <a:r>
              <a:rPr lang="en-US" sz="3100" dirty="0" smtClean="0">
                <a:latin typeface="Palatino Linotype" panose="02040502050505030304" pitchFamily="18" charset="0"/>
              </a:rPr>
              <a:t>for additional materials, see:</a:t>
            </a:r>
            <a:r>
              <a:rPr lang="en-US" dirty="0">
                <a:latin typeface="Palatino Linotype" panose="02040502050505030304" pitchFamily="18" charset="0"/>
              </a:rPr>
              <a:t/>
            </a:r>
            <a:br>
              <a:rPr lang="en-US" dirty="0">
                <a:latin typeface="Palatino Linotype" panose="02040502050505030304" pitchFamily="18" charset="0"/>
              </a:rPr>
            </a:br>
            <a:r>
              <a:rPr lang="en-US" sz="3100" dirty="0">
                <a:latin typeface="Palatino Linotype" panose="02040502050505030304" pitchFamily="18" charset="0"/>
                <a:hlinkClick r:id="rId4"/>
              </a:rPr>
              <a:t>http://gisfordisastermanagement.com</a:t>
            </a:r>
            <a:r>
              <a:rPr lang="en-US" sz="3100" dirty="0" smtClean="0">
                <a:latin typeface="Palatino Linotype" panose="02040502050505030304" pitchFamily="18" charset="0"/>
                <a:hlinkClick r:id="rId4"/>
              </a:rPr>
              <a:t>/</a:t>
            </a:r>
            <a:r>
              <a:rPr lang="en-US" sz="3100" dirty="0" smtClean="0">
                <a:latin typeface="Palatino Linotype" panose="02040502050505030304" pitchFamily="18" charset="0"/>
              </a:rPr>
              <a:t/>
            </a:r>
            <a:br>
              <a:rPr lang="en-US" sz="3100" dirty="0" smtClean="0">
                <a:latin typeface="Palatino Linotype" panose="02040502050505030304" pitchFamily="18" charset="0"/>
              </a:rPr>
            </a:br>
            <a:r>
              <a:rPr lang="en-US" sz="3100" dirty="0">
                <a:latin typeface="Palatino Linotype" panose="02040502050505030304" pitchFamily="18" charset="0"/>
              </a:rPr>
              <a:t/>
            </a:r>
            <a:br>
              <a:rPr lang="en-US" sz="3100" dirty="0">
                <a:latin typeface="Palatino Linotype" panose="02040502050505030304" pitchFamily="18" charset="0"/>
              </a:rPr>
            </a:br>
            <a:r>
              <a:rPr lang="en-US" sz="2800" dirty="0">
                <a:latin typeface="Palatino Linotype" panose="02040502050505030304" pitchFamily="18" charset="0"/>
              </a:rPr>
              <a:t>Recommended Citation:</a:t>
            </a:r>
            <a:r>
              <a:rPr lang="en-US" sz="3100" dirty="0">
                <a:latin typeface="Palatino Linotype" panose="02040502050505030304" pitchFamily="18" charset="0"/>
              </a:rPr>
              <a:t/>
            </a:r>
            <a:br>
              <a:rPr lang="en-US" sz="3100" dirty="0">
                <a:latin typeface="Palatino Linotype" panose="02040502050505030304" pitchFamily="18" charset="0"/>
              </a:rPr>
            </a:br>
            <a:r>
              <a:rPr lang="en-US" sz="1800" dirty="0" smtClean="0">
                <a:latin typeface="Palatino Linotype" panose="02040502050505030304" pitchFamily="18" charset="0"/>
              </a:rPr>
              <a:t>Tomaszewski</a:t>
            </a:r>
            <a:r>
              <a:rPr lang="en-US" sz="1800" dirty="0">
                <a:latin typeface="Palatino Linotype" panose="02040502050505030304" pitchFamily="18" charset="0"/>
              </a:rPr>
              <a:t>, B. </a:t>
            </a:r>
            <a:r>
              <a:rPr lang="en-US" sz="1800" smtClean="0">
                <a:latin typeface="Palatino Linotype" panose="02040502050505030304" pitchFamily="18" charset="0"/>
              </a:rPr>
              <a:t>2020. </a:t>
            </a:r>
            <a:r>
              <a:rPr lang="en-US" sz="1800" dirty="0" smtClean="0">
                <a:latin typeface="Palatino Linotype" panose="02040502050505030304" pitchFamily="18" charset="0"/>
              </a:rPr>
              <a:t>Chapter 3: Geographic </a:t>
            </a:r>
            <a:r>
              <a:rPr lang="en-US" sz="1800" dirty="0">
                <a:latin typeface="Palatino Linotype" panose="02040502050505030304" pitchFamily="18" charset="0"/>
              </a:rPr>
              <a:t>Information </a:t>
            </a:r>
            <a:r>
              <a:rPr lang="en-US" sz="1800" dirty="0" smtClean="0">
                <a:latin typeface="Palatino Linotype" panose="02040502050505030304" pitchFamily="18" charset="0"/>
              </a:rPr>
              <a:t>Systems. </a:t>
            </a:r>
            <a:br>
              <a:rPr lang="en-US" sz="1800" dirty="0" smtClean="0">
                <a:latin typeface="Palatino Linotype" panose="02040502050505030304" pitchFamily="18" charset="0"/>
              </a:rPr>
            </a:br>
            <a:r>
              <a:rPr lang="en-US" sz="1800" dirty="0" smtClean="0">
                <a:latin typeface="Palatino Linotype" panose="02040502050505030304" pitchFamily="18" charset="0"/>
              </a:rPr>
              <a:t>In: </a:t>
            </a:r>
            <a:r>
              <a:rPr lang="en-US" sz="1800" i="1" dirty="0" smtClean="0">
                <a:latin typeface="Palatino Linotype" panose="02040502050505030304" pitchFamily="18" charset="0"/>
              </a:rPr>
              <a:t>Geographic Information Systems for Disaster Management (Second Edition)</a:t>
            </a:r>
            <a:r>
              <a:rPr lang="en-US" sz="1800" dirty="0" smtClean="0">
                <a:latin typeface="Palatino Linotype" panose="02040502050505030304" pitchFamily="18" charset="0"/>
              </a:rPr>
              <a:t>, </a:t>
            </a:r>
            <a:br>
              <a:rPr lang="en-US" sz="1800" dirty="0" smtClean="0">
                <a:latin typeface="Palatino Linotype" panose="02040502050505030304" pitchFamily="18" charset="0"/>
              </a:rPr>
            </a:br>
            <a:r>
              <a:rPr lang="en-US" sz="1800" dirty="0" smtClean="0">
                <a:latin typeface="Palatino Linotype" panose="02040502050505030304" pitchFamily="18" charset="0"/>
              </a:rPr>
              <a:t>pp. 93-152. </a:t>
            </a:r>
            <a:r>
              <a:rPr lang="en-US" sz="1800" dirty="0" err="1">
                <a:latin typeface="Palatino Linotype" panose="02040502050505030304" pitchFamily="18" charset="0"/>
              </a:rPr>
              <a:t>Oxfordshire</a:t>
            </a:r>
            <a:r>
              <a:rPr lang="en-US" sz="1800" dirty="0">
                <a:latin typeface="Palatino Linotype" panose="02040502050505030304" pitchFamily="18" charset="0"/>
              </a:rPr>
              <a:t> and New York: Routledge</a:t>
            </a:r>
            <a:r>
              <a:rPr lang="en-US" sz="1800" dirty="0" smtClean="0">
                <a:latin typeface="Palatino Linotype" panose="02040502050505030304" pitchFamily="18" charset="0"/>
              </a:rPr>
              <a:t>.</a:t>
            </a:r>
            <a:endParaRPr lang="en-US" sz="3100" dirty="0">
              <a:latin typeface="Palatino Linotype" panose="02040502050505030304" pitchFamily="18" charset="0"/>
            </a:endParaRPr>
          </a:p>
        </p:txBody>
      </p:sp>
    </p:spTree>
    <p:extLst>
      <p:ext uri="{BB962C8B-B14F-4D97-AF65-F5344CB8AC3E}">
        <p14:creationId xmlns:p14="http://schemas.microsoft.com/office/powerpoint/2010/main" val="53692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Formats - </a:t>
            </a:r>
            <a:r>
              <a:rPr lang="en-US" dirty="0" smtClean="0"/>
              <a:t>KML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24" y="1835068"/>
            <a:ext cx="10719351" cy="3187864"/>
          </a:xfrm>
          <a:prstGeom prst="rect">
            <a:avLst/>
          </a:prstGeom>
        </p:spPr>
      </p:pic>
      <p:sp>
        <p:nvSpPr>
          <p:cNvPr id="5" name="Rectangle 4"/>
          <p:cNvSpPr/>
          <p:nvPr/>
        </p:nvSpPr>
        <p:spPr>
          <a:xfrm>
            <a:off x="4489870" y="5791200"/>
            <a:ext cx="3209212" cy="369332"/>
          </a:xfrm>
          <a:prstGeom prst="rect">
            <a:avLst/>
          </a:prstGeom>
        </p:spPr>
        <p:txBody>
          <a:bodyPr wrap="none">
            <a:spAutoFit/>
          </a:bodyPr>
          <a:lstStyle/>
          <a:p>
            <a:r>
              <a:rPr lang="en-US" dirty="0">
                <a:latin typeface="Palatino Linotype" panose="02040502050505030304" pitchFamily="18" charset="0"/>
              </a:rPr>
              <a:t>Figure by Brian Tomaszewski</a:t>
            </a:r>
            <a:endParaRPr lang="en-US" dirty="0"/>
          </a:p>
        </p:txBody>
      </p:sp>
    </p:spTree>
    <p:extLst>
      <p:ext uri="{BB962C8B-B14F-4D97-AF65-F5344CB8AC3E}">
        <p14:creationId xmlns:p14="http://schemas.microsoft.com/office/powerpoint/2010/main" val="197467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Formats - </a:t>
            </a:r>
            <a:r>
              <a:rPr lang="en-US" dirty="0" smtClean="0"/>
              <a:t>Imagery</a:t>
            </a:r>
            <a:endParaRPr lang="en-US" dirty="0"/>
          </a:p>
        </p:txBody>
      </p:sp>
      <p:sp>
        <p:nvSpPr>
          <p:cNvPr id="5" name="Rectangle 4"/>
          <p:cNvSpPr/>
          <p:nvPr/>
        </p:nvSpPr>
        <p:spPr>
          <a:xfrm>
            <a:off x="4489870" y="5791200"/>
            <a:ext cx="3209212" cy="369332"/>
          </a:xfrm>
          <a:prstGeom prst="rect">
            <a:avLst/>
          </a:prstGeom>
        </p:spPr>
        <p:txBody>
          <a:bodyPr wrap="none">
            <a:spAutoFit/>
          </a:bodyPr>
          <a:lstStyle/>
          <a:p>
            <a:r>
              <a:rPr lang="en-US" dirty="0">
                <a:latin typeface="Palatino Linotype" panose="02040502050505030304" pitchFamily="18" charset="0"/>
              </a:rPr>
              <a:t>Figure by Brian Tomaszewski</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1339807"/>
            <a:ext cx="10363200" cy="4397440"/>
          </a:xfrm>
          <a:prstGeom prst="rect">
            <a:avLst/>
          </a:prstGeom>
        </p:spPr>
      </p:pic>
    </p:spTree>
    <p:extLst>
      <p:ext uri="{BB962C8B-B14F-4D97-AF65-F5344CB8AC3E}">
        <p14:creationId xmlns:p14="http://schemas.microsoft.com/office/powerpoint/2010/main" val="103717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Formats </a:t>
            </a:r>
            <a:r>
              <a:rPr lang="en-US" dirty="0" smtClean="0"/>
              <a:t>– Relational Database</a:t>
            </a:r>
            <a:endParaRPr lang="en-US" dirty="0"/>
          </a:p>
        </p:txBody>
      </p:sp>
      <p:sp>
        <p:nvSpPr>
          <p:cNvPr id="5" name="Rectangle 4"/>
          <p:cNvSpPr/>
          <p:nvPr/>
        </p:nvSpPr>
        <p:spPr>
          <a:xfrm>
            <a:off x="4489870" y="5791200"/>
            <a:ext cx="3209212" cy="369332"/>
          </a:xfrm>
          <a:prstGeom prst="rect">
            <a:avLst/>
          </a:prstGeom>
        </p:spPr>
        <p:txBody>
          <a:bodyPr wrap="none">
            <a:spAutoFit/>
          </a:bodyPr>
          <a:lstStyle/>
          <a:p>
            <a:r>
              <a:rPr lang="en-US" dirty="0">
                <a:latin typeface="Palatino Linotype" panose="02040502050505030304" pitchFamily="18" charset="0"/>
              </a:rPr>
              <a:t>Figure by Brian Tomaszewski</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55" y="1249645"/>
            <a:ext cx="11049445" cy="4389156"/>
          </a:xfrm>
          <a:prstGeom prst="rect">
            <a:avLst/>
          </a:prstGeom>
        </p:spPr>
      </p:pic>
    </p:spTree>
    <p:extLst>
      <p:ext uri="{BB962C8B-B14F-4D97-AF65-F5344CB8AC3E}">
        <p14:creationId xmlns:p14="http://schemas.microsoft.com/office/powerpoint/2010/main" val="69033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Querying and Table Joining</a:t>
            </a:r>
          </a:p>
        </p:txBody>
      </p:sp>
      <p:sp>
        <p:nvSpPr>
          <p:cNvPr id="3" name="Content Placeholder 2"/>
          <p:cNvSpPr>
            <a:spLocks noGrp="1"/>
          </p:cNvSpPr>
          <p:nvPr>
            <p:ph idx="1"/>
          </p:nvPr>
        </p:nvSpPr>
        <p:spPr>
          <a:xfrm>
            <a:off x="7391400" y="2362200"/>
            <a:ext cx="4191000" cy="2743199"/>
          </a:xfrm>
        </p:spPr>
        <p:txBody>
          <a:bodyPr/>
          <a:lstStyle/>
          <a:p>
            <a:r>
              <a:rPr lang="en-US" dirty="0" smtClean="0"/>
              <a:t>Query: asking </a:t>
            </a:r>
            <a:r>
              <a:rPr lang="en-US" dirty="0"/>
              <a:t>a question of a </a:t>
            </a:r>
            <a:r>
              <a:rPr lang="en-US" dirty="0" smtClean="0"/>
              <a:t>dataset</a:t>
            </a:r>
          </a:p>
          <a:p>
            <a:r>
              <a:rPr lang="en-US" dirty="0" smtClean="0"/>
              <a:t>SQL: </a:t>
            </a:r>
            <a:r>
              <a:rPr lang="en-US" b="1" dirty="0" smtClean="0"/>
              <a:t>S</a:t>
            </a:r>
            <a:r>
              <a:rPr lang="en-US" dirty="0" smtClean="0"/>
              <a:t>tructured </a:t>
            </a:r>
            <a:r>
              <a:rPr lang="en-US" b="1" dirty="0"/>
              <a:t>Q</a:t>
            </a:r>
            <a:r>
              <a:rPr lang="en-US" dirty="0"/>
              <a:t>uery </a:t>
            </a:r>
            <a:r>
              <a:rPr lang="en-US" b="1" dirty="0"/>
              <a:t>L</a:t>
            </a:r>
            <a:r>
              <a:rPr lang="en-US" dirty="0"/>
              <a:t>anguage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1600201"/>
            <a:ext cx="7099673" cy="4267199"/>
          </a:xfrm>
          <a:prstGeom prst="rect">
            <a:avLst/>
          </a:prstGeom>
        </p:spPr>
      </p:pic>
      <p:sp>
        <p:nvSpPr>
          <p:cNvPr id="5" name="Rectangle 4"/>
          <p:cNvSpPr/>
          <p:nvPr/>
        </p:nvSpPr>
        <p:spPr>
          <a:xfrm>
            <a:off x="2097629" y="5867400"/>
            <a:ext cx="3209212" cy="369332"/>
          </a:xfrm>
          <a:prstGeom prst="rect">
            <a:avLst/>
          </a:prstGeom>
        </p:spPr>
        <p:txBody>
          <a:bodyPr wrap="none">
            <a:spAutoFit/>
          </a:bodyPr>
          <a:lstStyle/>
          <a:p>
            <a:r>
              <a:rPr lang="en-US" dirty="0">
                <a:latin typeface="Palatino Linotype" panose="02040502050505030304" pitchFamily="18" charset="0"/>
              </a:rPr>
              <a:t>Figure by Brian Tomaszewski</a:t>
            </a:r>
            <a:endParaRPr lang="en-US" dirty="0"/>
          </a:p>
        </p:txBody>
      </p:sp>
    </p:spTree>
    <p:extLst>
      <p:ext uri="{BB962C8B-B14F-4D97-AF65-F5344CB8AC3E}">
        <p14:creationId xmlns:p14="http://schemas.microsoft.com/office/powerpoint/2010/main" val="377736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patial </a:t>
            </a:r>
            <a:r>
              <a:rPr lang="en-US" dirty="0"/>
              <a:t>Q</a:t>
            </a:r>
            <a:r>
              <a:rPr lang="en-US" dirty="0" smtClean="0"/>
              <a:t>uery </a:t>
            </a:r>
            <a:r>
              <a:rPr lang="en-US" dirty="0"/>
              <a:t>O</a:t>
            </a:r>
            <a:r>
              <a:rPr lang="en-US" dirty="0" smtClean="0"/>
              <a:t>perators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219200"/>
            <a:ext cx="5867851" cy="4953000"/>
          </a:xfrm>
          <a:prstGeom prst="rect">
            <a:avLst/>
          </a:prstGeom>
        </p:spPr>
      </p:pic>
      <p:sp>
        <p:nvSpPr>
          <p:cNvPr id="5" name="Rectangle 4"/>
          <p:cNvSpPr/>
          <p:nvPr/>
        </p:nvSpPr>
        <p:spPr>
          <a:xfrm>
            <a:off x="6116132" y="5813465"/>
            <a:ext cx="3209212" cy="369332"/>
          </a:xfrm>
          <a:prstGeom prst="rect">
            <a:avLst/>
          </a:prstGeom>
        </p:spPr>
        <p:txBody>
          <a:bodyPr wrap="none">
            <a:spAutoFit/>
          </a:bodyPr>
          <a:lstStyle/>
          <a:p>
            <a:r>
              <a:rPr lang="en-US" dirty="0">
                <a:latin typeface="Palatino Linotype" panose="02040502050505030304" pitchFamily="18" charset="0"/>
              </a:rPr>
              <a:t>Figure by Brian Tomaszewski</a:t>
            </a:r>
            <a:endParaRPr lang="en-US" dirty="0"/>
          </a:p>
        </p:txBody>
      </p:sp>
      <p:sp>
        <p:nvSpPr>
          <p:cNvPr id="6" name="Rectangle 5"/>
          <p:cNvSpPr/>
          <p:nvPr/>
        </p:nvSpPr>
        <p:spPr>
          <a:xfrm>
            <a:off x="6409846" y="2590800"/>
            <a:ext cx="5410200" cy="1815882"/>
          </a:xfrm>
          <a:prstGeom prst="rect">
            <a:avLst/>
          </a:prstGeom>
        </p:spPr>
        <p:txBody>
          <a:bodyPr wrap="square">
            <a:spAutoFit/>
          </a:bodyPr>
          <a:lstStyle/>
          <a:p>
            <a:r>
              <a:rPr lang="en-US" sz="2800" dirty="0">
                <a:latin typeface="Palatino Linotype" panose="02040502050505030304" pitchFamily="18" charset="0"/>
              </a:rPr>
              <a:t>Review the help system of the GIS tool you are using to determine what spatial querying options are available to you</a:t>
            </a:r>
          </a:p>
        </p:txBody>
      </p:sp>
    </p:spTree>
    <p:extLst>
      <p:ext uri="{BB962C8B-B14F-4D97-AF65-F5344CB8AC3E}">
        <p14:creationId xmlns:p14="http://schemas.microsoft.com/office/powerpoint/2010/main" val="17240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Join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19200"/>
            <a:ext cx="6502400" cy="4876800"/>
          </a:xfrm>
          <a:prstGeom prst="rect">
            <a:avLst/>
          </a:prstGeom>
        </p:spPr>
      </p:pic>
      <p:sp>
        <p:nvSpPr>
          <p:cNvPr id="5" name="Rectangle 4"/>
          <p:cNvSpPr/>
          <p:nvPr/>
        </p:nvSpPr>
        <p:spPr>
          <a:xfrm>
            <a:off x="6654800" y="5791200"/>
            <a:ext cx="3209212" cy="369332"/>
          </a:xfrm>
          <a:prstGeom prst="rect">
            <a:avLst/>
          </a:prstGeom>
        </p:spPr>
        <p:txBody>
          <a:bodyPr wrap="none">
            <a:spAutoFit/>
          </a:bodyPr>
          <a:lstStyle/>
          <a:p>
            <a:r>
              <a:rPr lang="en-US" dirty="0">
                <a:latin typeface="Palatino Linotype" panose="02040502050505030304" pitchFamily="18" charset="0"/>
              </a:rPr>
              <a:t>Figure by Brian Tomaszewski</a:t>
            </a:r>
            <a:endParaRPr lang="en-US" dirty="0"/>
          </a:p>
        </p:txBody>
      </p:sp>
      <p:sp>
        <p:nvSpPr>
          <p:cNvPr id="6" name="Rectangle 5"/>
          <p:cNvSpPr/>
          <p:nvPr/>
        </p:nvSpPr>
        <p:spPr>
          <a:xfrm>
            <a:off x="6781800" y="1676400"/>
            <a:ext cx="5080000" cy="3416320"/>
          </a:xfrm>
          <a:prstGeom prst="rect">
            <a:avLst/>
          </a:prstGeom>
        </p:spPr>
        <p:txBody>
          <a:bodyPr wrap="square">
            <a:spAutoFit/>
          </a:bodyPr>
          <a:lstStyle/>
          <a:p>
            <a:pPr marL="285750" indent="-285750">
              <a:buFont typeface="Arial" panose="020B0604020202020204" pitchFamily="34" charset="0"/>
              <a:buChar char="•"/>
            </a:pPr>
            <a:r>
              <a:rPr lang="en-US" sz="2400" dirty="0" smtClean="0">
                <a:latin typeface="Palatino Linotype" panose="02040502050505030304" pitchFamily="18" charset="0"/>
              </a:rPr>
              <a:t>Two </a:t>
            </a:r>
            <a:r>
              <a:rPr lang="en-US" sz="2400" dirty="0">
                <a:latin typeface="Palatino Linotype" panose="02040502050505030304" pitchFamily="18" charset="0"/>
              </a:rPr>
              <a:t>tables are combined based on a common field in both </a:t>
            </a:r>
            <a:r>
              <a:rPr lang="en-US" sz="2400" dirty="0" smtClean="0">
                <a:latin typeface="Palatino Linotype" panose="02040502050505030304" pitchFamily="18" charset="0"/>
              </a:rPr>
              <a:t>tables</a:t>
            </a:r>
          </a:p>
          <a:p>
            <a:pPr marL="285750" indent="-285750">
              <a:buFont typeface="Arial" panose="020B0604020202020204" pitchFamily="34" charset="0"/>
              <a:buChar char="•"/>
            </a:pPr>
            <a:endParaRPr lang="en-US" sz="2400" dirty="0">
              <a:latin typeface="Palatino Linotype" panose="02040502050505030304" pitchFamily="18" charset="0"/>
            </a:endParaRPr>
          </a:p>
          <a:p>
            <a:pPr marL="285750" indent="-285750">
              <a:buFont typeface="Arial" panose="020B0604020202020204" pitchFamily="34" charset="0"/>
              <a:buChar char="•"/>
            </a:pPr>
            <a:r>
              <a:rPr lang="en-US" sz="2400" dirty="0">
                <a:latin typeface="Palatino Linotype" panose="02040502050505030304" pitchFamily="18" charset="0"/>
              </a:rPr>
              <a:t>Table joins are covered in Exercise 3-1: Basic Table Join which includes a video tutorial supported by the books’ companion website (</a:t>
            </a:r>
            <a:r>
              <a:rPr lang="en-US" sz="2400" dirty="0">
                <a:latin typeface="Palatino Linotype" panose="02040502050505030304" pitchFamily="18" charset="0"/>
                <a:hlinkClick r:id="rId3"/>
              </a:rPr>
              <a:t>gisfordisastermanagement.com</a:t>
            </a:r>
            <a:r>
              <a:rPr lang="en-US" sz="2400" dirty="0">
                <a:latin typeface="Palatino Linotype" panose="02040502050505030304" pitchFamily="18" charset="0"/>
              </a:rPr>
              <a:t>)</a:t>
            </a:r>
          </a:p>
        </p:txBody>
      </p:sp>
    </p:spTree>
    <p:extLst>
      <p:ext uri="{BB962C8B-B14F-4D97-AF65-F5344CB8AC3E}">
        <p14:creationId xmlns:p14="http://schemas.microsoft.com/office/powerpoint/2010/main" val="200789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Analysis</a:t>
            </a:r>
          </a:p>
        </p:txBody>
      </p:sp>
      <p:sp>
        <p:nvSpPr>
          <p:cNvPr id="3" name="Content Placeholder 2"/>
          <p:cNvSpPr>
            <a:spLocks noGrp="1"/>
          </p:cNvSpPr>
          <p:nvPr>
            <p:ph idx="1"/>
          </p:nvPr>
        </p:nvSpPr>
        <p:spPr>
          <a:xfrm>
            <a:off x="6019800" y="1371600"/>
            <a:ext cx="5562600" cy="4525963"/>
          </a:xfrm>
        </p:spPr>
        <p:txBody>
          <a:bodyPr>
            <a:normAutofit lnSpcReduction="10000"/>
          </a:bodyPr>
          <a:lstStyle/>
          <a:p>
            <a:r>
              <a:rPr lang="en-US" smtClean="0"/>
              <a:t>Use of GIS to investigate geographically or spatially oriented ­questions or problems</a:t>
            </a:r>
          </a:p>
          <a:p>
            <a:r>
              <a:rPr lang="en-US" smtClean="0"/>
              <a:t>Disaster management lends itself well to providing specific examples of GIS analysis:  fundamentally spatial nature of disasters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27" y="1206999"/>
            <a:ext cx="5760732" cy="4279401"/>
          </a:xfrm>
          <a:prstGeom prst="rect">
            <a:avLst/>
          </a:prstGeom>
        </p:spPr>
      </p:pic>
      <p:sp>
        <p:nvSpPr>
          <p:cNvPr id="5" name="Rectangle 4"/>
          <p:cNvSpPr/>
          <p:nvPr/>
        </p:nvSpPr>
        <p:spPr>
          <a:xfrm>
            <a:off x="-1524" y="5417403"/>
            <a:ext cx="5945124" cy="830997"/>
          </a:xfrm>
          <a:prstGeom prst="rect">
            <a:avLst/>
          </a:prstGeom>
        </p:spPr>
        <p:txBody>
          <a:bodyPr wrap="square">
            <a:spAutoFit/>
          </a:bodyPr>
          <a:lstStyle/>
          <a:p>
            <a:r>
              <a:rPr lang="en-US" sz="1600" dirty="0">
                <a:latin typeface="Palatino Linotype" panose="02040502050505030304" pitchFamily="18" charset="0"/>
              </a:rPr>
              <a:t>Buffer example – calculating distances from a shoreline to understand potential impacts on vulnerable populations</a:t>
            </a:r>
            <a:r>
              <a:rPr lang="en-US" sz="1600" dirty="0" smtClean="0">
                <a:latin typeface="Palatino Linotype" panose="02040502050505030304" pitchFamily="18" charset="0"/>
              </a:rPr>
              <a:t>. </a:t>
            </a:r>
            <a:br>
              <a:rPr lang="en-US" sz="1600" dirty="0" smtClean="0">
                <a:latin typeface="Palatino Linotype" panose="02040502050505030304" pitchFamily="18" charset="0"/>
              </a:rPr>
            </a:br>
            <a:r>
              <a:rPr lang="en-US" sz="1600" dirty="0" smtClean="0">
                <a:latin typeface="Palatino Linotype" panose="02040502050505030304" pitchFamily="18" charset="0"/>
              </a:rPr>
              <a:t>Figure </a:t>
            </a:r>
            <a:r>
              <a:rPr lang="en-US" sz="1600" dirty="0">
                <a:latin typeface="Palatino Linotype" panose="02040502050505030304" pitchFamily="18" charset="0"/>
              </a:rPr>
              <a:t>by Brian </a:t>
            </a:r>
            <a:r>
              <a:rPr lang="en-US" sz="1600" dirty="0" smtClean="0">
                <a:latin typeface="Palatino Linotype" panose="02040502050505030304" pitchFamily="18" charset="0"/>
              </a:rPr>
              <a:t>Tomaszewski.</a:t>
            </a:r>
            <a:endParaRPr lang="en-US" sz="1600" dirty="0"/>
          </a:p>
        </p:txBody>
      </p:sp>
    </p:spTree>
    <p:extLst>
      <p:ext uri="{BB962C8B-B14F-4D97-AF65-F5344CB8AC3E}">
        <p14:creationId xmlns:p14="http://schemas.microsoft.com/office/powerpoint/2010/main" val="299618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GIS Programming and </a:t>
            </a:r>
            <a:r>
              <a:rPr lang="en-US" dirty="0" smtClean="0"/>
              <a:t/>
            </a:r>
            <a:br>
              <a:rPr lang="en-US" dirty="0" smtClean="0"/>
            </a:br>
            <a:r>
              <a:rPr lang="en-US" dirty="0" smtClean="0"/>
              <a:t>Application </a:t>
            </a:r>
            <a:r>
              <a:rPr lang="en-US" dirty="0"/>
              <a:t>Programming Interfaces APIs</a:t>
            </a:r>
          </a:p>
        </p:txBody>
      </p:sp>
      <p:sp>
        <p:nvSpPr>
          <p:cNvPr id="3" name="Content Placeholder 2"/>
          <p:cNvSpPr>
            <a:spLocks noGrp="1"/>
          </p:cNvSpPr>
          <p:nvPr>
            <p:ph idx="1"/>
          </p:nvPr>
        </p:nvSpPr>
        <p:spPr>
          <a:xfrm>
            <a:off x="6019800" y="1570037"/>
            <a:ext cx="6019800" cy="4525963"/>
          </a:xfrm>
        </p:spPr>
        <p:txBody>
          <a:bodyPr>
            <a:normAutofit lnSpcReduction="10000"/>
          </a:bodyPr>
          <a:lstStyle/>
          <a:p>
            <a:r>
              <a:rPr lang="en-US" sz="2400" dirty="0"/>
              <a:t>GIS </a:t>
            </a:r>
            <a:r>
              <a:rPr lang="en-US" sz="2400" dirty="0" smtClean="0"/>
              <a:t>programming:  use </a:t>
            </a:r>
            <a:r>
              <a:rPr lang="en-US" sz="2400" dirty="0"/>
              <a:t>of computer programming languages to build ­custom software applications or tools to accomplish tasks that out -of -the -box GIS software might not be able to </a:t>
            </a:r>
            <a:r>
              <a:rPr lang="en-US" sz="2400" dirty="0" smtClean="0"/>
              <a:t>accomplish</a:t>
            </a:r>
          </a:p>
          <a:p>
            <a:r>
              <a:rPr lang="en-US" sz="2400" dirty="0"/>
              <a:t>I</a:t>
            </a:r>
            <a:r>
              <a:rPr lang="en-US" sz="2400" dirty="0" smtClean="0"/>
              <a:t>mportant </a:t>
            </a:r>
            <a:r>
              <a:rPr lang="en-US" sz="2400" dirty="0"/>
              <a:t>computer programming languages to </a:t>
            </a:r>
            <a:r>
              <a:rPr lang="en-US" sz="2400" dirty="0" smtClean="0"/>
              <a:t>know:</a:t>
            </a:r>
          </a:p>
          <a:p>
            <a:pPr lvl="1"/>
            <a:r>
              <a:rPr lang="en-US" sz="2000" dirty="0"/>
              <a:t>J</a:t>
            </a:r>
            <a:r>
              <a:rPr lang="en-US" sz="2000" dirty="0" smtClean="0"/>
              <a:t>avaScript (web)</a:t>
            </a:r>
          </a:p>
          <a:p>
            <a:pPr lvl="1"/>
            <a:r>
              <a:rPr lang="en-US" sz="2000" dirty="0" smtClean="0"/>
              <a:t>Python (scripting/analysis)</a:t>
            </a:r>
          </a:p>
          <a:p>
            <a:pPr lvl="1"/>
            <a:r>
              <a:rPr lang="en-US" sz="2000" dirty="0" smtClean="0"/>
              <a:t> Java</a:t>
            </a:r>
            <a:r>
              <a:rPr lang="en-US" sz="2000" dirty="0"/>
              <a:t>, C# or </a:t>
            </a:r>
            <a:r>
              <a:rPr lang="en-US" sz="2000" dirty="0" err="1"/>
              <a:t>.Net</a:t>
            </a:r>
            <a:r>
              <a:rPr lang="en-US" sz="2000" dirty="0"/>
              <a:t> </a:t>
            </a:r>
            <a:r>
              <a:rPr lang="en-US" sz="2000" dirty="0" smtClean="0"/>
              <a:t>(desktop/native </a:t>
            </a:r>
            <a:r>
              <a:rPr lang="en-US" sz="2000" dirty="0"/>
              <a:t>mobile </a:t>
            </a:r>
            <a:r>
              <a:rPr lang="en-US" sz="2000" dirty="0" smtClean="0"/>
              <a:t>device) </a:t>
            </a:r>
          </a:p>
          <a:p>
            <a:pPr lvl="1"/>
            <a:r>
              <a:rPr lang="en-US" sz="2000" dirty="0" smtClean="0"/>
              <a:t>QML (native </a:t>
            </a:r>
            <a:r>
              <a:rPr lang="en-US" sz="2000" dirty="0"/>
              <a:t>cross platform </a:t>
            </a:r>
            <a:r>
              <a:rPr lang="en-US" sz="2000" dirty="0" smtClean="0"/>
              <a:t>app)</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74" y="1623891"/>
            <a:ext cx="5857826" cy="3810000"/>
          </a:xfrm>
          <a:prstGeom prst="rect">
            <a:avLst/>
          </a:prstGeom>
        </p:spPr>
      </p:pic>
      <p:sp>
        <p:nvSpPr>
          <p:cNvPr id="5" name="Rectangle 4"/>
          <p:cNvSpPr/>
          <p:nvPr/>
        </p:nvSpPr>
        <p:spPr>
          <a:xfrm>
            <a:off x="133480" y="5501516"/>
            <a:ext cx="5762414" cy="369332"/>
          </a:xfrm>
          <a:prstGeom prst="rect">
            <a:avLst/>
          </a:prstGeom>
        </p:spPr>
        <p:txBody>
          <a:bodyPr wrap="square">
            <a:spAutoFit/>
          </a:bodyPr>
          <a:lstStyle/>
          <a:p>
            <a:r>
              <a:rPr lang="en-US" kern="100" dirty="0">
                <a:latin typeface="Times New Roman" panose="02020603050405020304" pitchFamily="18" charset="0"/>
                <a:ea typeface="Gulim"/>
              </a:rPr>
              <a:t>ArcGIS API for Python running inside a </a:t>
            </a:r>
            <a:r>
              <a:rPr lang="en-US" kern="100" dirty="0" err="1">
                <a:latin typeface="Times New Roman" panose="02020603050405020304" pitchFamily="18" charset="0"/>
                <a:ea typeface="Gulim"/>
              </a:rPr>
              <a:t>Jupyter</a:t>
            </a:r>
            <a:r>
              <a:rPr lang="en-US" kern="100" dirty="0">
                <a:latin typeface="Times New Roman" panose="02020603050405020304" pitchFamily="18" charset="0"/>
                <a:ea typeface="Gulim"/>
              </a:rPr>
              <a:t> Notebook.</a:t>
            </a:r>
            <a:endParaRPr lang="en-US" dirty="0"/>
          </a:p>
        </p:txBody>
      </p:sp>
    </p:spTree>
    <p:extLst>
      <p:ext uri="{BB962C8B-B14F-4D97-AF65-F5344CB8AC3E}">
        <p14:creationId xmlns:p14="http://schemas.microsoft.com/office/powerpoint/2010/main" val="8413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GIS Programming and </a:t>
            </a:r>
            <a:r>
              <a:rPr lang="en-US" dirty="0" smtClean="0"/>
              <a:t/>
            </a:r>
            <a:br>
              <a:rPr lang="en-US" dirty="0" smtClean="0"/>
            </a:br>
            <a:r>
              <a:rPr lang="en-US" dirty="0" smtClean="0"/>
              <a:t>Application </a:t>
            </a:r>
            <a:r>
              <a:rPr lang="en-US" dirty="0"/>
              <a:t>Programming Interfaces APIs</a:t>
            </a:r>
          </a:p>
        </p:txBody>
      </p:sp>
      <p:sp>
        <p:nvSpPr>
          <p:cNvPr id="5" name="Rectangle 4"/>
          <p:cNvSpPr/>
          <p:nvPr/>
        </p:nvSpPr>
        <p:spPr>
          <a:xfrm>
            <a:off x="574031" y="5841663"/>
            <a:ext cx="6442918" cy="369332"/>
          </a:xfrm>
          <a:prstGeom prst="rect">
            <a:avLst/>
          </a:prstGeom>
        </p:spPr>
        <p:txBody>
          <a:bodyPr wrap="none">
            <a:spAutoFit/>
          </a:bodyPr>
          <a:lstStyle/>
          <a:p>
            <a:r>
              <a:rPr lang="en-US" kern="100" dirty="0">
                <a:latin typeface="Times New Roman" panose="02020603050405020304" pitchFamily="18" charset="0"/>
                <a:ea typeface="Gulim"/>
              </a:rPr>
              <a:t>Python code written to use the </a:t>
            </a:r>
            <a:r>
              <a:rPr lang="en-US" kern="100" dirty="0" err="1">
                <a:latin typeface="Times New Roman" panose="02020603050405020304" pitchFamily="18" charset="0"/>
                <a:ea typeface="Gulim"/>
              </a:rPr>
              <a:t>ArcPy</a:t>
            </a:r>
            <a:r>
              <a:rPr lang="en-US" kern="100" dirty="0">
                <a:latin typeface="Times New Roman" panose="02020603050405020304" pitchFamily="18" charset="0"/>
                <a:ea typeface="Gulim"/>
              </a:rPr>
              <a:t> python library of ArcGIS Pro.</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264" y="1526230"/>
            <a:ext cx="6716453" cy="4315433"/>
          </a:xfrm>
          <a:prstGeom prst="rect">
            <a:avLst/>
          </a:prstGeom>
        </p:spPr>
      </p:pic>
      <p:sp>
        <p:nvSpPr>
          <p:cNvPr id="8" name="Rectangle 7"/>
          <p:cNvSpPr/>
          <p:nvPr/>
        </p:nvSpPr>
        <p:spPr>
          <a:xfrm>
            <a:off x="7162800" y="2776006"/>
            <a:ext cx="4800600" cy="1815882"/>
          </a:xfrm>
          <a:prstGeom prst="rect">
            <a:avLst/>
          </a:prstGeom>
        </p:spPr>
        <p:txBody>
          <a:bodyPr wrap="square">
            <a:spAutoFit/>
          </a:bodyPr>
          <a:lstStyle/>
          <a:p>
            <a:r>
              <a:rPr lang="en-US" sz="2800" dirty="0">
                <a:latin typeface="Palatino Linotype" panose="02040502050505030304" pitchFamily="18" charset="0"/>
              </a:rPr>
              <a:t>Exercises 3-2 and 3-3 specifically focus on Python scripting in ArcGIS Pro and QGIS</a:t>
            </a:r>
          </a:p>
        </p:txBody>
      </p:sp>
    </p:spTree>
    <p:extLst>
      <p:ext uri="{BB962C8B-B14F-4D97-AF65-F5344CB8AC3E}">
        <p14:creationId xmlns:p14="http://schemas.microsoft.com/office/powerpoint/2010/main" val="141752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Modeling</a:t>
            </a:r>
          </a:p>
        </p:txBody>
      </p:sp>
      <p:sp>
        <p:nvSpPr>
          <p:cNvPr id="3" name="Content Placeholder 2"/>
          <p:cNvSpPr>
            <a:spLocks noGrp="1"/>
          </p:cNvSpPr>
          <p:nvPr>
            <p:ph idx="1"/>
          </p:nvPr>
        </p:nvSpPr>
        <p:spPr>
          <a:xfrm>
            <a:off x="6452174" y="1234779"/>
            <a:ext cx="5435026" cy="4525963"/>
          </a:xfrm>
        </p:spPr>
        <p:txBody>
          <a:bodyPr>
            <a:normAutofit fontScale="92500" lnSpcReduction="20000"/>
          </a:bodyPr>
          <a:lstStyle/>
          <a:p>
            <a:r>
              <a:rPr lang="en-US" dirty="0" smtClean="0"/>
              <a:t>Modeling </a:t>
            </a:r>
            <a:r>
              <a:rPr lang="en-US" dirty="0"/>
              <a:t>in </a:t>
            </a:r>
            <a:r>
              <a:rPr lang="en-US" dirty="0" smtClean="0"/>
              <a:t>GIS: simulate </a:t>
            </a:r>
            <a:r>
              <a:rPr lang="en-US" dirty="0"/>
              <a:t>conditions in the real world to answer what -if </a:t>
            </a:r>
            <a:r>
              <a:rPr lang="en-US" dirty="0" smtClean="0"/>
              <a:t>questions</a:t>
            </a:r>
            <a:br>
              <a:rPr lang="en-US" dirty="0" smtClean="0"/>
            </a:br>
            <a:endParaRPr lang="en-US" dirty="0" smtClean="0"/>
          </a:p>
          <a:p>
            <a:r>
              <a:rPr lang="en-US" dirty="0" smtClean="0"/>
              <a:t>Tweak </a:t>
            </a:r>
            <a:r>
              <a:rPr lang="en-US" dirty="0"/>
              <a:t>parameters within a model to evaluate different conditions and test relationships between different model parameters (Maguire, Batty, and Goodchild 2005)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40" y="1209078"/>
            <a:ext cx="6201640" cy="4277322"/>
          </a:xfrm>
          <a:prstGeom prst="rect">
            <a:avLst/>
          </a:prstGeom>
        </p:spPr>
      </p:pic>
      <p:sp>
        <p:nvSpPr>
          <p:cNvPr id="5" name="Rectangle 4"/>
          <p:cNvSpPr/>
          <p:nvPr/>
        </p:nvSpPr>
        <p:spPr>
          <a:xfrm>
            <a:off x="16653" y="5495483"/>
            <a:ext cx="6354040" cy="738664"/>
          </a:xfrm>
          <a:prstGeom prst="rect">
            <a:avLst/>
          </a:prstGeom>
        </p:spPr>
        <p:txBody>
          <a:bodyPr wrap="square">
            <a:spAutoFit/>
          </a:bodyPr>
          <a:lstStyle/>
          <a:p>
            <a:r>
              <a:rPr lang="en-US" sz="1400" dirty="0">
                <a:latin typeface="Palatino Linotype" panose="02040502050505030304" pitchFamily="18" charset="0"/>
              </a:rPr>
              <a:t>A plume generated in ALOHA (top of figure) that is then imported as a KML file into a GIS and layered on a map to show how the plume would affect the area of interest.</a:t>
            </a:r>
          </a:p>
        </p:txBody>
      </p:sp>
    </p:spTree>
    <p:extLst>
      <p:ext uri="{BB962C8B-B14F-4D97-AF65-F5344CB8AC3E}">
        <p14:creationId xmlns:p14="http://schemas.microsoft.com/office/powerpoint/2010/main" val="134266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3 </a:t>
            </a:r>
            <a:r>
              <a:rPr lang="en-US" dirty="0"/>
              <a:t>Objectives</a:t>
            </a:r>
          </a:p>
        </p:txBody>
      </p:sp>
      <p:sp>
        <p:nvSpPr>
          <p:cNvPr id="3" name="Content Placeholder 2"/>
          <p:cNvSpPr>
            <a:spLocks noGrp="1"/>
          </p:cNvSpPr>
          <p:nvPr>
            <p:ph idx="1"/>
          </p:nvPr>
        </p:nvSpPr>
        <p:spPr>
          <a:xfrm>
            <a:off x="228600" y="1371601"/>
            <a:ext cx="11734800" cy="4754564"/>
          </a:xfrm>
        </p:spPr>
        <p:txBody>
          <a:bodyPr>
            <a:normAutofit lnSpcReduction="10000"/>
          </a:bodyPr>
          <a:lstStyle/>
          <a:p>
            <a:r>
              <a:rPr lang="en-US" dirty="0" smtClean="0"/>
              <a:t>Understand </a:t>
            </a:r>
            <a:r>
              <a:rPr lang="en-US" dirty="0"/>
              <a:t>the components of </a:t>
            </a:r>
            <a:r>
              <a:rPr lang="en-US" dirty="0" smtClean="0"/>
              <a:t>GIS</a:t>
            </a:r>
            <a:endParaRPr lang="en-US" dirty="0"/>
          </a:p>
          <a:p>
            <a:r>
              <a:rPr lang="en-US" dirty="0" smtClean="0"/>
              <a:t>Understand </a:t>
            </a:r>
            <a:r>
              <a:rPr lang="en-US" dirty="0"/>
              <a:t>the concept of layers in </a:t>
            </a:r>
            <a:r>
              <a:rPr lang="en-US" dirty="0" smtClean="0"/>
              <a:t>GIS</a:t>
            </a:r>
            <a:endParaRPr lang="en-US" dirty="0"/>
          </a:p>
          <a:p>
            <a:r>
              <a:rPr lang="en-US" dirty="0" smtClean="0"/>
              <a:t>Be </a:t>
            </a:r>
            <a:r>
              <a:rPr lang="en-US" dirty="0"/>
              <a:t>familiar with common GIS functions and how they relate to disaster </a:t>
            </a:r>
            <a:r>
              <a:rPr lang="en-US" dirty="0" smtClean="0"/>
              <a:t>management</a:t>
            </a:r>
            <a:endParaRPr lang="en-US" dirty="0"/>
          </a:p>
          <a:p>
            <a:r>
              <a:rPr lang="en-US" dirty="0" smtClean="0"/>
              <a:t>Be </a:t>
            </a:r>
            <a:r>
              <a:rPr lang="en-US" dirty="0"/>
              <a:t>familiar with common GIS data storage </a:t>
            </a:r>
            <a:r>
              <a:rPr lang="en-US" dirty="0" smtClean="0"/>
              <a:t>formats</a:t>
            </a:r>
          </a:p>
          <a:p>
            <a:r>
              <a:rPr lang="en-US" dirty="0" smtClean="0"/>
              <a:t>Understand some of the limitations of GIS</a:t>
            </a:r>
          </a:p>
          <a:p>
            <a:r>
              <a:rPr lang="en-US" dirty="0" smtClean="0"/>
              <a:t>Understand what GIS metadata is and why it is important</a:t>
            </a:r>
          </a:p>
          <a:p>
            <a:r>
              <a:rPr lang="en-US" dirty="0" smtClean="0"/>
              <a:t>Identify </a:t>
            </a:r>
            <a:r>
              <a:rPr lang="en-US" dirty="0"/>
              <a:t>and discern a variety of specific GIS technologies that are relevant to disaster management</a:t>
            </a:r>
            <a:endParaRPr lang="en-US" dirty="0" smtClean="0"/>
          </a:p>
          <a:p>
            <a:pPr marL="0" indent="0">
              <a:buNone/>
            </a:pPr>
            <a:endParaRPr lang="en-US" dirty="0" smtClean="0"/>
          </a:p>
        </p:txBody>
      </p:sp>
    </p:spTree>
    <p:extLst>
      <p:ext uri="{BB962C8B-B14F-4D97-AF65-F5344CB8AC3E}">
        <p14:creationId xmlns:p14="http://schemas.microsoft.com/office/powerpoint/2010/main" val="45800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Cartography, Visualization, and Map Production</a:t>
            </a:r>
          </a:p>
        </p:txBody>
      </p:sp>
      <p:sp>
        <p:nvSpPr>
          <p:cNvPr id="3" name="Content Placeholder 2"/>
          <p:cNvSpPr>
            <a:spLocks noGrp="1"/>
          </p:cNvSpPr>
          <p:nvPr>
            <p:ph idx="1"/>
          </p:nvPr>
        </p:nvSpPr>
        <p:spPr>
          <a:xfrm>
            <a:off x="6477000" y="1377656"/>
            <a:ext cx="5943600" cy="3200400"/>
          </a:xfrm>
        </p:spPr>
        <p:txBody>
          <a:bodyPr>
            <a:noAutofit/>
          </a:bodyPr>
          <a:lstStyle/>
          <a:p>
            <a:r>
              <a:rPr lang="en-US" sz="2800" dirty="0" smtClean="0"/>
              <a:t>Map production: final </a:t>
            </a:r>
            <a:r>
              <a:rPr lang="en-US" sz="2800" dirty="0"/>
              <a:t>process related to the other functions previously discussed </a:t>
            </a:r>
            <a:endParaRPr lang="en-US" sz="2800" dirty="0" smtClean="0"/>
          </a:p>
          <a:p>
            <a:r>
              <a:rPr lang="en-US" sz="2800" dirty="0" smtClean="0"/>
              <a:t>Online </a:t>
            </a:r>
            <a:r>
              <a:rPr lang="en-US" sz="2800" dirty="0"/>
              <a:t>mapping </a:t>
            </a:r>
            <a:r>
              <a:rPr lang="en-US" sz="2800" dirty="0" smtClean="0"/>
              <a:t>tools Google Maps: changing </a:t>
            </a:r>
            <a:r>
              <a:rPr lang="en-US" sz="2800" dirty="0"/>
              <a:t>long -held conventions about cartography and map production </a:t>
            </a:r>
            <a:endParaRPr lang="en-US" sz="2800" dirty="0" smtClean="0"/>
          </a:p>
          <a:p>
            <a:r>
              <a:rPr lang="en-US" sz="2800" dirty="0" smtClean="0"/>
              <a:t>Restrictions and opportunities to quickly make maps</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9" y="1676400"/>
            <a:ext cx="6284613" cy="3124200"/>
          </a:xfrm>
          <a:prstGeom prst="rect">
            <a:avLst/>
          </a:prstGeom>
        </p:spPr>
      </p:pic>
      <p:sp>
        <p:nvSpPr>
          <p:cNvPr id="5" name="Rectangle 4"/>
          <p:cNvSpPr/>
          <p:nvPr/>
        </p:nvSpPr>
        <p:spPr>
          <a:xfrm>
            <a:off x="485293" y="4953000"/>
            <a:ext cx="5875519" cy="584775"/>
          </a:xfrm>
          <a:prstGeom prst="rect">
            <a:avLst/>
          </a:prstGeom>
        </p:spPr>
        <p:txBody>
          <a:bodyPr wrap="none">
            <a:spAutoFit/>
          </a:bodyPr>
          <a:lstStyle/>
          <a:p>
            <a:pPr algn="ctr"/>
            <a:r>
              <a:rPr lang="en-US" sz="1600" dirty="0">
                <a:latin typeface="Palatino Linotype" panose="02040502050505030304" pitchFamily="18" charset="0"/>
              </a:rPr>
              <a:t>Viewing a USGS Earthquake KML feed inside of Google Earth</a:t>
            </a:r>
            <a:r>
              <a:rPr lang="en-US" sz="1600" dirty="0" smtClean="0">
                <a:latin typeface="Palatino Linotype" panose="02040502050505030304" pitchFamily="18" charset="0"/>
              </a:rPr>
              <a:t>.</a:t>
            </a:r>
          </a:p>
          <a:p>
            <a:pPr algn="ctr"/>
            <a:r>
              <a:rPr lang="en-US" sz="1600" u="sng" dirty="0">
                <a:latin typeface="Palatino Linotype" panose="02040502050505030304" pitchFamily="18" charset="0"/>
                <a:hlinkClick r:id="rId3"/>
              </a:rPr>
              <a:t>https://www.google.com/permissions/geoguidelines</a:t>
            </a:r>
            <a:r>
              <a:rPr lang="en-US" sz="1600" u="sng" dirty="0" smtClean="0">
                <a:latin typeface="Palatino Linotype" panose="02040502050505030304" pitchFamily="18" charset="0"/>
                <a:hlinkClick r:id="rId3"/>
              </a:rPr>
              <a:t>/</a:t>
            </a:r>
            <a:endParaRPr lang="en-US" sz="1600" dirty="0">
              <a:latin typeface="Palatino Linotype" panose="02040502050505030304" pitchFamily="18" charset="0"/>
            </a:endParaRPr>
          </a:p>
        </p:txBody>
      </p:sp>
    </p:spTree>
    <p:extLst>
      <p:ext uri="{BB962C8B-B14F-4D97-AF65-F5344CB8AC3E}">
        <p14:creationId xmlns:p14="http://schemas.microsoft.com/office/powerpoint/2010/main" val="122430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Geocoding</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Taking </a:t>
            </a:r>
            <a:r>
              <a:rPr lang="en-US" dirty="0"/>
              <a:t>text-based input such as a place name or street address and converting it to a coordinate </a:t>
            </a:r>
            <a:r>
              <a:rPr lang="en-US" dirty="0" smtClean="0"/>
              <a:t>representation</a:t>
            </a:r>
          </a:p>
          <a:p>
            <a:pPr marL="0" indent="0">
              <a:buNone/>
            </a:pPr>
            <a:endParaRPr lang="en-US" dirty="0"/>
          </a:p>
          <a:p>
            <a:pPr marL="0" indent="0">
              <a:buNone/>
            </a:pPr>
            <a:r>
              <a:rPr lang="en-US" dirty="0"/>
              <a:t>“1600 Pennsylvania Avenue, Washington, DC” </a:t>
            </a:r>
            <a:r>
              <a:rPr lang="en-US" dirty="0" smtClean="0"/>
              <a:t>geocoded </a:t>
            </a:r>
            <a:r>
              <a:rPr lang="en-US" dirty="0"/>
              <a:t>to 38.897881, −77.036530 in decimal degree </a:t>
            </a:r>
            <a:r>
              <a:rPr lang="en-US" dirty="0" smtClean="0"/>
              <a:t>coordinates</a:t>
            </a:r>
          </a:p>
          <a:p>
            <a:pPr marL="0" indent="0">
              <a:buNone/>
            </a:pPr>
            <a:endParaRPr lang="en-US" dirty="0"/>
          </a:p>
          <a:p>
            <a:pPr marL="0" indent="0">
              <a:buNone/>
            </a:pPr>
            <a:r>
              <a:rPr lang="en-US" dirty="0"/>
              <a:t>Geocoding </a:t>
            </a:r>
            <a:r>
              <a:rPr lang="en-US" dirty="0" smtClean="0"/>
              <a:t>for </a:t>
            </a:r>
            <a:r>
              <a:rPr lang="en-US" dirty="0"/>
              <a:t>disaster </a:t>
            </a:r>
            <a:r>
              <a:rPr lang="en-US" dirty="0" smtClean="0"/>
              <a:t>management: geocoding </a:t>
            </a:r>
            <a:r>
              <a:rPr lang="en-US" dirty="0"/>
              <a:t>(or more accurately, geotagging) picture locations, geocoding tax parcels in relation to flood zones, and address searching for missing people</a:t>
            </a:r>
          </a:p>
        </p:txBody>
      </p:sp>
    </p:spTree>
    <p:extLst>
      <p:ext uri="{BB962C8B-B14F-4D97-AF65-F5344CB8AC3E}">
        <p14:creationId xmlns:p14="http://schemas.microsoft.com/office/powerpoint/2010/main" val="380962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Animation and 3D</a:t>
            </a:r>
          </a:p>
        </p:txBody>
      </p:sp>
      <p:sp>
        <p:nvSpPr>
          <p:cNvPr id="3" name="Content Placeholder 2"/>
          <p:cNvSpPr>
            <a:spLocks noGrp="1"/>
          </p:cNvSpPr>
          <p:nvPr>
            <p:ph idx="1"/>
          </p:nvPr>
        </p:nvSpPr>
        <p:spPr>
          <a:xfrm>
            <a:off x="5562600" y="1112837"/>
            <a:ext cx="6019800" cy="4525963"/>
          </a:xfrm>
        </p:spPr>
        <p:txBody>
          <a:bodyPr>
            <a:noAutofit/>
          </a:bodyPr>
          <a:lstStyle/>
          <a:p>
            <a:r>
              <a:rPr lang="en-US" sz="3600" dirty="0" smtClean="0"/>
              <a:t>Dynamic Visual Variables</a:t>
            </a:r>
          </a:p>
          <a:p>
            <a:pPr lvl="1"/>
            <a:r>
              <a:rPr lang="en-US" sz="3200" dirty="0" smtClean="0"/>
              <a:t>Duration</a:t>
            </a:r>
          </a:p>
          <a:p>
            <a:pPr lvl="1"/>
            <a:r>
              <a:rPr lang="en-US" sz="3200" dirty="0"/>
              <a:t>Rate of </a:t>
            </a:r>
            <a:r>
              <a:rPr lang="en-US" sz="3200" dirty="0" smtClean="0"/>
              <a:t>change</a:t>
            </a:r>
          </a:p>
          <a:p>
            <a:pPr lvl="1"/>
            <a:r>
              <a:rPr lang="en-US" sz="3200" dirty="0" smtClean="0"/>
              <a:t>Order</a:t>
            </a:r>
          </a:p>
          <a:p>
            <a:pPr lvl="1"/>
            <a:r>
              <a:rPr lang="en-US" sz="3200" dirty="0"/>
              <a:t>Display </a:t>
            </a:r>
            <a:r>
              <a:rPr lang="en-US" sz="3200" dirty="0" smtClean="0"/>
              <a:t>Date</a:t>
            </a:r>
          </a:p>
          <a:p>
            <a:pPr lvl="1"/>
            <a:r>
              <a:rPr lang="en-US" sz="3200" dirty="0" smtClean="0"/>
              <a:t>Frequency</a:t>
            </a:r>
          </a:p>
          <a:p>
            <a:pPr lvl="1"/>
            <a:r>
              <a:rPr lang="en-US" sz="3200" dirty="0"/>
              <a:t>Synchronization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143000"/>
            <a:ext cx="5040712" cy="4572000"/>
          </a:xfrm>
          <a:prstGeom prst="rect">
            <a:avLst/>
          </a:prstGeom>
        </p:spPr>
      </p:pic>
      <p:sp>
        <p:nvSpPr>
          <p:cNvPr id="5" name="Rectangle 4"/>
          <p:cNvSpPr/>
          <p:nvPr/>
        </p:nvSpPr>
        <p:spPr>
          <a:xfrm>
            <a:off x="76200" y="5638800"/>
            <a:ext cx="11963400" cy="646331"/>
          </a:xfrm>
          <a:prstGeom prst="rect">
            <a:avLst/>
          </a:prstGeom>
        </p:spPr>
        <p:txBody>
          <a:bodyPr wrap="square">
            <a:spAutoFit/>
          </a:bodyPr>
          <a:lstStyle/>
          <a:p>
            <a:r>
              <a:rPr lang="en-US" dirty="0">
                <a:latin typeface="Palatino Linotype" panose="02040502050505030304" pitchFamily="18" charset="0"/>
              </a:rPr>
              <a:t>Rate of change dynamic visual variable. </a:t>
            </a:r>
            <a:r>
              <a:rPr lang="en-US" dirty="0" smtClean="0">
                <a:latin typeface="Palatino Linotype" panose="02040502050505030304" pitchFamily="18" charset="0"/>
              </a:rPr>
              <a:t/>
            </a:r>
            <a:br>
              <a:rPr lang="en-US" dirty="0" smtClean="0">
                <a:latin typeface="Palatino Linotype" panose="02040502050505030304" pitchFamily="18" charset="0"/>
              </a:rPr>
            </a:br>
            <a:r>
              <a:rPr lang="en-US" dirty="0" smtClean="0">
                <a:latin typeface="Palatino Linotype" panose="02040502050505030304" pitchFamily="18" charset="0"/>
              </a:rPr>
              <a:t>Figure by Brian Tomaszewski </a:t>
            </a:r>
            <a:r>
              <a:rPr lang="en-US" dirty="0">
                <a:latin typeface="Palatino Linotype" panose="02040502050505030304" pitchFamily="18" charset="0"/>
              </a:rPr>
              <a:t>based on </a:t>
            </a:r>
            <a:r>
              <a:rPr lang="en-US" dirty="0" smtClean="0">
                <a:latin typeface="Palatino Linotype" panose="02040502050505030304" pitchFamily="18" charset="0"/>
              </a:rPr>
              <a:t>Slocum </a:t>
            </a:r>
            <a:r>
              <a:rPr lang="en-US" dirty="0">
                <a:latin typeface="Palatino Linotype" panose="02040502050505030304" pitchFamily="18" charset="0"/>
              </a:rPr>
              <a:t>et al. 2008; </a:t>
            </a:r>
            <a:r>
              <a:rPr lang="en-US" dirty="0" err="1">
                <a:latin typeface="Palatino Linotype" panose="02040502050505030304" pitchFamily="18" charset="0"/>
              </a:rPr>
              <a:t>DiBiase</a:t>
            </a:r>
            <a:r>
              <a:rPr lang="en-US" dirty="0">
                <a:latin typeface="Palatino Linotype" panose="02040502050505030304" pitchFamily="18" charset="0"/>
              </a:rPr>
              <a:t> et al. </a:t>
            </a:r>
            <a:r>
              <a:rPr lang="en-US" dirty="0" smtClean="0">
                <a:latin typeface="Palatino Linotype" panose="02040502050505030304" pitchFamily="18" charset="0"/>
              </a:rPr>
              <a:t>1992.</a:t>
            </a:r>
            <a:endParaRPr lang="en-US" dirty="0">
              <a:latin typeface="Palatino Linotype" panose="02040502050505030304" pitchFamily="18" charset="0"/>
            </a:endParaRPr>
          </a:p>
        </p:txBody>
      </p:sp>
    </p:spTree>
    <p:extLst>
      <p:ext uri="{BB962C8B-B14F-4D97-AF65-F5344CB8AC3E}">
        <p14:creationId xmlns:p14="http://schemas.microsoft.com/office/powerpoint/2010/main" val="250163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Animation and 3D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43000"/>
            <a:ext cx="9143244" cy="4858110"/>
          </a:xfrm>
          <a:prstGeom prst="rect">
            <a:avLst/>
          </a:prstGeom>
        </p:spPr>
      </p:pic>
      <p:sp>
        <p:nvSpPr>
          <p:cNvPr id="5" name="Rectangle 4"/>
          <p:cNvSpPr/>
          <p:nvPr/>
        </p:nvSpPr>
        <p:spPr>
          <a:xfrm>
            <a:off x="9523098" y="2602559"/>
            <a:ext cx="2514600" cy="1938992"/>
          </a:xfrm>
          <a:prstGeom prst="rect">
            <a:avLst/>
          </a:prstGeom>
        </p:spPr>
        <p:txBody>
          <a:bodyPr wrap="square">
            <a:spAutoFit/>
          </a:bodyPr>
          <a:lstStyle/>
          <a:p>
            <a:r>
              <a:rPr lang="en-US" sz="2000" dirty="0" smtClean="0">
                <a:latin typeface="Palatino Linotype" panose="02040502050505030304" pitchFamily="18" charset="0"/>
              </a:rPr>
              <a:t>Animation </a:t>
            </a:r>
            <a:r>
              <a:rPr lang="en-US" sz="2000" dirty="0">
                <a:latin typeface="Palatino Linotype" panose="02040502050505030304" pitchFamily="18" charset="0"/>
              </a:rPr>
              <a:t>tools of ArcGIS Pro. (Figure Copyright © 2019 </a:t>
            </a:r>
            <a:r>
              <a:rPr lang="en-US" sz="2000" dirty="0" err="1">
                <a:latin typeface="Palatino Linotype" panose="02040502050505030304" pitchFamily="18" charset="0"/>
              </a:rPr>
              <a:t>Esri</a:t>
            </a:r>
            <a:r>
              <a:rPr lang="en-US" sz="2000" dirty="0">
                <a:latin typeface="Palatino Linotype" panose="02040502050505030304" pitchFamily="18" charset="0"/>
              </a:rPr>
              <a:t> and its licensors. All rights reserved.)</a:t>
            </a:r>
          </a:p>
        </p:txBody>
      </p:sp>
    </p:spTree>
    <p:extLst>
      <p:ext uri="{BB962C8B-B14F-4D97-AF65-F5344CB8AC3E}">
        <p14:creationId xmlns:p14="http://schemas.microsoft.com/office/powerpoint/2010/main" val="124311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Animation and 3D</a:t>
            </a:r>
          </a:p>
        </p:txBody>
      </p:sp>
      <p:sp>
        <p:nvSpPr>
          <p:cNvPr id="3" name="Content Placeholder 2"/>
          <p:cNvSpPr>
            <a:spLocks noGrp="1"/>
          </p:cNvSpPr>
          <p:nvPr>
            <p:ph idx="1"/>
          </p:nvPr>
        </p:nvSpPr>
        <p:spPr>
          <a:xfrm>
            <a:off x="5943600" y="1112837"/>
            <a:ext cx="6019800" cy="4525963"/>
          </a:xfrm>
        </p:spPr>
        <p:txBody>
          <a:bodyPr>
            <a:noAutofit/>
          </a:bodyPr>
          <a:lstStyle/>
          <a:p>
            <a:r>
              <a:rPr lang="en-US" sz="3600" dirty="0"/>
              <a:t>3D GIS </a:t>
            </a:r>
            <a:r>
              <a:rPr lang="en-US" sz="3600" dirty="0" smtClean="0"/>
              <a:t>data: z </a:t>
            </a:r>
            <a:r>
              <a:rPr lang="en-US" sz="3600" dirty="0"/>
              <a:t>values are stored along with (</a:t>
            </a:r>
            <a:r>
              <a:rPr lang="en-US" sz="3600" dirty="0" err="1"/>
              <a:t>x,y</a:t>
            </a:r>
            <a:r>
              <a:rPr lang="en-US" sz="3600" dirty="0"/>
              <a:t>) </a:t>
            </a:r>
            <a:r>
              <a:rPr lang="en-US" sz="3600" dirty="0" smtClean="0"/>
              <a:t>values</a:t>
            </a:r>
          </a:p>
          <a:p>
            <a:r>
              <a:rPr lang="en-US" sz="3600" dirty="0"/>
              <a:t>3D GIS data can be anything </a:t>
            </a:r>
            <a:endParaRPr lang="en-US" sz="3600" dirty="0" smtClean="0"/>
          </a:p>
          <a:p>
            <a:pPr lvl="1"/>
            <a:r>
              <a:rPr lang="en-US" sz="3200" dirty="0" smtClean="0"/>
              <a:t>Example: z </a:t>
            </a:r>
            <a:r>
              <a:rPr lang="en-US" sz="3200" dirty="0"/>
              <a:t>values is to store time values as they relate to (</a:t>
            </a:r>
            <a:r>
              <a:rPr lang="en-US" sz="3200" dirty="0" err="1"/>
              <a:t>x,y</a:t>
            </a:r>
            <a:r>
              <a:rPr lang="en-US" sz="3200" dirty="0"/>
              <a:t>) values </a:t>
            </a:r>
            <a:endParaRPr lang="en-US" sz="3200" dirty="0" smtClean="0"/>
          </a:p>
        </p:txBody>
      </p:sp>
      <p:sp>
        <p:nvSpPr>
          <p:cNvPr id="5" name="Rectangle 4"/>
          <p:cNvSpPr/>
          <p:nvPr/>
        </p:nvSpPr>
        <p:spPr>
          <a:xfrm>
            <a:off x="76200" y="5638800"/>
            <a:ext cx="6096000" cy="369332"/>
          </a:xfrm>
          <a:prstGeom prst="rect">
            <a:avLst/>
          </a:prstGeom>
        </p:spPr>
        <p:txBody>
          <a:bodyPr>
            <a:spAutoFit/>
          </a:bodyPr>
          <a:lstStyle/>
          <a:p>
            <a:endParaRPr lang="en-US" dirty="0">
              <a:latin typeface="Palatino Linotype" panose="0204050205050503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41" y="1343207"/>
            <a:ext cx="5828191" cy="4139935"/>
          </a:xfrm>
          <a:prstGeom prst="rect">
            <a:avLst/>
          </a:prstGeom>
        </p:spPr>
      </p:pic>
      <p:sp>
        <p:nvSpPr>
          <p:cNvPr id="7" name="Rectangle 6"/>
          <p:cNvSpPr/>
          <p:nvPr/>
        </p:nvSpPr>
        <p:spPr>
          <a:xfrm>
            <a:off x="152400" y="5500300"/>
            <a:ext cx="6364224" cy="646331"/>
          </a:xfrm>
          <a:prstGeom prst="rect">
            <a:avLst/>
          </a:prstGeom>
        </p:spPr>
        <p:txBody>
          <a:bodyPr wrap="square">
            <a:spAutoFit/>
          </a:bodyPr>
          <a:lstStyle/>
          <a:p>
            <a:r>
              <a:rPr lang="en-US" dirty="0">
                <a:latin typeface="Palatino Linotype" panose="02040502050505030304" pitchFamily="18" charset="0"/>
              </a:rPr>
              <a:t>A 3D space–time cube created in ArcGIS Pro. (Figure Copyright © 2019 </a:t>
            </a:r>
            <a:r>
              <a:rPr lang="en-US" dirty="0" err="1">
                <a:latin typeface="Palatino Linotype" panose="02040502050505030304" pitchFamily="18" charset="0"/>
              </a:rPr>
              <a:t>Esri</a:t>
            </a:r>
            <a:r>
              <a:rPr lang="en-US" dirty="0">
                <a:latin typeface="Palatino Linotype" panose="02040502050505030304" pitchFamily="18" charset="0"/>
              </a:rPr>
              <a:t> and its licensors. All rights reserved.)</a:t>
            </a:r>
          </a:p>
        </p:txBody>
      </p:sp>
    </p:spTree>
    <p:extLst>
      <p:ext uri="{BB962C8B-B14F-4D97-AF65-F5344CB8AC3E}">
        <p14:creationId xmlns:p14="http://schemas.microsoft.com/office/powerpoint/2010/main" val="210386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GIS and Field Data Collection</a:t>
            </a:r>
          </a:p>
        </p:txBody>
      </p:sp>
      <p:sp>
        <p:nvSpPr>
          <p:cNvPr id="3" name="Content Placeholder 2"/>
          <p:cNvSpPr>
            <a:spLocks noGrp="1"/>
          </p:cNvSpPr>
          <p:nvPr>
            <p:ph idx="1"/>
          </p:nvPr>
        </p:nvSpPr>
        <p:spPr>
          <a:xfrm>
            <a:off x="4419600" y="1295400"/>
            <a:ext cx="7467600" cy="4525963"/>
          </a:xfrm>
        </p:spPr>
        <p:txBody>
          <a:bodyPr>
            <a:normAutofit/>
          </a:bodyPr>
          <a:lstStyle/>
          <a:p>
            <a:r>
              <a:rPr lang="en-US" dirty="0"/>
              <a:t>F</a:t>
            </a:r>
            <a:r>
              <a:rPr lang="en-US" dirty="0" smtClean="0"/>
              <a:t>ield </a:t>
            </a:r>
            <a:r>
              <a:rPr lang="en-US" dirty="0"/>
              <a:t>data collection via mobile GIS platforms is critical to geographic data collection and </a:t>
            </a:r>
            <a:r>
              <a:rPr lang="en-US" dirty="0" smtClean="0"/>
              <a:t>maintenance</a:t>
            </a:r>
          </a:p>
          <a:p>
            <a:r>
              <a:rPr lang="en-US" dirty="0"/>
              <a:t>Collector for ArcGIS and Open Data Kit (ODK) Collect </a:t>
            </a:r>
            <a:endParaRPr lang="en-US" dirty="0" smtClean="0"/>
          </a:p>
          <a:p>
            <a:r>
              <a:rPr lang="en-US" dirty="0" smtClean="0"/>
              <a:t>Wide </a:t>
            </a:r>
            <a:r>
              <a:rPr lang="en-US" dirty="0"/>
              <a:t>variety of </a:t>
            </a:r>
            <a:r>
              <a:rPr lang="en-US" dirty="0" smtClean="0"/>
              <a:t>platforms: tablet </a:t>
            </a:r>
            <a:r>
              <a:rPr lang="en-US" dirty="0"/>
              <a:t>computers, smartphones, and field computers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219200"/>
            <a:ext cx="2937334" cy="4419600"/>
          </a:xfrm>
          <a:prstGeom prst="rect">
            <a:avLst/>
          </a:prstGeom>
        </p:spPr>
      </p:pic>
      <p:sp>
        <p:nvSpPr>
          <p:cNvPr id="5" name="Rectangle 4"/>
          <p:cNvSpPr/>
          <p:nvPr/>
        </p:nvSpPr>
        <p:spPr>
          <a:xfrm>
            <a:off x="76200" y="5647883"/>
            <a:ext cx="6096000" cy="523220"/>
          </a:xfrm>
          <a:prstGeom prst="rect">
            <a:avLst/>
          </a:prstGeom>
        </p:spPr>
        <p:txBody>
          <a:bodyPr>
            <a:spAutoFit/>
          </a:bodyPr>
          <a:lstStyle/>
          <a:p>
            <a:r>
              <a:rPr lang="en-US" sz="1400" dirty="0">
                <a:latin typeface="Palatino Linotype" panose="02040502050505030304" pitchFamily="18" charset="0"/>
              </a:rPr>
              <a:t>Teaching </a:t>
            </a:r>
            <a:r>
              <a:rPr lang="en-US" sz="1400" dirty="0" err="1">
                <a:latin typeface="Palatino Linotype" panose="02040502050505030304" pitchFamily="18" charset="0"/>
              </a:rPr>
              <a:t>Congolose</a:t>
            </a:r>
            <a:r>
              <a:rPr lang="en-US" sz="1400" dirty="0">
                <a:latin typeface="Palatino Linotype" panose="02040502050505030304" pitchFamily="18" charset="0"/>
              </a:rPr>
              <a:t> refugees how to use Collector for ArcGIS on a smart phone to map a refugee camp in Rwanda. </a:t>
            </a:r>
            <a:r>
              <a:rPr lang="en-US" sz="1400" dirty="0" smtClean="0">
                <a:latin typeface="Palatino Linotype" panose="02040502050505030304" pitchFamily="18" charset="0"/>
              </a:rPr>
              <a:t>Photo </a:t>
            </a:r>
            <a:r>
              <a:rPr lang="en-US" sz="1400" dirty="0">
                <a:latin typeface="Palatino Linotype" panose="02040502050505030304" pitchFamily="18" charset="0"/>
              </a:rPr>
              <a:t>by Brian Tomaszewski</a:t>
            </a:r>
            <a:r>
              <a:rPr lang="en-US" sz="1400" dirty="0" smtClean="0">
                <a:latin typeface="Palatino Linotype" panose="02040502050505030304" pitchFamily="18" charset="0"/>
              </a:rPr>
              <a:t>.</a:t>
            </a:r>
            <a:endParaRPr lang="en-US" sz="1400" dirty="0">
              <a:latin typeface="Palatino Linotype" panose="02040502050505030304" pitchFamily="18" charset="0"/>
            </a:endParaRPr>
          </a:p>
        </p:txBody>
      </p:sp>
    </p:spTree>
    <p:extLst>
      <p:ext uri="{BB962C8B-B14F-4D97-AF65-F5344CB8AC3E}">
        <p14:creationId xmlns:p14="http://schemas.microsoft.com/office/powerpoint/2010/main" val="370634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GIS</a:t>
            </a:r>
          </a:p>
        </p:txBody>
      </p:sp>
      <p:sp>
        <p:nvSpPr>
          <p:cNvPr id="3" name="Content Placeholder 2"/>
          <p:cNvSpPr>
            <a:spLocks noGrp="1"/>
          </p:cNvSpPr>
          <p:nvPr>
            <p:ph idx="1"/>
          </p:nvPr>
        </p:nvSpPr>
        <p:spPr/>
        <p:txBody>
          <a:bodyPr/>
          <a:lstStyle/>
          <a:p>
            <a:r>
              <a:rPr lang="en-US" dirty="0"/>
              <a:t>GIS software is not a miracle technology that can automatically answer all </a:t>
            </a:r>
            <a:r>
              <a:rPr lang="en-US" dirty="0" smtClean="0"/>
              <a:t>questions</a:t>
            </a:r>
          </a:p>
          <a:p>
            <a:pPr marL="0" indent="0">
              <a:buNone/>
            </a:pPr>
            <a:endParaRPr lang="en-US" dirty="0"/>
          </a:p>
          <a:p>
            <a:r>
              <a:rPr lang="en-US" dirty="0"/>
              <a:t>The acquisition, creation, editing, and duration of data is the most costly aspect of </a:t>
            </a:r>
            <a:r>
              <a:rPr lang="en-US" dirty="0" smtClean="0"/>
              <a:t>GIS</a:t>
            </a:r>
            <a:endParaRPr lang="en-US" dirty="0"/>
          </a:p>
        </p:txBody>
      </p:sp>
    </p:spTree>
    <p:extLst>
      <p:ext uri="{BB962C8B-B14F-4D97-AF65-F5344CB8AC3E}">
        <p14:creationId xmlns:p14="http://schemas.microsoft.com/office/powerpoint/2010/main" val="150132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GIS Data Models</a:t>
            </a:r>
          </a:p>
        </p:txBody>
      </p:sp>
      <p:sp>
        <p:nvSpPr>
          <p:cNvPr id="3" name="Content Placeholder 2"/>
          <p:cNvSpPr>
            <a:spLocks noGrp="1"/>
          </p:cNvSpPr>
          <p:nvPr>
            <p:ph idx="1"/>
          </p:nvPr>
        </p:nvSpPr>
        <p:spPr/>
        <p:txBody>
          <a:bodyPr/>
          <a:lstStyle/>
          <a:p>
            <a:r>
              <a:rPr lang="en-US" dirty="0"/>
              <a:t>GIS data </a:t>
            </a:r>
            <a:r>
              <a:rPr lang="en-US" dirty="0" smtClean="0"/>
              <a:t>model: a </a:t>
            </a:r>
            <a:r>
              <a:rPr lang="en-US" dirty="0"/>
              <a:t>way in which geographic-scale features or phenomena are represented in a digital </a:t>
            </a:r>
            <a:r>
              <a:rPr lang="en-US" dirty="0" smtClean="0"/>
              <a:t>manner</a:t>
            </a:r>
          </a:p>
          <a:p>
            <a:pPr marL="0" indent="0">
              <a:buNone/>
            </a:pPr>
            <a:endParaRPr lang="en-US" dirty="0"/>
          </a:p>
          <a:p>
            <a:r>
              <a:rPr lang="en-US" dirty="0" smtClean="0"/>
              <a:t>Data models: address representational </a:t>
            </a:r>
            <a:r>
              <a:rPr lang="en-US" dirty="0"/>
              <a:t>issues in a variety of manners (and varying degrees of success</a:t>
            </a:r>
            <a:r>
              <a:rPr lang="en-US" dirty="0" smtClean="0"/>
              <a:t>) </a:t>
            </a:r>
            <a:endParaRPr lang="en-US" dirty="0"/>
          </a:p>
        </p:txBody>
      </p:sp>
    </p:spTree>
    <p:extLst>
      <p:ext uri="{BB962C8B-B14F-4D97-AF65-F5344CB8AC3E}">
        <p14:creationId xmlns:p14="http://schemas.microsoft.com/office/powerpoint/2010/main" val="39692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Models</a:t>
            </a:r>
          </a:p>
        </p:txBody>
      </p:sp>
      <p:sp>
        <p:nvSpPr>
          <p:cNvPr id="3" name="Content Placeholder 2"/>
          <p:cNvSpPr>
            <a:spLocks noGrp="1"/>
          </p:cNvSpPr>
          <p:nvPr>
            <p:ph idx="1"/>
          </p:nvPr>
        </p:nvSpPr>
        <p:spPr>
          <a:xfrm>
            <a:off x="5742755" y="1516490"/>
            <a:ext cx="5867400" cy="3810000"/>
          </a:xfrm>
        </p:spPr>
        <p:txBody>
          <a:bodyPr>
            <a:normAutofit/>
          </a:bodyPr>
          <a:lstStyle/>
          <a:p>
            <a:r>
              <a:rPr lang="en-US" dirty="0" smtClean="0"/>
              <a:t>Discrete</a:t>
            </a:r>
            <a:r>
              <a:rPr lang="en-US" dirty="0"/>
              <a:t>, vertex-based </a:t>
            </a:r>
            <a:r>
              <a:rPr lang="en-US" dirty="0" smtClean="0"/>
              <a:t>shapes</a:t>
            </a:r>
            <a:br>
              <a:rPr lang="en-US" dirty="0" smtClean="0"/>
            </a:br>
            <a:endParaRPr lang="en-US" dirty="0" smtClean="0"/>
          </a:p>
          <a:p>
            <a:r>
              <a:rPr lang="en-US" dirty="0" smtClean="0"/>
              <a:t>Representing </a:t>
            </a:r>
            <a:r>
              <a:rPr lang="en-US" dirty="0"/>
              <a:t>geographic features that have discrete boundaries </a:t>
            </a:r>
            <a:r>
              <a:rPr lang="en-US" dirty="0" smtClean="0"/>
              <a:t/>
            </a:r>
            <a:br>
              <a:rPr lang="en-US" dirty="0" smtClean="0"/>
            </a:br>
            <a:endParaRPr lang="en-US" dirty="0" smtClean="0"/>
          </a:p>
          <a:p>
            <a:r>
              <a:rPr lang="en-US" dirty="0" smtClean="0"/>
              <a:t>Points</a:t>
            </a:r>
            <a:r>
              <a:rPr lang="en-US" dirty="0"/>
              <a:t>, lines, and polygons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37993"/>
            <a:ext cx="5257800" cy="4566995"/>
          </a:xfrm>
          <a:prstGeom prst="rect">
            <a:avLst/>
          </a:prstGeom>
        </p:spPr>
      </p:pic>
      <p:sp>
        <p:nvSpPr>
          <p:cNvPr id="5" name="Rectangle 4"/>
          <p:cNvSpPr/>
          <p:nvPr/>
        </p:nvSpPr>
        <p:spPr>
          <a:xfrm>
            <a:off x="76200" y="5638800"/>
            <a:ext cx="6324600" cy="646331"/>
          </a:xfrm>
          <a:prstGeom prst="rect">
            <a:avLst/>
          </a:prstGeom>
        </p:spPr>
        <p:txBody>
          <a:bodyPr wrap="square">
            <a:spAutoFit/>
          </a:bodyPr>
          <a:lstStyle/>
          <a:p>
            <a:r>
              <a:rPr lang="en-US" dirty="0">
                <a:latin typeface="Palatino Linotype" panose="02040502050505030304" pitchFamily="18" charset="0"/>
              </a:rPr>
              <a:t>An example of vector points, lines, and polygons in a disaster management context</a:t>
            </a:r>
            <a:r>
              <a:rPr lang="en-US" dirty="0" smtClean="0">
                <a:latin typeface="Palatino Linotype" panose="02040502050505030304" pitchFamily="18" charset="0"/>
              </a:rPr>
              <a:t>. Map </a:t>
            </a:r>
            <a:r>
              <a:rPr lang="en-US" dirty="0">
                <a:latin typeface="Palatino Linotype" panose="02040502050505030304" pitchFamily="18" charset="0"/>
              </a:rPr>
              <a:t>by Brian Tomaszewski</a:t>
            </a:r>
            <a:r>
              <a:rPr lang="en-US" dirty="0" smtClean="0">
                <a:latin typeface="Palatino Linotype" panose="02040502050505030304" pitchFamily="18" charset="0"/>
              </a:rPr>
              <a:t>.</a:t>
            </a:r>
            <a:endParaRPr lang="en-US" dirty="0">
              <a:latin typeface="Palatino Linotype" panose="02040502050505030304" pitchFamily="18" charset="0"/>
            </a:endParaRPr>
          </a:p>
        </p:txBody>
      </p:sp>
    </p:spTree>
    <p:extLst>
      <p:ext uri="{BB962C8B-B14F-4D97-AF65-F5344CB8AC3E}">
        <p14:creationId xmlns:p14="http://schemas.microsoft.com/office/powerpoint/2010/main" val="355108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a:t>
            </a:r>
            <a:r>
              <a:rPr lang="en-US" dirty="0" smtClean="0"/>
              <a:t>Models: Attributes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176" y="1219200"/>
            <a:ext cx="8610600" cy="4248800"/>
          </a:xfrm>
          <a:prstGeom prst="rect">
            <a:avLst/>
          </a:prstGeom>
        </p:spPr>
      </p:pic>
      <p:sp>
        <p:nvSpPr>
          <p:cNvPr id="5" name="Rectangle 4"/>
          <p:cNvSpPr/>
          <p:nvPr/>
        </p:nvSpPr>
        <p:spPr>
          <a:xfrm>
            <a:off x="0" y="5486400"/>
            <a:ext cx="12188952" cy="646331"/>
          </a:xfrm>
          <a:prstGeom prst="rect">
            <a:avLst/>
          </a:prstGeom>
        </p:spPr>
        <p:txBody>
          <a:bodyPr wrap="square">
            <a:spAutoFit/>
          </a:bodyPr>
          <a:lstStyle/>
          <a:p>
            <a:pPr algn="ctr"/>
            <a:r>
              <a:rPr lang="en-US" dirty="0">
                <a:latin typeface="Palatino Linotype" panose="02040502050505030304" pitchFamily="18" charset="0"/>
              </a:rPr>
              <a:t>Attributes associated with a vector polygon. </a:t>
            </a:r>
            <a:r>
              <a:rPr lang="en-US" dirty="0" smtClean="0">
                <a:latin typeface="Palatino Linotype" panose="02040502050505030304" pitchFamily="18" charset="0"/>
              </a:rPr>
              <a:t/>
            </a:r>
            <a:br>
              <a:rPr lang="en-US" dirty="0" smtClean="0">
                <a:latin typeface="Palatino Linotype" panose="02040502050505030304" pitchFamily="18" charset="0"/>
              </a:rPr>
            </a:br>
            <a:r>
              <a:rPr lang="en-US" dirty="0" smtClean="0">
                <a:latin typeface="Palatino Linotype" panose="02040502050505030304" pitchFamily="18" charset="0"/>
              </a:rPr>
              <a:t>(</a:t>
            </a:r>
            <a:r>
              <a:rPr lang="en-US" dirty="0">
                <a:latin typeface="Palatino Linotype" panose="02040502050505030304" pitchFamily="18" charset="0"/>
              </a:rPr>
              <a:t>ArcMap screenshot Copyright © 2019 </a:t>
            </a:r>
            <a:r>
              <a:rPr lang="en-US" dirty="0" err="1">
                <a:latin typeface="Palatino Linotype" panose="02040502050505030304" pitchFamily="18" charset="0"/>
              </a:rPr>
              <a:t>Esri</a:t>
            </a:r>
            <a:r>
              <a:rPr lang="en-US" dirty="0">
                <a:latin typeface="Palatino Linotype" panose="02040502050505030304" pitchFamily="18" charset="0"/>
              </a:rPr>
              <a:t> and its licensors. All rights reserved.)</a:t>
            </a:r>
          </a:p>
        </p:txBody>
      </p:sp>
    </p:spTree>
    <p:extLst>
      <p:ext uri="{BB962C8B-B14F-4D97-AF65-F5344CB8AC3E}">
        <p14:creationId xmlns:p14="http://schemas.microsoft.com/office/powerpoint/2010/main" val="185127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a:bodyPr>
          <a:lstStyle/>
          <a:p>
            <a:endParaRPr lang="en-US" dirty="0" smtClean="0"/>
          </a:p>
          <a:p>
            <a:pPr marL="0" indent="0">
              <a:buNone/>
            </a:pPr>
            <a:endParaRPr lang="en-US" dirty="0" smtClean="0"/>
          </a:p>
        </p:txBody>
      </p:sp>
      <p:sp>
        <p:nvSpPr>
          <p:cNvPr id="4" name="TextBox 3"/>
          <p:cNvSpPr txBox="1"/>
          <p:nvPr/>
        </p:nvSpPr>
        <p:spPr>
          <a:xfrm>
            <a:off x="152400" y="1219200"/>
            <a:ext cx="11963400"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latin typeface="Palatino Linotype" panose="02040502050505030304" pitchFamily="18" charset="0"/>
              </a:rPr>
              <a:t>Chapter </a:t>
            </a:r>
            <a:r>
              <a:rPr lang="en-US" sz="2200" dirty="0">
                <a:latin typeface="Palatino Linotype" panose="02040502050505030304" pitchFamily="18" charset="0"/>
              </a:rPr>
              <a:t>formally presents Geographic Information Systems (GIS</a:t>
            </a:r>
            <a:r>
              <a:rPr lang="en-US" sz="2200" dirty="0" smtClean="0">
                <a:latin typeface="Palatino Linotype" panose="02040502050505030304" pitchFamily="18" charset="0"/>
              </a:rPr>
              <a:t>)</a:t>
            </a:r>
          </a:p>
          <a:p>
            <a:pPr marL="285750" indent="-285750">
              <a:buFont typeface="Arial" panose="020B0604020202020204" pitchFamily="34" charset="0"/>
              <a:buChar char="•"/>
            </a:pPr>
            <a:endParaRPr lang="en-US" sz="2200" dirty="0">
              <a:latin typeface="Palatino Linotype" panose="02040502050505030304" pitchFamily="18" charset="0"/>
            </a:endParaRPr>
          </a:p>
          <a:p>
            <a:pPr marL="285750" indent="-285750">
              <a:buFont typeface="Arial" panose="020B0604020202020204" pitchFamily="34" charset="0"/>
              <a:buChar char="•"/>
            </a:pPr>
            <a:r>
              <a:rPr lang="en-US" sz="2200" dirty="0" smtClean="0">
                <a:latin typeface="Palatino Linotype" panose="02040502050505030304" pitchFamily="18" charset="0"/>
              </a:rPr>
              <a:t>What </a:t>
            </a:r>
            <a:r>
              <a:rPr lang="en-US" sz="2200" dirty="0">
                <a:latin typeface="Palatino Linotype" panose="02040502050505030304" pitchFamily="18" charset="0"/>
              </a:rPr>
              <a:t>a GIS is and what it can and cannot </a:t>
            </a:r>
            <a:r>
              <a:rPr lang="en-US" sz="2200" dirty="0" smtClean="0">
                <a:latin typeface="Palatino Linotype" panose="02040502050505030304" pitchFamily="18" charset="0"/>
              </a:rPr>
              <a:t>do</a:t>
            </a:r>
          </a:p>
          <a:p>
            <a:pPr marL="285750" indent="-285750">
              <a:buFont typeface="Arial" panose="020B0604020202020204" pitchFamily="34" charset="0"/>
              <a:buChar char="•"/>
            </a:pPr>
            <a:endParaRPr lang="en-US" sz="2200" dirty="0">
              <a:latin typeface="Palatino Linotype" panose="02040502050505030304" pitchFamily="18" charset="0"/>
            </a:endParaRPr>
          </a:p>
          <a:p>
            <a:pPr marL="285750" indent="-285750">
              <a:buFont typeface="Arial" panose="020B0604020202020204" pitchFamily="34" charset="0"/>
              <a:buChar char="•"/>
            </a:pPr>
            <a:r>
              <a:rPr lang="en-US" sz="2200" dirty="0" smtClean="0">
                <a:latin typeface="Palatino Linotype" panose="02040502050505030304" pitchFamily="18" charset="0"/>
              </a:rPr>
              <a:t>Most </a:t>
            </a:r>
            <a:r>
              <a:rPr lang="en-US" sz="2200" dirty="0">
                <a:latin typeface="Palatino Linotype" panose="02040502050505030304" pitchFamily="18" charset="0"/>
              </a:rPr>
              <a:t>important and time -consuming aspect of working with a GIS—GIS </a:t>
            </a:r>
            <a:r>
              <a:rPr lang="en-US" sz="2200" dirty="0" smtClean="0">
                <a:latin typeface="Palatino Linotype" panose="02040502050505030304" pitchFamily="18" charset="0"/>
              </a:rPr>
              <a:t>data</a:t>
            </a:r>
          </a:p>
          <a:p>
            <a:pPr marL="285750" indent="-285750">
              <a:buFont typeface="Arial" panose="020B0604020202020204" pitchFamily="34" charset="0"/>
              <a:buChar char="•"/>
            </a:pPr>
            <a:endParaRPr lang="en-US" sz="2200" dirty="0">
              <a:latin typeface="Palatino Linotype" panose="02040502050505030304" pitchFamily="18" charset="0"/>
            </a:endParaRPr>
          </a:p>
          <a:p>
            <a:pPr marL="285750" indent="-285750">
              <a:buFont typeface="Arial" panose="020B0604020202020204" pitchFamily="34" charset="0"/>
              <a:buChar char="•"/>
            </a:pPr>
            <a:r>
              <a:rPr lang="en-US" sz="2200" dirty="0" smtClean="0">
                <a:latin typeface="Palatino Linotype" panose="02040502050505030304" pitchFamily="18" charset="0"/>
              </a:rPr>
              <a:t>Specific </a:t>
            </a:r>
            <a:r>
              <a:rPr lang="en-US" sz="2200" dirty="0">
                <a:latin typeface="Palatino Linotype" panose="02040502050505030304" pitchFamily="18" charset="0"/>
              </a:rPr>
              <a:t>GIS </a:t>
            </a:r>
            <a:r>
              <a:rPr lang="en-US" sz="2200" dirty="0" smtClean="0">
                <a:latin typeface="Palatino Linotype" panose="02040502050505030304" pitchFamily="18" charset="0"/>
              </a:rPr>
              <a:t>technology (</a:t>
            </a:r>
            <a:r>
              <a:rPr lang="en-US" sz="2200" dirty="0">
                <a:latin typeface="Palatino Linotype" panose="02040502050505030304" pitchFamily="18" charset="0"/>
              </a:rPr>
              <a:t>commercial, open -source, and open/web-based GIS </a:t>
            </a:r>
            <a:r>
              <a:rPr lang="en-US" sz="2200" dirty="0" smtClean="0">
                <a:latin typeface="Palatino Linotype" panose="02040502050505030304" pitchFamily="18" charset="0"/>
              </a:rPr>
              <a:t>software)</a:t>
            </a:r>
          </a:p>
          <a:p>
            <a:pPr marL="285750" indent="-285750">
              <a:buFont typeface="Arial" panose="020B0604020202020204" pitchFamily="34" charset="0"/>
              <a:buChar char="•"/>
            </a:pPr>
            <a:endParaRPr lang="en-US" sz="2200" dirty="0">
              <a:latin typeface="Palatino Linotype" panose="02040502050505030304" pitchFamily="18" charset="0"/>
            </a:endParaRPr>
          </a:p>
          <a:p>
            <a:pPr marL="742950" lvl="1" indent="-285750">
              <a:buFont typeface="Arial" panose="020B0604020202020204" pitchFamily="34" charset="0"/>
              <a:buChar char="•"/>
            </a:pPr>
            <a:r>
              <a:rPr lang="en-US" sz="2200" dirty="0">
                <a:latin typeface="Palatino Linotype" panose="02040502050505030304" pitchFamily="18" charset="0"/>
              </a:rPr>
              <a:t>P</a:t>
            </a:r>
            <a:r>
              <a:rPr lang="en-US" sz="2200" dirty="0" smtClean="0">
                <a:latin typeface="Palatino Linotype" panose="02040502050505030304" pitchFamily="18" charset="0"/>
              </a:rPr>
              <a:t>art </a:t>
            </a:r>
            <a:r>
              <a:rPr lang="en-US" sz="2200" dirty="0">
                <a:latin typeface="Palatino Linotype" panose="02040502050505030304" pitchFamily="18" charset="0"/>
              </a:rPr>
              <a:t>of the book </a:t>
            </a:r>
            <a:r>
              <a:rPr lang="en-US" sz="2200" dirty="0" smtClean="0">
                <a:latin typeface="Palatino Linotype" panose="02040502050505030304" pitchFamily="18" charset="0"/>
              </a:rPr>
              <a:t>most </a:t>
            </a:r>
            <a:r>
              <a:rPr lang="en-US" sz="2200" dirty="0">
                <a:latin typeface="Palatino Linotype" panose="02040502050505030304" pitchFamily="18" charset="0"/>
              </a:rPr>
              <a:t>likely to change quickly as specific GIS technology is constantly and rapidly </a:t>
            </a:r>
            <a:r>
              <a:rPr lang="en-US" sz="2200" dirty="0" smtClean="0">
                <a:latin typeface="Palatino Linotype" panose="02040502050505030304" pitchFamily="18" charset="0"/>
              </a:rPr>
              <a:t>changing</a:t>
            </a:r>
          </a:p>
          <a:p>
            <a:pPr marL="285750" indent="-285750">
              <a:buFont typeface="Arial" panose="020B0604020202020204" pitchFamily="34" charset="0"/>
              <a:buChar char="•"/>
            </a:pPr>
            <a:endParaRPr lang="en-US" sz="2200" dirty="0">
              <a:latin typeface="Palatino Linotype" panose="02040502050505030304" pitchFamily="18" charset="0"/>
            </a:endParaRPr>
          </a:p>
          <a:p>
            <a:pPr marL="285750" indent="-285750">
              <a:buFont typeface="Arial" panose="020B0604020202020204" pitchFamily="34" charset="0"/>
              <a:buChar char="•"/>
            </a:pPr>
            <a:r>
              <a:rPr lang="en-US" sz="2200" dirty="0">
                <a:latin typeface="Palatino Linotype" panose="02040502050505030304" pitchFamily="18" charset="0"/>
              </a:rPr>
              <a:t>F</a:t>
            </a:r>
            <a:r>
              <a:rPr lang="en-US" sz="2200" dirty="0" smtClean="0">
                <a:latin typeface="Palatino Linotype" panose="02040502050505030304" pitchFamily="18" charset="0"/>
              </a:rPr>
              <a:t>oundational </a:t>
            </a:r>
            <a:r>
              <a:rPr lang="en-US" sz="2200" dirty="0">
                <a:latin typeface="Palatino Linotype" panose="02040502050505030304" pitchFamily="18" charset="0"/>
              </a:rPr>
              <a:t>concepts learned </a:t>
            </a:r>
            <a:r>
              <a:rPr lang="en-US" sz="2200" dirty="0" smtClean="0">
                <a:latin typeface="Palatino Linotype" panose="02040502050505030304" pitchFamily="18" charset="0"/>
              </a:rPr>
              <a:t>this </a:t>
            </a:r>
            <a:r>
              <a:rPr lang="en-US" sz="2200" dirty="0">
                <a:latin typeface="Palatino Linotype" panose="02040502050505030304" pitchFamily="18" charset="0"/>
              </a:rPr>
              <a:t>chapter should serve to keep your skill and knowledge set relevant </a:t>
            </a:r>
            <a:r>
              <a:rPr lang="en-US" sz="2200" dirty="0" smtClean="0">
                <a:latin typeface="Palatino Linotype" panose="02040502050505030304" pitchFamily="18" charset="0"/>
              </a:rPr>
              <a:t>as </a:t>
            </a:r>
            <a:r>
              <a:rPr lang="en-US" sz="2200" dirty="0">
                <a:latin typeface="Palatino Linotype" panose="02040502050505030304" pitchFamily="18" charset="0"/>
              </a:rPr>
              <a:t>specific GIS software products change</a:t>
            </a:r>
          </a:p>
        </p:txBody>
      </p:sp>
    </p:spTree>
    <p:extLst>
      <p:ext uri="{BB962C8B-B14F-4D97-AF65-F5344CB8AC3E}">
        <p14:creationId xmlns:p14="http://schemas.microsoft.com/office/powerpoint/2010/main" val="167340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Raster Models</a:t>
            </a:r>
            <a:endParaRPr lang="en-US" dirty="0"/>
          </a:p>
        </p:txBody>
      </p:sp>
      <p:sp>
        <p:nvSpPr>
          <p:cNvPr id="3" name="Content Placeholder 2"/>
          <p:cNvSpPr>
            <a:spLocks noGrp="1"/>
          </p:cNvSpPr>
          <p:nvPr>
            <p:ph idx="1"/>
          </p:nvPr>
        </p:nvSpPr>
        <p:spPr>
          <a:xfrm>
            <a:off x="4343400" y="1866900"/>
            <a:ext cx="7162800" cy="3352799"/>
          </a:xfrm>
        </p:spPr>
        <p:txBody>
          <a:bodyPr>
            <a:normAutofit fontScale="92500" lnSpcReduction="10000"/>
          </a:bodyPr>
          <a:lstStyle/>
          <a:p>
            <a:r>
              <a:rPr lang="en-US" dirty="0" smtClean="0"/>
              <a:t>Grid </a:t>
            </a:r>
            <a:r>
              <a:rPr lang="en-US" dirty="0"/>
              <a:t>of individual </a:t>
            </a:r>
            <a:r>
              <a:rPr lang="en-US" dirty="0" smtClean="0"/>
              <a:t>cells</a:t>
            </a:r>
            <a:br>
              <a:rPr lang="en-US" dirty="0" smtClean="0"/>
            </a:br>
            <a:endParaRPr lang="en-US" dirty="0" smtClean="0"/>
          </a:p>
          <a:p>
            <a:r>
              <a:rPr lang="en-US" dirty="0" smtClean="0"/>
              <a:t>Entities </a:t>
            </a:r>
            <a:r>
              <a:rPr lang="en-US" dirty="0"/>
              <a:t>that are continuous in nature </a:t>
            </a:r>
            <a:r>
              <a:rPr lang="en-US" dirty="0" smtClean="0"/>
              <a:t/>
            </a:r>
            <a:br>
              <a:rPr lang="en-US" dirty="0" smtClean="0"/>
            </a:br>
            <a:endParaRPr lang="en-US" dirty="0" smtClean="0"/>
          </a:p>
          <a:p>
            <a:r>
              <a:rPr lang="en-US" dirty="0" smtClean="0"/>
              <a:t>No </a:t>
            </a:r>
            <a:r>
              <a:rPr lang="en-US" dirty="0"/>
              <a:t>discreet boundaries or </a:t>
            </a:r>
            <a:r>
              <a:rPr lang="en-US" dirty="0" smtClean="0"/>
              <a:t>edges</a:t>
            </a:r>
          </a:p>
          <a:p>
            <a:pPr marL="0" indent="0">
              <a:buNone/>
            </a:pPr>
            <a:endParaRPr lang="en-US" dirty="0" smtClean="0"/>
          </a:p>
          <a:p>
            <a:r>
              <a:rPr lang="en-US" dirty="0" smtClean="0"/>
              <a:t>Imagery, temperature </a:t>
            </a:r>
            <a:r>
              <a:rPr lang="en-US" dirty="0"/>
              <a:t>and elevation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143000"/>
            <a:ext cx="3995181" cy="4800600"/>
          </a:xfrm>
          <a:prstGeom prst="rect">
            <a:avLst/>
          </a:prstGeom>
        </p:spPr>
      </p:pic>
      <p:sp>
        <p:nvSpPr>
          <p:cNvPr id="5" name="Rectangle 4"/>
          <p:cNvSpPr/>
          <p:nvPr/>
        </p:nvSpPr>
        <p:spPr>
          <a:xfrm>
            <a:off x="4223781" y="5574268"/>
            <a:ext cx="7925246" cy="369332"/>
          </a:xfrm>
          <a:prstGeom prst="rect">
            <a:avLst/>
          </a:prstGeom>
        </p:spPr>
        <p:txBody>
          <a:bodyPr wrap="none">
            <a:spAutoFit/>
          </a:bodyPr>
          <a:lstStyle/>
          <a:p>
            <a:r>
              <a:rPr lang="en-US" dirty="0">
                <a:latin typeface="Palatino Linotype" panose="02040502050505030304" pitchFamily="18" charset="0"/>
              </a:rPr>
              <a:t>Disaster management raster data examples</a:t>
            </a:r>
            <a:r>
              <a:rPr lang="en-US" dirty="0" smtClean="0">
                <a:latin typeface="Palatino Linotype" panose="02040502050505030304" pitchFamily="18" charset="0"/>
              </a:rPr>
              <a:t>. Figure </a:t>
            </a:r>
            <a:r>
              <a:rPr lang="en-US" dirty="0">
                <a:latin typeface="Palatino Linotype" panose="02040502050505030304" pitchFamily="18" charset="0"/>
              </a:rPr>
              <a:t>by Brian Tomaszewski</a:t>
            </a:r>
            <a:r>
              <a:rPr lang="en-US" dirty="0" smtClean="0">
                <a:latin typeface="Palatino Linotype" panose="02040502050505030304" pitchFamily="18" charset="0"/>
              </a:rPr>
              <a:t>.</a:t>
            </a:r>
            <a:endParaRPr lang="en-US" dirty="0">
              <a:latin typeface="Palatino Linotype" panose="02040502050505030304" pitchFamily="18" charset="0"/>
            </a:endParaRPr>
          </a:p>
        </p:txBody>
      </p:sp>
    </p:spTree>
    <p:extLst>
      <p:ext uri="{BB962C8B-B14F-4D97-AF65-F5344CB8AC3E}">
        <p14:creationId xmlns:p14="http://schemas.microsoft.com/office/powerpoint/2010/main" val="270908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Resolution</a:t>
            </a:r>
            <a:endParaRPr lang="en-US" dirty="0"/>
          </a:p>
        </p:txBody>
      </p:sp>
      <p:sp>
        <p:nvSpPr>
          <p:cNvPr id="3" name="Content Placeholder 2"/>
          <p:cNvSpPr>
            <a:spLocks noGrp="1"/>
          </p:cNvSpPr>
          <p:nvPr>
            <p:ph idx="1"/>
          </p:nvPr>
        </p:nvSpPr>
        <p:spPr>
          <a:xfrm>
            <a:off x="4572000" y="2209800"/>
            <a:ext cx="7010400" cy="2590799"/>
          </a:xfrm>
        </p:spPr>
        <p:txBody>
          <a:bodyPr>
            <a:normAutofit/>
          </a:bodyPr>
          <a:lstStyle/>
          <a:p>
            <a:r>
              <a:rPr lang="en-US" dirty="0" smtClean="0"/>
              <a:t>Fineness </a:t>
            </a:r>
            <a:r>
              <a:rPr lang="en-US" dirty="0"/>
              <a:t>of detail of a raster </a:t>
            </a:r>
            <a:r>
              <a:rPr lang="en-US" dirty="0" smtClean="0"/>
              <a:t>dataset</a:t>
            </a:r>
            <a:br>
              <a:rPr lang="en-US" dirty="0" smtClean="0"/>
            </a:br>
            <a:r>
              <a:rPr lang="en-US" dirty="0" smtClean="0"/>
              <a:t> </a:t>
            </a:r>
          </a:p>
          <a:p>
            <a:r>
              <a:rPr lang="en-US" dirty="0"/>
              <a:t>B</a:t>
            </a:r>
            <a:r>
              <a:rPr lang="en-US" dirty="0" smtClean="0"/>
              <a:t>ased </a:t>
            </a:r>
            <a:r>
              <a:rPr lang="en-US" dirty="0"/>
              <a:t>on the size of each cell within the grid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295400"/>
            <a:ext cx="4096583" cy="4724399"/>
          </a:xfrm>
          <a:prstGeom prst="rect">
            <a:avLst/>
          </a:prstGeom>
        </p:spPr>
      </p:pic>
      <p:sp>
        <p:nvSpPr>
          <p:cNvPr id="5" name="Rectangle 4"/>
          <p:cNvSpPr/>
          <p:nvPr/>
        </p:nvSpPr>
        <p:spPr>
          <a:xfrm>
            <a:off x="4420771" y="5486400"/>
            <a:ext cx="5854488" cy="646331"/>
          </a:xfrm>
          <a:prstGeom prst="rect">
            <a:avLst/>
          </a:prstGeom>
        </p:spPr>
        <p:txBody>
          <a:bodyPr wrap="none">
            <a:spAutoFit/>
          </a:bodyPr>
          <a:lstStyle/>
          <a:p>
            <a:r>
              <a:rPr lang="en-US" dirty="0">
                <a:latin typeface="Palatino Linotype" panose="02040502050505030304" pitchFamily="18" charset="0"/>
              </a:rPr>
              <a:t>Examples of different raster dataset spatial resolutions</a:t>
            </a:r>
            <a:r>
              <a:rPr lang="en-US" dirty="0" smtClean="0">
                <a:latin typeface="Palatino Linotype" panose="02040502050505030304" pitchFamily="18" charset="0"/>
              </a:rPr>
              <a:t>. </a:t>
            </a:r>
            <a:br>
              <a:rPr lang="en-US" dirty="0" smtClean="0">
                <a:latin typeface="Palatino Linotype" panose="02040502050505030304" pitchFamily="18" charset="0"/>
              </a:rPr>
            </a:br>
            <a:r>
              <a:rPr lang="en-US" dirty="0" smtClean="0">
                <a:latin typeface="Palatino Linotype" panose="02040502050505030304" pitchFamily="18" charset="0"/>
              </a:rPr>
              <a:t>Figure </a:t>
            </a:r>
            <a:r>
              <a:rPr lang="en-US" dirty="0">
                <a:latin typeface="Palatino Linotype" panose="02040502050505030304" pitchFamily="18" charset="0"/>
              </a:rPr>
              <a:t>by Brian Tomaszewski</a:t>
            </a:r>
            <a:r>
              <a:rPr lang="en-US" dirty="0" smtClean="0">
                <a:latin typeface="Palatino Linotype" panose="02040502050505030304" pitchFamily="18" charset="0"/>
              </a:rPr>
              <a:t>.</a:t>
            </a:r>
            <a:endParaRPr lang="en-US" dirty="0">
              <a:latin typeface="Palatino Linotype" panose="02040502050505030304" pitchFamily="18" charset="0"/>
            </a:endParaRPr>
          </a:p>
        </p:txBody>
      </p:sp>
    </p:spTree>
    <p:extLst>
      <p:ext uri="{BB962C8B-B14F-4D97-AF65-F5344CB8AC3E}">
        <p14:creationId xmlns:p14="http://schemas.microsoft.com/office/powerpoint/2010/main" val="72440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Triangulated Irregular Networks (TIN)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290" y="1279756"/>
            <a:ext cx="10918371" cy="3429000"/>
          </a:xfrm>
          <a:prstGeom prst="rect">
            <a:avLst/>
          </a:prstGeom>
        </p:spPr>
      </p:pic>
      <p:sp>
        <p:nvSpPr>
          <p:cNvPr id="5" name="Rectangle 4"/>
          <p:cNvSpPr/>
          <p:nvPr/>
        </p:nvSpPr>
        <p:spPr>
          <a:xfrm>
            <a:off x="304800" y="5029200"/>
            <a:ext cx="9171450" cy="923330"/>
          </a:xfrm>
          <a:prstGeom prst="rect">
            <a:avLst/>
          </a:prstGeom>
        </p:spPr>
        <p:txBody>
          <a:bodyPr wrap="square">
            <a:spAutoFit/>
          </a:bodyPr>
          <a:lstStyle/>
          <a:p>
            <a:pPr marL="285750" indent="-285750">
              <a:buFont typeface="Arial" panose="020B0604020202020204" pitchFamily="34" charset="0"/>
              <a:buChar char="•"/>
            </a:pPr>
            <a:r>
              <a:rPr lang="en-US" dirty="0" smtClean="0">
                <a:latin typeface="Palatino Linotype" panose="02040502050505030304" pitchFamily="18" charset="0"/>
              </a:rPr>
              <a:t>Series </a:t>
            </a:r>
            <a:r>
              <a:rPr lang="en-US" dirty="0">
                <a:latin typeface="Palatino Linotype" panose="02040502050505030304" pitchFamily="18" charset="0"/>
              </a:rPr>
              <a:t>of vertices of points </a:t>
            </a:r>
            <a:r>
              <a:rPr lang="en-US" dirty="0" smtClean="0">
                <a:latin typeface="Palatino Linotype" panose="02040502050505030304" pitchFamily="18" charset="0"/>
              </a:rPr>
              <a:t>triangulated </a:t>
            </a:r>
            <a:r>
              <a:rPr lang="en-US" dirty="0">
                <a:latin typeface="Palatino Linotype" panose="02040502050505030304" pitchFamily="18" charset="0"/>
              </a:rPr>
              <a:t>together. </a:t>
            </a:r>
            <a:endParaRPr lang="en-US" dirty="0" smtClean="0">
              <a:latin typeface="Palatino Linotype" panose="02040502050505030304" pitchFamily="18" charset="0"/>
            </a:endParaRPr>
          </a:p>
          <a:p>
            <a:pPr marL="285750" indent="-285750">
              <a:buFont typeface="Arial" panose="020B0604020202020204" pitchFamily="34" charset="0"/>
              <a:buChar char="•"/>
            </a:pPr>
            <a:r>
              <a:rPr lang="en-US" dirty="0">
                <a:latin typeface="Palatino Linotype" panose="02040502050505030304" pitchFamily="18" charset="0"/>
              </a:rPr>
              <a:t>S</a:t>
            </a:r>
            <a:r>
              <a:rPr lang="en-US" dirty="0" smtClean="0">
                <a:latin typeface="Palatino Linotype" panose="02040502050505030304" pitchFamily="18" charset="0"/>
              </a:rPr>
              <a:t>eries </a:t>
            </a:r>
            <a:r>
              <a:rPr lang="en-US" dirty="0">
                <a:latin typeface="Palatino Linotype" panose="02040502050505030304" pitchFamily="18" charset="0"/>
              </a:rPr>
              <a:t>of </a:t>
            </a:r>
            <a:r>
              <a:rPr lang="en-US" dirty="0" smtClean="0">
                <a:latin typeface="Palatino Linotype" panose="02040502050505030304" pitchFamily="18" charset="0"/>
              </a:rPr>
              <a:t>connected </a:t>
            </a:r>
            <a:r>
              <a:rPr lang="en-US" dirty="0">
                <a:latin typeface="Palatino Linotype" panose="02040502050505030304" pitchFamily="18" charset="0"/>
              </a:rPr>
              <a:t>through edges, forming a network of triangles. </a:t>
            </a:r>
            <a:endParaRPr lang="en-US" dirty="0" smtClean="0">
              <a:latin typeface="Palatino Linotype" panose="02040502050505030304" pitchFamily="18" charset="0"/>
            </a:endParaRPr>
          </a:p>
          <a:p>
            <a:pPr marL="285750" indent="-285750">
              <a:buFont typeface="Arial" panose="020B0604020202020204" pitchFamily="34" charset="0"/>
              <a:buChar char="•"/>
            </a:pPr>
            <a:r>
              <a:rPr lang="en-US" dirty="0" smtClean="0">
                <a:latin typeface="Palatino Linotype" panose="02040502050505030304" pitchFamily="18" charset="0"/>
              </a:rPr>
              <a:t>Triangle </a:t>
            </a:r>
            <a:r>
              <a:rPr lang="en-US" dirty="0">
                <a:latin typeface="Palatino Linotype" panose="02040502050505030304" pitchFamily="18" charset="0"/>
              </a:rPr>
              <a:t>network is non-overlapping and </a:t>
            </a:r>
            <a:r>
              <a:rPr lang="en-US" dirty="0" smtClean="0">
                <a:latin typeface="Palatino Linotype" panose="02040502050505030304" pitchFamily="18" charset="0"/>
              </a:rPr>
              <a:t>continuous</a:t>
            </a:r>
            <a:endParaRPr lang="en-US" dirty="0">
              <a:latin typeface="Palatino Linotype" panose="02040502050505030304" pitchFamily="18" charset="0"/>
            </a:endParaRPr>
          </a:p>
        </p:txBody>
      </p:sp>
      <p:sp>
        <p:nvSpPr>
          <p:cNvPr id="6" name="Rectangle 5"/>
          <p:cNvSpPr/>
          <p:nvPr/>
        </p:nvSpPr>
        <p:spPr>
          <a:xfrm>
            <a:off x="8382000" y="4708756"/>
            <a:ext cx="3266920" cy="369332"/>
          </a:xfrm>
          <a:prstGeom prst="rect">
            <a:avLst/>
          </a:prstGeom>
        </p:spPr>
        <p:txBody>
          <a:bodyPr wrap="none">
            <a:spAutoFit/>
          </a:bodyPr>
          <a:lstStyle/>
          <a:p>
            <a:r>
              <a:rPr lang="en-US" dirty="0" smtClean="0">
                <a:latin typeface="Palatino Linotype" panose="02040502050505030304" pitchFamily="18" charset="0"/>
              </a:rPr>
              <a:t>Figure </a:t>
            </a:r>
            <a:r>
              <a:rPr lang="en-US" dirty="0">
                <a:latin typeface="Palatino Linotype" panose="02040502050505030304" pitchFamily="18" charset="0"/>
              </a:rPr>
              <a:t>by Brian Tomaszewski</a:t>
            </a:r>
            <a:r>
              <a:rPr lang="en-US" dirty="0" smtClean="0">
                <a:latin typeface="Palatino Linotype" panose="02040502050505030304" pitchFamily="18" charset="0"/>
              </a:rPr>
              <a:t>.</a:t>
            </a:r>
            <a:endParaRPr lang="en-US" dirty="0"/>
          </a:p>
        </p:txBody>
      </p:sp>
    </p:spTree>
    <p:extLst>
      <p:ext uri="{BB962C8B-B14F-4D97-AF65-F5344CB8AC3E}">
        <p14:creationId xmlns:p14="http://schemas.microsoft.com/office/powerpoint/2010/main" val="178425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GIS Metadata</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989936"/>
            <a:ext cx="3962400" cy="4886045"/>
          </a:xfrm>
        </p:spPr>
      </p:pic>
      <p:sp>
        <p:nvSpPr>
          <p:cNvPr id="5" name="Rectangle 4"/>
          <p:cNvSpPr/>
          <p:nvPr/>
        </p:nvSpPr>
        <p:spPr>
          <a:xfrm>
            <a:off x="4419600" y="1447800"/>
            <a:ext cx="7010400" cy="3970318"/>
          </a:xfrm>
          <a:prstGeom prst="rect">
            <a:avLst/>
          </a:prstGeom>
        </p:spPr>
        <p:txBody>
          <a:bodyPr wrap="square">
            <a:spAutoFit/>
          </a:bodyPr>
          <a:lstStyle/>
          <a:p>
            <a:pPr marL="285750" indent="-285750">
              <a:buFont typeface="Arial" panose="020B0604020202020204" pitchFamily="34" charset="0"/>
              <a:buChar char="•"/>
            </a:pPr>
            <a:r>
              <a:rPr lang="en-US" sz="2800" dirty="0" smtClean="0">
                <a:latin typeface="Palatino Linotype" panose="02040502050505030304" pitchFamily="18" charset="0"/>
              </a:rPr>
              <a:t>Metadata: data about data</a:t>
            </a:r>
          </a:p>
          <a:p>
            <a:pPr marL="285750" indent="-285750">
              <a:buFont typeface="Arial" panose="020B0604020202020204" pitchFamily="34" charset="0"/>
              <a:buChar char="•"/>
            </a:pPr>
            <a:endParaRPr lang="en-US" sz="2800" dirty="0" smtClean="0">
              <a:latin typeface="Palatino Linotype" panose="02040502050505030304" pitchFamily="18" charset="0"/>
            </a:endParaRPr>
          </a:p>
          <a:p>
            <a:pPr marL="285750" indent="-285750">
              <a:buFont typeface="Arial" panose="020B0604020202020204" pitchFamily="34" charset="0"/>
              <a:buChar char="•"/>
            </a:pPr>
            <a:r>
              <a:rPr lang="en-US" sz="2800" dirty="0">
                <a:latin typeface="Palatino Linotype" panose="02040502050505030304" pitchFamily="18" charset="0"/>
              </a:rPr>
              <a:t>D</a:t>
            </a:r>
            <a:r>
              <a:rPr lang="en-US" sz="2800" dirty="0" smtClean="0">
                <a:latin typeface="Palatino Linotype" panose="02040502050505030304" pitchFamily="18" charset="0"/>
              </a:rPr>
              <a:t>ata records that describe the contents, characteristics, lineage, or anything else about another dataset</a:t>
            </a:r>
          </a:p>
          <a:p>
            <a:pPr marL="285750" indent="-285750">
              <a:buFont typeface="Arial" panose="020B0604020202020204" pitchFamily="34" charset="0"/>
              <a:buChar char="•"/>
            </a:pPr>
            <a:endParaRPr lang="en-US" sz="2800" dirty="0" smtClean="0">
              <a:latin typeface="Palatino Linotype" panose="02040502050505030304" pitchFamily="18" charset="0"/>
            </a:endParaRPr>
          </a:p>
          <a:p>
            <a:pPr marL="285750" indent="-285750">
              <a:buFont typeface="Arial" panose="020B0604020202020204" pitchFamily="34" charset="0"/>
              <a:buChar char="•"/>
            </a:pPr>
            <a:r>
              <a:rPr lang="en-US" sz="2800" dirty="0" smtClean="0">
                <a:latin typeface="Palatino Linotype" panose="02040502050505030304" pitchFamily="18" charset="0"/>
              </a:rPr>
              <a:t>Important </a:t>
            </a:r>
            <a:r>
              <a:rPr lang="en-US" sz="2800" dirty="0">
                <a:latin typeface="Palatino Linotype" panose="02040502050505030304" pitchFamily="18" charset="0"/>
              </a:rPr>
              <a:t>role in GIS for disaster management: coordination and collaboration activities</a:t>
            </a:r>
          </a:p>
        </p:txBody>
      </p:sp>
      <p:sp>
        <p:nvSpPr>
          <p:cNvPr id="6" name="Rectangle 5"/>
          <p:cNvSpPr/>
          <p:nvPr/>
        </p:nvSpPr>
        <p:spPr>
          <a:xfrm>
            <a:off x="228600" y="5875981"/>
            <a:ext cx="3807453" cy="338554"/>
          </a:xfrm>
          <a:prstGeom prst="rect">
            <a:avLst/>
          </a:prstGeom>
        </p:spPr>
        <p:txBody>
          <a:bodyPr wrap="none">
            <a:spAutoFit/>
          </a:bodyPr>
          <a:lstStyle/>
          <a:p>
            <a:r>
              <a:rPr lang="en-US" sz="1600" dirty="0">
                <a:latin typeface="Palatino Linotype" panose="02040502050505030304" pitchFamily="18" charset="0"/>
              </a:rPr>
              <a:t>Example of HTML-based GIS metadata.</a:t>
            </a:r>
          </a:p>
        </p:txBody>
      </p:sp>
    </p:spTree>
    <p:extLst>
      <p:ext uri="{BB962C8B-B14F-4D97-AF65-F5344CB8AC3E}">
        <p14:creationId xmlns:p14="http://schemas.microsoft.com/office/powerpoint/2010/main" val="358316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GIS Technology</a:t>
            </a:r>
          </a:p>
        </p:txBody>
      </p:sp>
      <p:sp>
        <p:nvSpPr>
          <p:cNvPr id="3" name="Content Placeholder 2"/>
          <p:cNvSpPr>
            <a:spLocks noGrp="1"/>
          </p:cNvSpPr>
          <p:nvPr>
            <p:ph idx="1"/>
          </p:nvPr>
        </p:nvSpPr>
        <p:spPr/>
        <p:txBody>
          <a:bodyPr>
            <a:normAutofit/>
          </a:bodyPr>
          <a:lstStyle/>
          <a:p>
            <a:pPr marL="0" indent="0">
              <a:buNone/>
            </a:pPr>
            <a:r>
              <a:rPr lang="en-US" dirty="0" smtClean="0"/>
              <a:t>Criteria </a:t>
            </a:r>
            <a:r>
              <a:rPr lang="en-US" dirty="0"/>
              <a:t>used for the specific GIS </a:t>
            </a:r>
            <a:r>
              <a:rPr lang="en-US" dirty="0" smtClean="0"/>
              <a:t>technology:</a:t>
            </a:r>
          </a:p>
          <a:p>
            <a:pPr lvl="1"/>
            <a:r>
              <a:rPr lang="en-US" dirty="0"/>
              <a:t>A</a:t>
            </a:r>
            <a:r>
              <a:rPr lang="en-US" dirty="0" smtClean="0"/>
              <a:t>round </a:t>
            </a:r>
            <a:r>
              <a:rPr lang="en-US" dirty="0"/>
              <a:t>for at least ten years prior to publication of this </a:t>
            </a:r>
            <a:r>
              <a:rPr lang="en-US" dirty="0" smtClean="0"/>
              <a:t>book</a:t>
            </a:r>
            <a:br>
              <a:rPr lang="en-US" dirty="0" smtClean="0"/>
            </a:br>
            <a:endParaRPr lang="en-US" dirty="0"/>
          </a:p>
          <a:p>
            <a:pPr lvl="1"/>
            <a:r>
              <a:rPr lang="en-US" dirty="0"/>
              <a:t>A</a:t>
            </a:r>
            <a:r>
              <a:rPr lang="en-US" dirty="0" smtClean="0"/>
              <a:t>ctively </a:t>
            </a:r>
            <a:r>
              <a:rPr lang="en-US" dirty="0"/>
              <a:t>supported through ongoing maintenance and support by a corporation that sells it or an actively supported open-source software-development </a:t>
            </a:r>
            <a:r>
              <a:rPr lang="en-US" dirty="0" smtClean="0"/>
              <a:t>community</a:t>
            </a:r>
            <a:br>
              <a:rPr lang="en-US" dirty="0" smtClean="0"/>
            </a:br>
            <a:r>
              <a:rPr lang="en-US" dirty="0" smtClean="0"/>
              <a:t> </a:t>
            </a:r>
            <a:endParaRPr lang="en-US" dirty="0"/>
          </a:p>
          <a:p>
            <a:pPr lvl="1"/>
            <a:r>
              <a:rPr lang="en-US" dirty="0" smtClean="0"/>
              <a:t>Documented </a:t>
            </a:r>
            <a:r>
              <a:rPr lang="en-US" dirty="0"/>
              <a:t>use in disaster management </a:t>
            </a:r>
            <a:r>
              <a:rPr lang="en-US" dirty="0" smtClean="0"/>
              <a:t>practice</a:t>
            </a:r>
            <a:endParaRPr lang="en-US" dirty="0"/>
          </a:p>
          <a:p>
            <a:endParaRPr lang="en-US" dirty="0"/>
          </a:p>
        </p:txBody>
      </p:sp>
    </p:spTree>
    <p:extLst>
      <p:ext uri="{BB962C8B-B14F-4D97-AF65-F5344CB8AC3E}">
        <p14:creationId xmlns:p14="http://schemas.microsoft.com/office/powerpoint/2010/main" val="129517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GIS Technology Platforms and Disaster Management</a:t>
            </a:r>
          </a:p>
        </p:txBody>
      </p:sp>
      <p:sp>
        <p:nvSpPr>
          <p:cNvPr id="3" name="Content Placeholder 2"/>
          <p:cNvSpPr>
            <a:spLocks noGrp="1"/>
          </p:cNvSpPr>
          <p:nvPr>
            <p:ph idx="1"/>
          </p:nvPr>
        </p:nvSpPr>
        <p:spPr/>
        <p:txBody>
          <a:bodyPr/>
          <a:lstStyle/>
          <a:p>
            <a:r>
              <a:rPr lang="en-US" dirty="0" smtClean="0"/>
              <a:t>Important to </a:t>
            </a:r>
            <a:r>
              <a:rPr lang="en-US" dirty="0"/>
              <a:t>distinguish </a:t>
            </a:r>
            <a:r>
              <a:rPr lang="en-US" dirty="0" smtClean="0"/>
              <a:t>technology </a:t>
            </a:r>
            <a:r>
              <a:rPr lang="en-US" dirty="0"/>
              <a:t>platform </a:t>
            </a:r>
            <a:r>
              <a:rPr lang="en-US" dirty="0" smtClean="0"/>
              <a:t>appropriate </a:t>
            </a:r>
            <a:r>
              <a:rPr lang="en-US" dirty="0"/>
              <a:t>for which aspect of disaster management </a:t>
            </a:r>
            <a:r>
              <a:rPr lang="en-US" dirty="0" smtClean="0"/>
              <a:t>work</a:t>
            </a:r>
          </a:p>
          <a:p>
            <a:r>
              <a:rPr lang="en-US" dirty="0" smtClean="0"/>
              <a:t>Desktop computers: analytical </a:t>
            </a:r>
            <a:r>
              <a:rPr lang="en-US" dirty="0"/>
              <a:t>and data </a:t>
            </a:r>
            <a:r>
              <a:rPr lang="en-US" dirty="0" smtClean="0"/>
              <a:t>management</a:t>
            </a:r>
          </a:p>
          <a:p>
            <a:r>
              <a:rPr lang="en-US" dirty="0"/>
              <a:t>Mobile platforms: access GIS data contained within larger systems and </a:t>
            </a:r>
            <a:r>
              <a:rPr lang="en-US" dirty="0" smtClean="0"/>
              <a:t>field data collection</a:t>
            </a:r>
          </a:p>
          <a:p>
            <a:r>
              <a:rPr lang="en-US" dirty="0"/>
              <a:t>Web </a:t>
            </a:r>
            <a:r>
              <a:rPr lang="en-US" dirty="0" smtClean="0"/>
              <a:t>platforms: accessed </a:t>
            </a:r>
            <a:r>
              <a:rPr lang="en-US" dirty="0"/>
              <a:t>anywhere that there is an Internet connection  </a:t>
            </a:r>
          </a:p>
        </p:txBody>
      </p:sp>
    </p:spTree>
    <p:extLst>
      <p:ext uri="{BB962C8B-B14F-4D97-AF65-F5344CB8AC3E}">
        <p14:creationId xmlns:p14="http://schemas.microsoft.com/office/powerpoint/2010/main" val="112291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ArcGIS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377" y="1120656"/>
            <a:ext cx="8687246" cy="4616687"/>
          </a:xfrm>
          <a:prstGeom prst="rect">
            <a:avLst/>
          </a:prstGeom>
        </p:spPr>
      </p:pic>
      <p:sp>
        <p:nvSpPr>
          <p:cNvPr id="5" name="Rectangle 4"/>
          <p:cNvSpPr/>
          <p:nvPr/>
        </p:nvSpPr>
        <p:spPr>
          <a:xfrm>
            <a:off x="0" y="5715000"/>
            <a:ext cx="12188952" cy="523220"/>
          </a:xfrm>
          <a:prstGeom prst="rect">
            <a:avLst/>
          </a:prstGeom>
        </p:spPr>
        <p:txBody>
          <a:bodyPr wrap="square">
            <a:spAutoFit/>
          </a:bodyPr>
          <a:lstStyle/>
          <a:p>
            <a:pPr algn="ctr"/>
            <a:r>
              <a:rPr lang="en-US" sz="1400" dirty="0">
                <a:latin typeface="Palatino Linotype" panose="02040502050505030304" pitchFamily="18" charset="0"/>
              </a:rPr>
              <a:t>A disaster management example of map layering, vector and raster datasets maintenance, and analysis in ArcGIS Pro. </a:t>
            </a:r>
            <a:r>
              <a:rPr lang="en-US" sz="1400" dirty="0" smtClean="0">
                <a:latin typeface="Palatino Linotype" panose="02040502050505030304" pitchFamily="18" charset="0"/>
              </a:rPr>
              <a:t/>
            </a:r>
            <a:br>
              <a:rPr lang="en-US" sz="1400" dirty="0" smtClean="0">
                <a:latin typeface="Palatino Linotype" panose="02040502050505030304" pitchFamily="18" charset="0"/>
              </a:rPr>
            </a:br>
            <a:r>
              <a:rPr lang="en-US" sz="1400" dirty="0" smtClean="0">
                <a:latin typeface="Palatino Linotype" panose="02040502050505030304" pitchFamily="18" charset="0"/>
              </a:rPr>
              <a:t>(</a:t>
            </a:r>
            <a:r>
              <a:rPr lang="en-US" sz="1400" dirty="0">
                <a:latin typeface="Palatino Linotype" panose="02040502050505030304" pitchFamily="18" charset="0"/>
              </a:rPr>
              <a:t>Screenshot Copyright © 2019 </a:t>
            </a:r>
            <a:r>
              <a:rPr lang="en-US" sz="1400" dirty="0" err="1">
                <a:latin typeface="Palatino Linotype" panose="02040502050505030304" pitchFamily="18" charset="0"/>
              </a:rPr>
              <a:t>Esri</a:t>
            </a:r>
            <a:r>
              <a:rPr lang="en-US" sz="1400" dirty="0">
                <a:latin typeface="Palatino Linotype" panose="02040502050505030304" pitchFamily="18" charset="0"/>
              </a:rPr>
              <a:t> and its licensors. All rights reserved.)</a:t>
            </a:r>
          </a:p>
        </p:txBody>
      </p:sp>
    </p:spTree>
    <p:extLst>
      <p:ext uri="{BB962C8B-B14F-4D97-AF65-F5344CB8AC3E}">
        <p14:creationId xmlns:p14="http://schemas.microsoft.com/office/powerpoint/2010/main" val="225359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Google Maps and </a:t>
            </a:r>
            <a:r>
              <a:rPr lang="en-US" dirty="0" smtClean="0"/>
              <a:t/>
            </a:r>
            <a:br>
              <a:rPr lang="en-US" dirty="0" smtClean="0"/>
            </a:br>
            <a:r>
              <a:rPr lang="en-US" dirty="0" smtClean="0"/>
              <a:t>Other </a:t>
            </a:r>
            <a:r>
              <a:rPr lang="en-US" dirty="0"/>
              <a:t>Google Geospatial Technology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745" y="1535668"/>
            <a:ext cx="7057461" cy="4343400"/>
          </a:xfrm>
          <a:prstGeom prst="rect">
            <a:avLst/>
          </a:prstGeom>
        </p:spPr>
      </p:pic>
      <p:sp>
        <p:nvSpPr>
          <p:cNvPr id="5" name="Rectangle 4"/>
          <p:cNvSpPr/>
          <p:nvPr/>
        </p:nvSpPr>
        <p:spPr>
          <a:xfrm>
            <a:off x="5105400" y="5879068"/>
            <a:ext cx="2076209" cy="369332"/>
          </a:xfrm>
          <a:prstGeom prst="rect">
            <a:avLst/>
          </a:prstGeom>
        </p:spPr>
        <p:txBody>
          <a:bodyPr wrap="none">
            <a:spAutoFit/>
          </a:bodyPr>
          <a:lstStyle/>
          <a:p>
            <a:r>
              <a:rPr lang="en-US" dirty="0">
                <a:latin typeface="Palatino Linotype" panose="02040502050505030304" pitchFamily="18" charset="0"/>
              </a:rPr>
              <a:t>Google crisis map.</a:t>
            </a:r>
          </a:p>
        </p:txBody>
      </p:sp>
    </p:spTree>
    <p:extLst>
      <p:ext uri="{BB962C8B-B14F-4D97-AF65-F5344CB8AC3E}">
        <p14:creationId xmlns:p14="http://schemas.microsoft.com/office/powerpoint/2010/main" val="260240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QGIS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076" y="1188119"/>
            <a:ext cx="7924800" cy="4223466"/>
          </a:xfrm>
          <a:prstGeom prst="rect">
            <a:avLst/>
          </a:prstGeom>
        </p:spPr>
      </p:pic>
      <p:sp>
        <p:nvSpPr>
          <p:cNvPr id="5" name="Rectangle 4"/>
          <p:cNvSpPr/>
          <p:nvPr/>
        </p:nvSpPr>
        <p:spPr>
          <a:xfrm>
            <a:off x="20782" y="5371237"/>
            <a:ext cx="12470776" cy="877163"/>
          </a:xfrm>
          <a:prstGeom prst="rect">
            <a:avLst/>
          </a:prstGeom>
        </p:spPr>
        <p:txBody>
          <a:bodyPr wrap="square">
            <a:spAutoFit/>
          </a:bodyPr>
          <a:lstStyle/>
          <a:p>
            <a:pPr algn="ctr"/>
            <a:r>
              <a:rPr lang="en-US" sz="1700" dirty="0" smtClean="0">
                <a:latin typeface="Palatino Linotype" panose="02040502050505030304" pitchFamily="18" charset="0"/>
              </a:rPr>
              <a:t>Disaster </a:t>
            </a:r>
            <a:r>
              <a:rPr lang="en-US" sz="1700" dirty="0">
                <a:latin typeface="Palatino Linotype" panose="02040502050505030304" pitchFamily="18" charset="0"/>
              </a:rPr>
              <a:t>management example in QGIS. </a:t>
            </a:r>
            <a:r>
              <a:rPr lang="en-US" sz="1700" dirty="0" smtClean="0">
                <a:latin typeface="Palatino Linotype" panose="02040502050505030304" pitchFamily="18" charset="0"/>
              </a:rPr>
              <a:t/>
            </a:r>
            <a:br>
              <a:rPr lang="en-US" sz="1700" dirty="0" smtClean="0">
                <a:latin typeface="Palatino Linotype" panose="02040502050505030304" pitchFamily="18" charset="0"/>
              </a:rPr>
            </a:br>
            <a:r>
              <a:rPr lang="en-US" sz="1700" dirty="0" smtClean="0">
                <a:latin typeface="Palatino Linotype" panose="02040502050505030304" pitchFamily="18" charset="0"/>
              </a:rPr>
              <a:t>QGIS </a:t>
            </a:r>
            <a:r>
              <a:rPr lang="en-US" sz="1700" dirty="0">
                <a:latin typeface="Palatino Linotype" panose="02040502050505030304" pitchFamily="18" charset="0"/>
              </a:rPr>
              <a:t>is covered under Creative Commons Attribution-</a:t>
            </a:r>
            <a:r>
              <a:rPr lang="en-US" sz="1700" dirty="0" err="1">
                <a:latin typeface="Palatino Linotype" panose="02040502050505030304" pitchFamily="18" charset="0"/>
              </a:rPr>
              <a:t>ShareAlike</a:t>
            </a:r>
            <a:r>
              <a:rPr lang="en-US" sz="1700" dirty="0">
                <a:latin typeface="Palatino Linotype" panose="02040502050505030304" pitchFamily="18" charset="0"/>
              </a:rPr>
              <a:t> 3.0 license (CC BY-SA) </a:t>
            </a:r>
            <a:r>
              <a:rPr lang="en-US" sz="1700" dirty="0" smtClean="0">
                <a:latin typeface="Palatino Linotype" panose="02040502050505030304" pitchFamily="18" charset="0"/>
              </a:rPr>
              <a:t/>
            </a:r>
            <a:br>
              <a:rPr lang="en-US" sz="1700" dirty="0" smtClean="0">
                <a:latin typeface="Palatino Linotype" panose="02040502050505030304" pitchFamily="18" charset="0"/>
              </a:rPr>
            </a:br>
            <a:r>
              <a:rPr lang="en-US" sz="1700" dirty="0" smtClean="0">
                <a:latin typeface="Palatino Linotype" panose="02040502050505030304" pitchFamily="18" charset="0"/>
                <a:hlinkClick r:id="rId3"/>
              </a:rPr>
              <a:t>http</a:t>
            </a:r>
            <a:r>
              <a:rPr lang="en-US" sz="1700" dirty="0">
                <a:latin typeface="Palatino Linotype" panose="02040502050505030304" pitchFamily="18" charset="0"/>
                <a:hlinkClick r:id="rId3"/>
              </a:rPr>
              <a:t>://creativecommons.org/licenses/by-sa/3.0/.)</a:t>
            </a:r>
            <a:r>
              <a:rPr lang="en-US" sz="1700" dirty="0">
                <a:latin typeface="Palatino Linotype" panose="02040502050505030304" pitchFamily="18" charset="0"/>
              </a:rPr>
              <a:t> </a:t>
            </a:r>
          </a:p>
        </p:txBody>
      </p:sp>
    </p:spTree>
    <p:extLst>
      <p:ext uri="{BB962C8B-B14F-4D97-AF65-F5344CB8AC3E}">
        <p14:creationId xmlns:p14="http://schemas.microsoft.com/office/powerpoint/2010/main" val="65939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Commercial, Free, and Open-Source or </a:t>
            </a:r>
            <a:r>
              <a:rPr lang="en-US" dirty="0" smtClean="0"/>
              <a:t/>
            </a:r>
            <a:br>
              <a:rPr lang="en-US" dirty="0" smtClean="0"/>
            </a:br>
            <a:r>
              <a:rPr lang="en-US" dirty="0" smtClean="0"/>
              <a:t>Openly </a:t>
            </a:r>
            <a:r>
              <a:rPr lang="en-US" dirty="0"/>
              <a:t>Available GIS Technologies</a:t>
            </a:r>
          </a:p>
        </p:txBody>
      </p:sp>
      <p:sp>
        <p:nvSpPr>
          <p:cNvPr id="3" name="Content Placeholder 2"/>
          <p:cNvSpPr>
            <a:spLocks noGrp="1"/>
          </p:cNvSpPr>
          <p:nvPr>
            <p:ph idx="1"/>
          </p:nvPr>
        </p:nvSpPr>
        <p:spPr>
          <a:xfrm>
            <a:off x="152400" y="1600201"/>
            <a:ext cx="11430000" cy="4525963"/>
          </a:xfrm>
        </p:spPr>
        <p:txBody>
          <a:bodyPr>
            <a:normAutofit fontScale="62500" lnSpcReduction="20000"/>
          </a:bodyPr>
          <a:lstStyle/>
          <a:p>
            <a:r>
              <a:rPr lang="en-US" dirty="0" err="1" smtClean="0"/>
              <a:t>OpenStreetMap</a:t>
            </a:r>
            <a:r>
              <a:rPr lang="en-US" dirty="0"/>
              <a:t> (</a:t>
            </a:r>
            <a:r>
              <a:rPr lang="en-US" dirty="0">
                <a:hlinkClick r:id="rId2"/>
              </a:rPr>
              <a:t>https://www.openstreetmap.org</a:t>
            </a:r>
            <a:r>
              <a:rPr lang="en-US" dirty="0" smtClean="0">
                <a:hlinkClick r:id="rId2"/>
              </a:rPr>
              <a:t>/</a:t>
            </a:r>
            <a:r>
              <a:rPr lang="en-US" dirty="0" smtClean="0"/>
              <a:t>) </a:t>
            </a:r>
            <a:r>
              <a:rPr lang="en-US" dirty="0"/>
              <a:t>platform for users to create and edit a freely editable world </a:t>
            </a:r>
            <a:r>
              <a:rPr lang="en-US" dirty="0" smtClean="0"/>
              <a:t>map.</a:t>
            </a:r>
          </a:p>
          <a:p>
            <a:r>
              <a:rPr lang="en-US" dirty="0" err="1"/>
              <a:t>Leaftlet</a:t>
            </a:r>
            <a:r>
              <a:rPr lang="en-US" dirty="0"/>
              <a:t> (</a:t>
            </a:r>
            <a:r>
              <a:rPr lang="en-US" dirty="0">
                <a:hlinkClick r:id="rId3"/>
              </a:rPr>
              <a:t>https://leafletjs.com/</a:t>
            </a:r>
            <a:r>
              <a:rPr lang="en-US" dirty="0"/>
              <a:t>) is an open-source, Web-based map client similar to the Google Maps </a:t>
            </a:r>
            <a:r>
              <a:rPr lang="en-US" dirty="0" smtClean="0"/>
              <a:t>API.</a:t>
            </a:r>
          </a:p>
          <a:p>
            <a:r>
              <a:rPr lang="en-US" dirty="0" err="1" smtClean="0"/>
              <a:t>MapBox</a:t>
            </a:r>
            <a:r>
              <a:rPr lang="en-US" dirty="0" smtClean="0"/>
              <a:t> </a:t>
            </a:r>
            <a:r>
              <a:rPr lang="en-US" dirty="0"/>
              <a:t>(</a:t>
            </a:r>
            <a:r>
              <a:rPr lang="en-US" dirty="0">
                <a:hlinkClick r:id="rId4"/>
              </a:rPr>
              <a:t>www.mapbox.com/</a:t>
            </a:r>
            <a:r>
              <a:rPr lang="en-US" dirty="0"/>
              <a:t>) is a free commercial map service that utilizes </a:t>
            </a:r>
            <a:r>
              <a:rPr lang="en-US" dirty="0" err="1"/>
              <a:t>OpenStreetMap</a:t>
            </a:r>
            <a:r>
              <a:rPr lang="en-US" dirty="0"/>
              <a:t> data and places particular emphasis on cartography and design of maps created in the </a:t>
            </a:r>
            <a:r>
              <a:rPr lang="en-US" dirty="0" err="1"/>
              <a:t>MapBox</a:t>
            </a:r>
            <a:r>
              <a:rPr lang="en-US" dirty="0"/>
              <a:t> </a:t>
            </a:r>
            <a:r>
              <a:rPr lang="en-US" dirty="0" smtClean="0"/>
              <a:t>system.</a:t>
            </a:r>
          </a:p>
          <a:p>
            <a:r>
              <a:rPr lang="en-US" dirty="0" err="1" smtClean="0"/>
              <a:t>MapServer</a:t>
            </a:r>
            <a:r>
              <a:rPr lang="en-US" dirty="0" smtClean="0"/>
              <a:t> </a:t>
            </a:r>
            <a:r>
              <a:rPr lang="en-US" dirty="0"/>
              <a:t>(</a:t>
            </a:r>
            <a:r>
              <a:rPr lang="en-US" dirty="0">
                <a:hlinkClick r:id="rId5"/>
              </a:rPr>
              <a:t>https://mapserver.org/</a:t>
            </a:r>
            <a:r>
              <a:rPr lang="en-US" dirty="0"/>
              <a:t>) is a free and open-source publishing service that allows map data to be served over the </a:t>
            </a:r>
            <a:r>
              <a:rPr lang="en-US" dirty="0" smtClean="0"/>
              <a:t>Web.</a:t>
            </a:r>
          </a:p>
          <a:p>
            <a:r>
              <a:rPr lang="en-US" dirty="0" err="1" smtClean="0"/>
              <a:t>GeoServer</a:t>
            </a:r>
            <a:r>
              <a:rPr lang="en-US" dirty="0" smtClean="0"/>
              <a:t> </a:t>
            </a:r>
            <a:r>
              <a:rPr lang="en-US" dirty="0"/>
              <a:t>(</a:t>
            </a:r>
            <a:r>
              <a:rPr lang="en-US" dirty="0">
                <a:hlinkClick r:id="rId6"/>
              </a:rPr>
              <a:t>http://geoserver.org/</a:t>
            </a:r>
            <a:r>
              <a:rPr lang="en-US" dirty="0"/>
              <a:t>) is similar to </a:t>
            </a:r>
            <a:r>
              <a:rPr lang="en-US" dirty="0" err="1"/>
              <a:t>MapServer</a:t>
            </a:r>
            <a:r>
              <a:rPr lang="en-US" dirty="0"/>
              <a:t> in that it is a free and open-source service to publish map-based data over the </a:t>
            </a:r>
            <a:r>
              <a:rPr lang="en-US" dirty="0" smtClean="0"/>
              <a:t>Web.</a:t>
            </a:r>
          </a:p>
          <a:p>
            <a:r>
              <a:rPr lang="en-US" dirty="0" err="1" smtClean="0"/>
              <a:t>postGIS</a:t>
            </a:r>
            <a:r>
              <a:rPr lang="en-US" dirty="0" smtClean="0"/>
              <a:t> </a:t>
            </a:r>
            <a:r>
              <a:rPr lang="en-US" dirty="0"/>
              <a:t>(</a:t>
            </a:r>
            <a:r>
              <a:rPr lang="en-US" dirty="0">
                <a:hlinkClick r:id="rId7"/>
              </a:rPr>
              <a:t>http://postgis.net/</a:t>
            </a:r>
            <a:r>
              <a:rPr lang="en-US" dirty="0"/>
              <a:t>) is an open-source spatial database that works with </a:t>
            </a:r>
            <a:r>
              <a:rPr lang="en-US" dirty="0" err="1"/>
              <a:t>postgreSQL</a:t>
            </a:r>
            <a:r>
              <a:rPr lang="en-US" dirty="0"/>
              <a:t> (</a:t>
            </a:r>
            <a:r>
              <a:rPr lang="en-US" dirty="0">
                <a:hlinkClick r:id="rId8"/>
              </a:rPr>
              <a:t>www.postgresql.org/</a:t>
            </a:r>
            <a:r>
              <a:rPr lang="en-US" dirty="0"/>
              <a:t>) to provide geographic objects and spatial </a:t>
            </a:r>
            <a:r>
              <a:rPr lang="en-US" dirty="0" smtClean="0"/>
              <a:t>queries.</a:t>
            </a:r>
          </a:p>
          <a:p>
            <a:r>
              <a:rPr lang="en-US" dirty="0" smtClean="0"/>
              <a:t>NASA </a:t>
            </a:r>
            <a:r>
              <a:rPr lang="en-US" dirty="0" err="1"/>
              <a:t>WorldWind</a:t>
            </a:r>
            <a:r>
              <a:rPr lang="en-US" dirty="0"/>
              <a:t> </a:t>
            </a:r>
            <a:r>
              <a:rPr lang="en-US" dirty="0" smtClean="0"/>
              <a:t>(</a:t>
            </a:r>
            <a:r>
              <a:rPr lang="en-US" dirty="0" smtClean="0">
                <a:hlinkClick r:id="rId9"/>
              </a:rPr>
              <a:t>https://worldwind.arc.nasa.gov/</a:t>
            </a:r>
            <a:r>
              <a:rPr lang="en-US" dirty="0" smtClean="0"/>
              <a:t>) </a:t>
            </a:r>
            <a:r>
              <a:rPr lang="en-US" dirty="0"/>
              <a:t>is an open-source Virtual Globe tool that is particularly suited for viewing datasets created by NASA, such as the Landsat series.</a:t>
            </a:r>
          </a:p>
        </p:txBody>
      </p:sp>
    </p:spTree>
    <p:extLst>
      <p:ext uri="{BB962C8B-B14F-4D97-AF65-F5344CB8AC3E}">
        <p14:creationId xmlns:p14="http://schemas.microsoft.com/office/powerpoint/2010/main" val="422514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What is GIS?</a:t>
            </a:r>
            <a:endParaRPr lang="en-US" dirty="0"/>
          </a:p>
        </p:txBody>
      </p:sp>
      <p:sp>
        <p:nvSpPr>
          <p:cNvPr id="3" name="Content Placeholder 2"/>
          <p:cNvSpPr>
            <a:spLocks noGrp="1"/>
          </p:cNvSpPr>
          <p:nvPr>
            <p:ph idx="1"/>
          </p:nvPr>
        </p:nvSpPr>
        <p:spPr/>
        <p:txBody>
          <a:bodyPr>
            <a:normAutofit/>
          </a:bodyPr>
          <a:lstStyle/>
          <a:p>
            <a:endParaRPr lang="en-US" dirty="0" smtClean="0"/>
          </a:p>
          <a:p>
            <a:pPr marL="0" indent="0">
              <a:buNone/>
            </a:pPr>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 y="209928"/>
            <a:ext cx="4572009" cy="5937516"/>
          </a:xfrm>
          <a:prstGeom prst="rect">
            <a:avLst/>
          </a:prstGeom>
        </p:spPr>
      </p:pic>
      <p:sp>
        <p:nvSpPr>
          <p:cNvPr id="6" name="TextBox 5"/>
          <p:cNvSpPr txBox="1"/>
          <p:nvPr/>
        </p:nvSpPr>
        <p:spPr>
          <a:xfrm>
            <a:off x="4799333" y="1625937"/>
            <a:ext cx="7162800" cy="3600986"/>
          </a:xfrm>
          <a:prstGeom prst="rect">
            <a:avLst/>
          </a:prstGeom>
          <a:noFill/>
        </p:spPr>
        <p:txBody>
          <a:bodyPr wrap="square" rtlCol="0">
            <a:spAutoFit/>
          </a:bodyPr>
          <a:lstStyle/>
          <a:p>
            <a:r>
              <a:rPr lang="en-US" sz="2800" dirty="0">
                <a:latin typeface="Palatino Linotype" panose="02040502050505030304" pitchFamily="18" charset="0"/>
              </a:rPr>
              <a:t>S</a:t>
            </a:r>
            <a:r>
              <a:rPr lang="en-US" sz="2800" dirty="0" smtClean="0">
                <a:latin typeface="Palatino Linotype" panose="02040502050505030304" pitchFamily="18" charset="0"/>
              </a:rPr>
              <a:t>ystem </a:t>
            </a:r>
            <a:r>
              <a:rPr lang="en-US" sz="2800" dirty="0">
                <a:latin typeface="Palatino Linotype" panose="02040502050505030304" pitchFamily="18" charset="0"/>
              </a:rPr>
              <a:t>that is a whole constructed of </a:t>
            </a:r>
            <a:r>
              <a:rPr lang="en-US" sz="2800" dirty="0" smtClean="0">
                <a:latin typeface="Palatino Linotype" panose="02040502050505030304" pitchFamily="18" charset="0"/>
              </a:rPr>
              <a:t>parts:</a:t>
            </a:r>
            <a:br>
              <a:rPr lang="en-US" sz="2800" dirty="0" smtClean="0">
                <a:latin typeface="Palatino Linotype" panose="02040502050505030304" pitchFamily="18" charset="0"/>
              </a:rPr>
            </a:br>
            <a:endParaRPr lang="en-US" sz="3200" dirty="0">
              <a:latin typeface="Palatino Linotype" panose="02040502050505030304" pitchFamily="18" charset="0"/>
            </a:endParaRPr>
          </a:p>
          <a:p>
            <a:pPr marL="800100" lvl="1" indent="-342900">
              <a:buFont typeface="+mj-lt"/>
              <a:buAutoNum type="arabicPeriod"/>
            </a:pPr>
            <a:r>
              <a:rPr lang="en-US" sz="2800" b="1" dirty="0">
                <a:latin typeface="Palatino Linotype" panose="02040502050505030304" pitchFamily="18" charset="0"/>
              </a:rPr>
              <a:t>Software</a:t>
            </a:r>
            <a:endParaRPr lang="en-US" sz="3200" dirty="0">
              <a:latin typeface="Palatino Linotype" panose="02040502050505030304" pitchFamily="18" charset="0"/>
            </a:endParaRPr>
          </a:p>
          <a:p>
            <a:pPr marL="800100" lvl="1" indent="-342900">
              <a:buFont typeface="+mj-lt"/>
              <a:buAutoNum type="arabicPeriod"/>
            </a:pPr>
            <a:r>
              <a:rPr lang="en-US" sz="2800" b="1" dirty="0">
                <a:latin typeface="Palatino Linotype" panose="02040502050505030304" pitchFamily="18" charset="0"/>
              </a:rPr>
              <a:t>Hardware</a:t>
            </a:r>
            <a:endParaRPr lang="en-US" sz="3200" dirty="0">
              <a:latin typeface="Palatino Linotype" panose="02040502050505030304" pitchFamily="18" charset="0"/>
            </a:endParaRPr>
          </a:p>
          <a:p>
            <a:pPr marL="800100" lvl="1" indent="-342900">
              <a:buFont typeface="+mj-lt"/>
              <a:buAutoNum type="arabicPeriod"/>
            </a:pPr>
            <a:r>
              <a:rPr lang="en-US" sz="2800" b="1" dirty="0" smtClean="0">
                <a:latin typeface="Palatino Linotype" panose="02040502050505030304" pitchFamily="18" charset="0"/>
              </a:rPr>
              <a:t>People</a:t>
            </a:r>
          </a:p>
          <a:p>
            <a:pPr marL="800100" lvl="1" indent="-342900">
              <a:buFont typeface="+mj-lt"/>
              <a:buAutoNum type="arabicPeriod"/>
            </a:pPr>
            <a:r>
              <a:rPr lang="en-US" sz="2800" b="1" dirty="0" smtClean="0">
                <a:latin typeface="Palatino Linotype" panose="02040502050505030304" pitchFamily="18" charset="0"/>
              </a:rPr>
              <a:t>Knowledge</a:t>
            </a:r>
          </a:p>
          <a:p>
            <a:pPr marL="800100" lvl="1" indent="-342900">
              <a:buFont typeface="+mj-lt"/>
              <a:buAutoNum type="arabicPeriod"/>
            </a:pPr>
            <a:r>
              <a:rPr lang="en-US" sz="2800" b="1" dirty="0" smtClean="0">
                <a:latin typeface="Palatino Linotype" panose="02040502050505030304" pitchFamily="18" charset="0"/>
              </a:rPr>
              <a:t>Data</a:t>
            </a:r>
          </a:p>
          <a:p>
            <a:pPr marL="800100" lvl="1" indent="-342900">
              <a:buFont typeface="+mj-lt"/>
              <a:buAutoNum type="arabicPeriod"/>
            </a:pPr>
            <a:r>
              <a:rPr lang="en-US" sz="2800" b="1" dirty="0" smtClean="0">
                <a:latin typeface="Palatino Linotype" panose="02040502050505030304" pitchFamily="18" charset="0"/>
              </a:rPr>
              <a:t>Network</a:t>
            </a:r>
            <a:endParaRPr lang="en-US" sz="3200" dirty="0">
              <a:latin typeface="Palatino Linotype" panose="02040502050505030304" pitchFamily="18" charset="0"/>
            </a:endParaRPr>
          </a:p>
        </p:txBody>
      </p:sp>
      <p:sp>
        <p:nvSpPr>
          <p:cNvPr id="7" name="Rectangle 6"/>
          <p:cNvSpPr/>
          <p:nvPr/>
        </p:nvSpPr>
        <p:spPr>
          <a:xfrm>
            <a:off x="4572514" y="5778112"/>
            <a:ext cx="3209212" cy="369332"/>
          </a:xfrm>
          <a:prstGeom prst="rect">
            <a:avLst/>
          </a:prstGeom>
        </p:spPr>
        <p:txBody>
          <a:bodyPr wrap="none">
            <a:spAutoFit/>
          </a:bodyPr>
          <a:lstStyle/>
          <a:p>
            <a:r>
              <a:rPr lang="en-US" dirty="0">
                <a:latin typeface="Palatino Linotype" panose="02040502050505030304" pitchFamily="18" charset="0"/>
              </a:rPr>
              <a:t>Figure by Brian Tomaszewski</a:t>
            </a:r>
            <a:endParaRPr lang="en-US" dirty="0"/>
          </a:p>
        </p:txBody>
      </p:sp>
    </p:spTree>
    <p:extLst>
      <p:ext uri="{BB962C8B-B14F-4D97-AF65-F5344CB8AC3E}">
        <p14:creationId xmlns:p14="http://schemas.microsoft.com/office/powerpoint/2010/main" val="128046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Free and Open-Source Datasets Relevant to </a:t>
            </a:r>
            <a:r>
              <a:rPr lang="en-US" dirty="0" smtClean="0"/>
              <a:t/>
            </a:r>
            <a:br>
              <a:rPr lang="en-US" dirty="0" smtClean="0"/>
            </a:br>
            <a:r>
              <a:rPr lang="en-US" dirty="0" smtClean="0"/>
              <a:t>Disaster </a:t>
            </a:r>
            <a:r>
              <a:rPr lang="en-US" dirty="0"/>
              <a:t>Management</a:t>
            </a:r>
          </a:p>
        </p:txBody>
      </p:sp>
      <p:sp>
        <p:nvSpPr>
          <p:cNvPr id="3" name="Content Placeholder 2"/>
          <p:cNvSpPr>
            <a:spLocks noGrp="1"/>
          </p:cNvSpPr>
          <p:nvPr>
            <p:ph idx="1"/>
          </p:nvPr>
        </p:nvSpPr>
        <p:spPr>
          <a:xfrm>
            <a:off x="304800" y="1600201"/>
            <a:ext cx="11277600" cy="4525963"/>
          </a:xfrm>
        </p:spPr>
        <p:txBody>
          <a:bodyPr>
            <a:normAutofit fontScale="85000" lnSpcReduction="10000"/>
          </a:bodyPr>
          <a:lstStyle/>
          <a:p>
            <a:r>
              <a:rPr lang="en-US" dirty="0"/>
              <a:t>Open Data: data </a:t>
            </a:r>
            <a:r>
              <a:rPr lang="en-US" dirty="0" smtClean="0"/>
              <a:t>published </a:t>
            </a:r>
            <a:r>
              <a:rPr lang="en-US" dirty="0"/>
              <a:t>and made freely accessible to anyone so as to choose to use them and redistribute </a:t>
            </a:r>
            <a:r>
              <a:rPr lang="en-US" dirty="0" smtClean="0"/>
              <a:t>them</a:t>
            </a:r>
          </a:p>
          <a:p>
            <a:r>
              <a:rPr lang="en-US" dirty="0" smtClean="0"/>
              <a:t>Open </a:t>
            </a:r>
            <a:r>
              <a:rPr lang="en-US" dirty="0"/>
              <a:t>data for the </a:t>
            </a:r>
            <a:r>
              <a:rPr lang="en-US" dirty="0" smtClean="0"/>
              <a:t>government</a:t>
            </a:r>
          </a:p>
          <a:p>
            <a:r>
              <a:rPr lang="en-US" dirty="0" smtClean="0"/>
              <a:t>Value </a:t>
            </a:r>
            <a:r>
              <a:rPr lang="en-US" dirty="0"/>
              <a:t>of open data efforts to disaster management is </a:t>
            </a:r>
            <a:r>
              <a:rPr lang="en-US" dirty="0" smtClean="0"/>
              <a:t>incalculable</a:t>
            </a:r>
          </a:p>
          <a:p>
            <a:r>
              <a:rPr lang="en-US" dirty="0" smtClean="0"/>
              <a:t>Access </a:t>
            </a:r>
            <a:r>
              <a:rPr lang="en-US" dirty="0"/>
              <a:t>to reliable data such as infrastructure, environmental conditions, and population characteristics can literally be a matter of life and </a:t>
            </a:r>
            <a:r>
              <a:rPr lang="en-US" dirty="0" smtClean="0"/>
              <a:t>death: disaster </a:t>
            </a:r>
            <a:r>
              <a:rPr lang="en-US" dirty="0"/>
              <a:t>response and </a:t>
            </a:r>
            <a:r>
              <a:rPr lang="en-US" dirty="0" smtClean="0"/>
              <a:t>recovery </a:t>
            </a:r>
          </a:p>
          <a:p>
            <a:r>
              <a:rPr lang="en-US" dirty="0" smtClean="0"/>
              <a:t>World </a:t>
            </a:r>
            <a:r>
              <a:rPr lang="en-US" dirty="0"/>
              <a:t>Bank Global Facility for Disaster Reduction and Recovery (GFDRR) </a:t>
            </a:r>
            <a:r>
              <a:rPr lang="en-US" dirty="0" smtClean="0"/>
              <a:t>and GRID</a:t>
            </a:r>
            <a:r>
              <a:rPr lang="en-US" baseline="30000" dirty="0" smtClean="0"/>
              <a:t>3</a:t>
            </a:r>
            <a:r>
              <a:rPr lang="en-US" dirty="0" smtClean="0"/>
              <a:t> examples of open </a:t>
            </a:r>
            <a:r>
              <a:rPr lang="en-US" dirty="0"/>
              <a:t>data in developing countries that can feed directly into disaster management efforts</a:t>
            </a:r>
          </a:p>
        </p:txBody>
      </p:sp>
    </p:spTree>
    <p:extLst>
      <p:ext uri="{BB962C8B-B14F-4D97-AF65-F5344CB8AC3E}">
        <p14:creationId xmlns:p14="http://schemas.microsoft.com/office/powerpoint/2010/main" val="177122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Free </a:t>
            </a:r>
            <a:r>
              <a:rPr lang="en-US" dirty="0"/>
              <a:t>and </a:t>
            </a:r>
            <a:r>
              <a:rPr lang="en-US" dirty="0" smtClean="0"/>
              <a:t>Open-Source </a:t>
            </a:r>
            <a:br>
              <a:rPr lang="en-US" dirty="0" smtClean="0"/>
            </a:br>
            <a:r>
              <a:rPr lang="en-US" dirty="0" smtClean="0"/>
              <a:t>Reference </a:t>
            </a:r>
            <a:r>
              <a:rPr lang="en-US" dirty="0"/>
              <a:t>and </a:t>
            </a:r>
            <a:r>
              <a:rPr lang="en-US" dirty="0" smtClean="0"/>
              <a:t>Thematic GIS </a:t>
            </a:r>
            <a:r>
              <a:rPr lang="en-US" dirty="0"/>
              <a:t>datasets </a:t>
            </a:r>
          </a:p>
        </p:txBody>
      </p:sp>
      <p:sp>
        <p:nvSpPr>
          <p:cNvPr id="3" name="Content Placeholder 2"/>
          <p:cNvSpPr>
            <a:spLocks noGrp="1"/>
          </p:cNvSpPr>
          <p:nvPr>
            <p:ph idx="1"/>
          </p:nvPr>
        </p:nvSpPr>
        <p:spPr>
          <a:xfrm>
            <a:off x="228600" y="1371600"/>
            <a:ext cx="11658600" cy="4525963"/>
          </a:xfrm>
        </p:spPr>
        <p:txBody>
          <a:bodyPr>
            <a:noAutofit/>
          </a:bodyPr>
          <a:lstStyle/>
          <a:p>
            <a:r>
              <a:rPr lang="en-US" sz="1350" dirty="0"/>
              <a:t>The National Map (</a:t>
            </a:r>
            <a:r>
              <a:rPr lang="en-US" sz="1350" dirty="0" smtClean="0">
                <a:hlinkClick r:id="rId2"/>
              </a:rPr>
              <a:t>www.usgs.gov/core-science-systems/national-geospatial-program/national-map</a:t>
            </a:r>
            <a:r>
              <a:rPr lang="en-US" sz="1350" dirty="0" smtClean="0"/>
              <a:t>) </a:t>
            </a:r>
            <a:r>
              <a:rPr lang="en-US" sz="1350" dirty="0"/>
              <a:t>provides access to numerous reference and thematic data layers for the United </a:t>
            </a:r>
            <a:r>
              <a:rPr lang="en-US" sz="1350" dirty="0" smtClean="0"/>
              <a:t>States.</a:t>
            </a:r>
          </a:p>
          <a:p>
            <a:r>
              <a:rPr lang="en-US" sz="1350" dirty="0" smtClean="0"/>
              <a:t>USGS </a:t>
            </a:r>
            <a:r>
              <a:rPr lang="en-US" sz="1350" dirty="0"/>
              <a:t>Global Visualization Viewer (</a:t>
            </a:r>
            <a:r>
              <a:rPr lang="en-US" sz="1350" dirty="0">
                <a:hlinkClick r:id="rId3"/>
              </a:rPr>
              <a:t>https://glovis.usgs.gov/</a:t>
            </a:r>
            <a:r>
              <a:rPr lang="en-US" sz="1350" dirty="0"/>
              <a:t>) provides free access to numerous NASA and USGS products such as LANDSAT, MODIS, ASTER, and </a:t>
            </a:r>
            <a:r>
              <a:rPr lang="en-US" sz="1350" dirty="0" smtClean="0"/>
              <a:t>TERRA.</a:t>
            </a:r>
          </a:p>
          <a:p>
            <a:r>
              <a:rPr lang="en-US" sz="1350" dirty="0" smtClean="0"/>
              <a:t>Global </a:t>
            </a:r>
            <a:r>
              <a:rPr lang="en-US" sz="1350" dirty="0"/>
              <a:t>Administrative Areas (</a:t>
            </a:r>
            <a:r>
              <a:rPr lang="en-US" sz="1350" dirty="0">
                <a:hlinkClick r:id="rId4"/>
              </a:rPr>
              <a:t>https://gadm.org/</a:t>
            </a:r>
            <a:r>
              <a:rPr lang="en-US" sz="1350" dirty="0"/>
              <a:t>) provides free access to worldwide administrative </a:t>
            </a:r>
            <a:r>
              <a:rPr lang="en-US" sz="1350" dirty="0" smtClean="0"/>
              <a:t>boundaries.</a:t>
            </a:r>
          </a:p>
          <a:p>
            <a:r>
              <a:rPr lang="en-US" sz="1350" dirty="0" err="1" smtClean="0"/>
              <a:t>Geonames</a:t>
            </a:r>
            <a:r>
              <a:rPr lang="en-US" sz="1350" dirty="0" smtClean="0"/>
              <a:t> </a:t>
            </a:r>
            <a:r>
              <a:rPr lang="en-US" sz="1350" dirty="0"/>
              <a:t>(</a:t>
            </a:r>
            <a:r>
              <a:rPr lang="en-US" sz="1350" dirty="0">
                <a:hlinkClick r:id="rId5"/>
              </a:rPr>
              <a:t>www.geonames.org/</a:t>
            </a:r>
            <a:r>
              <a:rPr lang="en-US" sz="1350" dirty="0"/>
              <a:t>) provides free worldwide gazetteer (place name) data, a good source for geocoding </a:t>
            </a:r>
            <a:r>
              <a:rPr lang="en-US" sz="1350" dirty="0" smtClean="0"/>
              <a:t>applications.</a:t>
            </a:r>
          </a:p>
          <a:p>
            <a:r>
              <a:rPr lang="en-US" sz="1350" dirty="0" smtClean="0"/>
              <a:t>FEMA </a:t>
            </a:r>
            <a:r>
              <a:rPr lang="en-US" sz="1350" dirty="0"/>
              <a:t>GIS Data Feeds (</a:t>
            </a:r>
            <a:r>
              <a:rPr lang="en-US" sz="1350" dirty="0">
                <a:hlinkClick r:id="rId6"/>
              </a:rPr>
              <a:t>https://gis.fema.gov/DataFeeds.html</a:t>
            </a:r>
            <a:r>
              <a:rPr lang="en-US" sz="1350" dirty="0"/>
              <a:t>) provides a collection of FEMA’s disaster declarations and support offices relative to the United </a:t>
            </a:r>
            <a:r>
              <a:rPr lang="en-US" sz="1350" dirty="0" smtClean="0"/>
              <a:t>States.</a:t>
            </a:r>
          </a:p>
          <a:p>
            <a:r>
              <a:rPr lang="en-US" sz="1350" dirty="0" smtClean="0"/>
              <a:t>US </a:t>
            </a:r>
            <a:r>
              <a:rPr lang="en-US" sz="1350" dirty="0"/>
              <a:t>Census Bureau (</a:t>
            </a:r>
            <a:r>
              <a:rPr lang="en-US" sz="1350" dirty="0">
                <a:hlinkClick r:id="rId7"/>
              </a:rPr>
              <a:t>https://data.census.gov/cedsci/</a:t>
            </a:r>
            <a:r>
              <a:rPr lang="en-US" sz="1350" dirty="0"/>
              <a:t>). Relevant to the United States and can be used to find a wide variety of census indicator data (discussed again in Chapter 9</a:t>
            </a:r>
            <a:r>
              <a:rPr lang="en-US" sz="1350" dirty="0" smtClean="0"/>
              <a:t>).</a:t>
            </a:r>
          </a:p>
          <a:p>
            <a:r>
              <a:rPr lang="en-US" sz="1350" dirty="0" smtClean="0"/>
              <a:t>USGS </a:t>
            </a:r>
            <a:r>
              <a:rPr lang="en-US" sz="1350" dirty="0"/>
              <a:t>Earthquake Hazards Program (</a:t>
            </a:r>
            <a:r>
              <a:rPr lang="en-US" sz="1350" dirty="0">
                <a:hlinkClick r:id="rId8"/>
              </a:rPr>
              <a:t>https://earthquake.usgs.gov/earthquakes/feed/v1.0/</a:t>
            </a:r>
            <a:r>
              <a:rPr lang="en-US" sz="1350" dirty="0"/>
              <a:t>) A variety of feeds (including KML and </a:t>
            </a:r>
            <a:r>
              <a:rPr lang="en-US" sz="1350" dirty="0" err="1"/>
              <a:t>GeoJSON</a:t>
            </a:r>
            <a:r>
              <a:rPr lang="en-US" sz="1350" dirty="0"/>
              <a:t>) related to worldwide earthquake </a:t>
            </a:r>
            <a:r>
              <a:rPr lang="en-US" sz="1350" dirty="0" smtClean="0"/>
              <a:t>instances.</a:t>
            </a:r>
          </a:p>
          <a:p>
            <a:r>
              <a:rPr lang="en-US" sz="1350" dirty="0" smtClean="0"/>
              <a:t>World </a:t>
            </a:r>
            <a:r>
              <a:rPr lang="en-US" sz="1350" dirty="0"/>
              <a:t>Bank Data (</a:t>
            </a:r>
            <a:r>
              <a:rPr lang="en-US" sz="1350" dirty="0">
                <a:hlinkClick r:id="rId9"/>
              </a:rPr>
              <a:t>https://data.worldbank.org/</a:t>
            </a:r>
            <a:r>
              <a:rPr lang="en-US" sz="1350" dirty="0"/>
              <a:t>) provides economic and social country-level indicators; data are in CSV, XML, and Excel </a:t>
            </a:r>
            <a:r>
              <a:rPr lang="en-US" sz="1350" dirty="0" smtClean="0"/>
              <a:t>formats</a:t>
            </a:r>
          </a:p>
          <a:p>
            <a:r>
              <a:rPr lang="en-US" sz="1350" dirty="0" smtClean="0"/>
              <a:t>Humanitarian </a:t>
            </a:r>
            <a:r>
              <a:rPr lang="en-US" sz="1350" dirty="0"/>
              <a:t>Data Exchange (</a:t>
            </a:r>
            <a:r>
              <a:rPr lang="en-US" sz="1350" dirty="0">
                <a:hlinkClick r:id="rId10"/>
              </a:rPr>
              <a:t>https://data.humdata.org/</a:t>
            </a:r>
            <a:r>
              <a:rPr lang="en-US" sz="1350" dirty="0"/>
              <a:t>) is a central location for humanitarian datasets managed by OCHA’s Centre for Humanitarian </a:t>
            </a:r>
            <a:r>
              <a:rPr lang="en-US" sz="1350" dirty="0" smtClean="0"/>
              <a:t>Data.</a:t>
            </a:r>
          </a:p>
          <a:p>
            <a:r>
              <a:rPr lang="en-US" sz="1350" dirty="0" smtClean="0"/>
              <a:t>Homeland </a:t>
            </a:r>
            <a:r>
              <a:rPr lang="en-US" sz="1350" dirty="0"/>
              <a:t>Infrastructure Foundation Level Data (HIFLD) program provides “National foundation-level geospatial data within the open public domain that can be useful to support community preparedness, resiliency, research, and more” (</a:t>
            </a:r>
            <a:r>
              <a:rPr lang="en-US" sz="1350" dirty="0">
                <a:hlinkClick r:id="rId11"/>
              </a:rPr>
              <a:t>https://hifld-geoplatform.opendata.arcgis.com</a:t>
            </a:r>
            <a:r>
              <a:rPr lang="en-US" sz="1350" dirty="0" smtClean="0">
                <a:hlinkClick r:id="rId11"/>
              </a:rPr>
              <a:t>/</a:t>
            </a:r>
            <a:r>
              <a:rPr lang="en-US" sz="1350" dirty="0" smtClean="0"/>
              <a:t>).</a:t>
            </a:r>
          </a:p>
          <a:p>
            <a:r>
              <a:rPr lang="en-US" sz="1350" dirty="0" smtClean="0"/>
              <a:t>United </a:t>
            </a:r>
            <a:r>
              <a:rPr lang="en-US" sz="1350" dirty="0"/>
              <a:t>Nations Second Administrative Level Boundaries (</a:t>
            </a:r>
            <a:r>
              <a:rPr lang="en-US" sz="1350" dirty="0">
                <a:hlinkClick r:id="rId12"/>
              </a:rPr>
              <a:t>www.unsalb.org/data</a:t>
            </a:r>
            <a:r>
              <a:rPr lang="en-US" sz="1350" dirty="0" smtClean="0"/>
              <a:t>).</a:t>
            </a:r>
          </a:p>
          <a:p>
            <a:r>
              <a:rPr lang="en-US" sz="1350" dirty="0" smtClean="0"/>
              <a:t>Open </a:t>
            </a:r>
            <a:r>
              <a:rPr lang="en-US" sz="1350" dirty="0"/>
              <a:t>Data for Resilience Index “aims at improving risk information through better access to data” (</a:t>
            </a:r>
            <a:r>
              <a:rPr lang="en-US" sz="1350" dirty="0">
                <a:hlinkClick r:id="rId13"/>
              </a:rPr>
              <a:t>https://index.opendri.org/</a:t>
            </a:r>
            <a:r>
              <a:rPr lang="en-US" sz="1350" dirty="0"/>
              <a:t>).</a:t>
            </a:r>
          </a:p>
        </p:txBody>
      </p:sp>
    </p:spTree>
    <p:extLst>
      <p:ext uri="{BB962C8B-B14F-4D97-AF65-F5344CB8AC3E}">
        <p14:creationId xmlns:p14="http://schemas.microsoft.com/office/powerpoint/2010/main" val="159324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Choose the Right GIS Technology for Disaster Management</a:t>
            </a:r>
          </a:p>
        </p:txBody>
      </p:sp>
      <p:sp>
        <p:nvSpPr>
          <p:cNvPr id="3" name="Content Placeholder 2"/>
          <p:cNvSpPr>
            <a:spLocks noGrp="1"/>
          </p:cNvSpPr>
          <p:nvPr>
            <p:ph idx="1"/>
          </p:nvPr>
        </p:nvSpPr>
        <p:spPr/>
        <p:txBody>
          <a:bodyPr/>
          <a:lstStyle/>
          <a:p>
            <a:r>
              <a:rPr lang="en-US" dirty="0" smtClean="0"/>
              <a:t>No </a:t>
            </a:r>
            <a:r>
              <a:rPr lang="en-US" dirty="0"/>
              <a:t>single guideline or set of principles to determine the right GIS technology to use for disaster </a:t>
            </a:r>
            <a:r>
              <a:rPr lang="en-US" dirty="0" smtClean="0"/>
              <a:t>management</a:t>
            </a:r>
          </a:p>
          <a:p>
            <a:r>
              <a:rPr lang="en-US" dirty="0" smtClean="0"/>
              <a:t>Cost</a:t>
            </a:r>
          </a:p>
          <a:p>
            <a:r>
              <a:rPr lang="en-US" dirty="0" smtClean="0"/>
              <a:t>Capacity</a:t>
            </a:r>
          </a:p>
          <a:p>
            <a:r>
              <a:rPr lang="en-US" dirty="0" smtClean="0"/>
              <a:t>Task change over time</a:t>
            </a:r>
          </a:p>
          <a:p>
            <a:r>
              <a:rPr lang="en-US" dirty="0" smtClean="0"/>
              <a:t>Organizational importance of GIS</a:t>
            </a:r>
            <a:endParaRPr lang="en-US" dirty="0"/>
          </a:p>
        </p:txBody>
      </p:sp>
    </p:spTree>
    <p:extLst>
      <p:ext uri="{BB962C8B-B14F-4D97-AF65-F5344CB8AC3E}">
        <p14:creationId xmlns:p14="http://schemas.microsoft.com/office/powerpoint/2010/main" val="356820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Started with GIS Technology and GIS Technology Configuration Ideas</a:t>
            </a:r>
          </a:p>
        </p:txBody>
      </p:sp>
      <p:sp>
        <p:nvSpPr>
          <p:cNvPr id="3" name="Content Placeholder 2"/>
          <p:cNvSpPr>
            <a:spLocks noGrp="1"/>
          </p:cNvSpPr>
          <p:nvPr>
            <p:ph idx="1"/>
          </p:nvPr>
        </p:nvSpPr>
        <p:spPr/>
        <p:txBody>
          <a:bodyPr/>
          <a:lstStyle/>
          <a:p>
            <a:r>
              <a:rPr lang="en-US" dirty="0"/>
              <a:t>Brand new: free tool like Explorer for </a:t>
            </a:r>
            <a:r>
              <a:rPr lang="en-US" dirty="0" smtClean="0"/>
              <a:t>ArcGIS: </a:t>
            </a:r>
            <a:r>
              <a:rPr lang="en-US" dirty="0" smtClean="0">
                <a:hlinkClick r:id="rId2"/>
              </a:rPr>
              <a:t>www.esri.com/en-us/arcgis/products/explorer-for-arcgis</a:t>
            </a:r>
            <a:r>
              <a:rPr lang="en-US" dirty="0" smtClean="0"/>
              <a:t/>
            </a:r>
            <a:br>
              <a:rPr lang="en-US" dirty="0" smtClean="0"/>
            </a:br>
            <a:endParaRPr lang="en-US" dirty="0" smtClean="0"/>
          </a:p>
          <a:p>
            <a:r>
              <a:rPr lang="en-US" dirty="0"/>
              <a:t>21-day free trial version of ArcGIS (</a:t>
            </a:r>
            <a:r>
              <a:rPr lang="en-US" dirty="0">
                <a:hlinkClick r:id="rId3"/>
              </a:rPr>
              <a:t>www.esri.com/en-us/arcgis/trial</a:t>
            </a:r>
            <a:r>
              <a:rPr lang="en-US" dirty="0"/>
              <a:t>) or QGIS (</a:t>
            </a:r>
            <a:r>
              <a:rPr lang="en-US" dirty="0">
                <a:hlinkClick r:id="rId4"/>
              </a:rPr>
              <a:t>https://qgis.org</a:t>
            </a:r>
            <a:r>
              <a:rPr lang="en-US" dirty="0" smtClean="0">
                <a:hlinkClick r:id="rId4"/>
              </a:rPr>
              <a:t>/</a:t>
            </a:r>
            <a:r>
              <a:rPr lang="en-US" dirty="0" smtClean="0"/>
              <a:t>)</a:t>
            </a:r>
            <a:endParaRPr lang="en-US" dirty="0"/>
          </a:p>
        </p:txBody>
      </p:sp>
    </p:spTree>
    <p:extLst>
      <p:ext uri="{BB962C8B-B14F-4D97-AF65-F5344CB8AC3E}">
        <p14:creationId xmlns:p14="http://schemas.microsoft.com/office/powerpoint/2010/main" val="36008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Open-source </a:t>
            </a:r>
            <a:r>
              <a:rPr lang="en-US" dirty="0"/>
              <a:t>GIS </a:t>
            </a:r>
            <a:r>
              <a:rPr lang="en-US" dirty="0" smtClean="0"/>
              <a:t>Technology Stack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48" y="1295400"/>
            <a:ext cx="11698455" cy="4343400"/>
          </a:xfrm>
          <a:prstGeom prst="rect">
            <a:avLst/>
          </a:prstGeom>
        </p:spPr>
      </p:pic>
      <p:sp>
        <p:nvSpPr>
          <p:cNvPr id="5" name="Rectangle 4"/>
          <p:cNvSpPr/>
          <p:nvPr/>
        </p:nvSpPr>
        <p:spPr>
          <a:xfrm>
            <a:off x="4419600" y="5791200"/>
            <a:ext cx="3266920" cy="369332"/>
          </a:xfrm>
          <a:prstGeom prst="rect">
            <a:avLst/>
          </a:prstGeom>
        </p:spPr>
        <p:txBody>
          <a:bodyPr wrap="none">
            <a:spAutoFit/>
          </a:bodyPr>
          <a:lstStyle/>
          <a:p>
            <a:r>
              <a:rPr lang="en-US" dirty="0" smtClean="0">
                <a:latin typeface="Palatino Linotype" panose="02040502050505030304" pitchFamily="18" charset="0"/>
              </a:rPr>
              <a:t>Figure </a:t>
            </a:r>
            <a:r>
              <a:rPr lang="en-US" dirty="0">
                <a:latin typeface="Palatino Linotype" panose="02040502050505030304" pitchFamily="18" charset="0"/>
              </a:rPr>
              <a:t>by Brian Tomaszewski</a:t>
            </a:r>
            <a:r>
              <a:rPr lang="en-US" dirty="0" smtClean="0">
                <a:latin typeface="Palatino Linotype" panose="02040502050505030304" pitchFamily="18" charset="0"/>
              </a:rPr>
              <a:t>.</a:t>
            </a:r>
            <a:endParaRPr lang="en-US" dirty="0"/>
          </a:p>
        </p:txBody>
      </p:sp>
    </p:spTree>
    <p:extLst>
      <p:ext uri="{BB962C8B-B14F-4D97-AF65-F5344CB8AC3E}">
        <p14:creationId xmlns:p14="http://schemas.microsoft.com/office/powerpoint/2010/main" val="88381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Summary</a:t>
            </a:r>
            <a:endParaRPr lang="en-US" dirty="0"/>
          </a:p>
        </p:txBody>
      </p:sp>
      <p:sp>
        <p:nvSpPr>
          <p:cNvPr id="2" name="Content Placeholder 1"/>
          <p:cNvSpPr>
            <a:spLocks noGrp="1"/>
          </p:cNvSpPr>
          <p:nvPr>
            <p:ph idx="1"/>
          </p:nvPr>
        </p:nvSpPr>
        <p:spPr/>
        <p:txBody>
          <a:bodyPr/>
          <a:lstStyle/>
          <a:p>
            <a:r>
              <a:rPr lang="en-US" dirty="0"/>
              <a:t>GIS on conceptual and technical </a:t>
            </a:r>
            <a:r>
              <a:rPr lang="en-US" dirty="0" smtClean="0"/>
              <a:t>levels</a:t>
            </a:r>
          </a:p>
          <a:p>
            <a:r>
              <a:rPr lang="en-US" dirty="0" smtClean="0"/>
              <a:t>Individual </a:t>
            </a:r>
            <a:r>
              <a:rPr lang="en-US" dirty="0"/>
              <a:t>components of the system that comprises </a:t>
            </a:r>
            <a:r>
              <a:rPr lang="en-US" dirty="0" smtClean="0"/>
              <a:t>GIS</a:t>
            </a:r>
          </a:p>
          <a:p>
            <a:r>
              <a:rPr lang="en-US" dirty="0" smtClean="0"/>
              <a:t>Functions </a:t>
            </a:r>
            <a:r>
              <a:rPr lang="en-US" dirty="0"/>
              <a:t>of GIS </a:t>
            </a:r>
            <a:endParaRPr lang="en-US" dirty="0" smtClean="0"/>
          </a:p>
          <a:p>
            <a:r>
              <a:rPr lang="en-US" dirty="0"/>
              <a:t>GIS data </a:t>
            </a:r>
            <a:r>
              <a:rPr lang="en-US" dirty="0" smtClean="0"/>
              <a:t>models</a:t>
            </a:r>
          </a:p>
          <a:p>
            <a:r>
              <a:rPr lang="en-US" dirty="0" smtClean="0"/>
              <a:t>Specific </a:t>
            </a:r>
            <a:r>
              <a:rPr lang="en-US" dirty="0"/>
              <a:t>technologies relevant to disaster </a:t>
            </a:r>
            <a:r>
              <a:rPr lang="en-US" dirty="0" smtClean="0"/>
              <a:t>management</a:t>
            </a:r>
          </a:p>
          <a:p>
            <a:r>
              <a:rPr lang="en-US" dirty="0" smtClean="0"/>
              <a:t>Free </a:t>
            </a:r>
            <a:r>
              <a:rPr lang="en-US" dirty="0"/>
              <a:t>and open-source datasets relevant to disaster management  </a:t>
            </a:r>
          </a:p>
        </p:txBody>
      </p:sp>
    </p:spTree>
    <p:extLst>
      <p:ext uri="{BB962C8B-B14F-4D97-AF65-F5344CB8AC3E}">
        <p14:creationId xmlns:p14="http://schemas.microsoft.com/office/powerpoint/2010/main" val="137439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a:t>
            </a:r>
          </a:p>
        </p:txBody>
      </p:sp>
      <p:sp>
        <p:nvSpPr>
          <p:cNvPr id="3" name="Content Placeholder 2"/>
          <p:cNvSpPr>
            <a:spLocks noGrp="1"/>
          </p:cNvSpPr>
          <p:nvPr>
            <p:ph idx="1"/>
          </p:nvPr>
        </p:nvSpPr>
        <p:spPr>
          <a:xfrm>
            <a:off x="152400" y="1066800"/>
            <a:ext cx="11887200" cy="4525963"/>
          </a:xfrm>
        </p:spPr>
        <p:txBody>
          <a:bodyPr>
            <a:noAutofit/>
          </a:bodyPr>
          <a:lstStyle/>
          <a:p>
            <a:pPr marL="514350" indent="-514350">
              <a:buFont typeface="+mj-lt"/>
              <a:buAutoNum type="arabicPeriod"/>
            </a:pPr>
            <a:r>
              <a:rPr lang="en-US" sz="1400" dirty="0"/>
              <a:t>What, if anything, might you add to the components of GIS in terms of disaster management </a:t>
            </a:r>
            <a:r>
              <a:rPr lang="en-US" sz="1400" dirty="0" smtClean="0"/>
              <a:t>areas?</a:t>
            </a:r>
            <a:br>
              <a:rPr lang="en-US" sz="1400" dirty="0" smtClean="0"/>
            </a:br>
            <a:endParaRPr lang="en-US" sz="1400" dirty="0" smtClean="0"/>
          </a:p>
          <a:p>
            <a:pPr marL="514350" indent="-514350">
              <a:buFont typeface="+mj-lt"/>
              <a:buAutoNum type="arabicPeriod"/>
            </a:pPr>
            <a:r>
              <a:rPr lang="en-US" sz="1400" dirty="0" smtClean="0"/>
              <a:t>With </a:t>
            </a:r>
            <a:r>
              <a:rPr lang="en-US" sz="1400" dirty="0"/>
              <a:t>the further increase of 3D virtualization worlds like Google Earth, do you think the concept of map layers is still relevant for disaster management</a:t>
            </a:r>
            <a:r>
              <a:rPr lang="en-US" sz="1400" dirty="0" smtClean="0"/>
              <a:t>?</a:t>
            </a:r>
            <a:br>
              <a:rPr lang="en-US" sz="1400" dirty="0" smtClean="0"/>
            </a:br>
            <a:endParaRPr lang="en-US" sz="1400" dirty="0"/>
          </a:p>
          <a:p>
            <a:pPr marL="514350" indent="-514350">
              <a:buFont typeface="+mj-lt"/>
              <a:buAutoNum type="arabicPeriod"/>
            </a:pPr>
            <a:r>
              <a:rPr lang="en-US" sz="1400" dirty="0" smtClean="0"/>
              <a:t>What </a:t>
            </a:r>
            <a:r>
              <a:rPr lang="en-US" sz="1400" dirty="0"/>
              <a:t>other types of GIS data-storage formats can you find, besides the ones listed in this chapter, that are used for disaster management applications</a:t>
            </a:r>
            <a:r>
              <a:rPr lang="en-US" sz="1400" dirty="0" smtClean="0"/>
              <a:t>?</a:t>
            </a:r>
            <a:br>
              <a:rPr lang="en-US" sz="1400" dirty="0" smtClean="0"/>
            </a:br>
            <a:endParaRPr lang="en-US" sz="1400" dirty="0"/>
          </a:p>
          <a:p>
            <a:pPr marL="514350" indent="-514350">
              <a:buFont typeface="+mj-lt"/>
              <a:buAutoNum type="arabicPeriod"/>
            </a:pPr>
            <a:r>
              <a:rPr lang="en-US" sz="1400" dirty="0" smtClean="0"/>
              <a:t>From </a:t>
            </a:r>
            <a:r>
              <a:rPr lang="en-US" sz="1400" dirty="0"/>
              <a:t>what you’ve learned about GIS and disaster management so far, what other GIS disaster management analysis scenarios you can think of</a:t>
            </a:r>
            <a:r>
              <a:rPr lang="en-US" sz="1400" dirty="0" smtClean="0"/>
              <a:t>?</a:t>
            </a:r>
            <a:br>
              <a:rPr lang="en-US" sz="1400" dirty="0" smtClean="0"/>
            </a:br>
            <a:endParaRPr lang="en-US" sz="1400" dirty="0"/>
          </a:p>
          <a:p>
            <a:pPr marL="514350" indent="-514350">
              <a:buFont typeface="+mj-lt"/>
              <a:buAutoNum type="arabicPeriod"/>
            </a:pPr>
            <a:r>
              <a:rPr lang="en-US" sz="1400" dirty="0" smtClean="0"/>
              <a:t>What </a:t>
            </a:r>
            <a:r>
              <a:rPr lang="en-US" sz="1400" dirty="0"/>
              <a:t>other GIS limitations you can think of, and how might those limitations be relevant to disaster management</a:t>
            </a:r>
            <a:r>
              <a:rPr lang="en-US" sz="1400" dirty="0" smtClean="0"/>
              <a:t>?</a:t>
            </a:r>
            <a:br>
              <a:rPr lang="en-US" sz="1400" dirty="0" smtClean="0"/>
            </a:br>
            <a:endParaRPr lang="en-US" sz="1400" dirty="0"/>
          </a:p>
          <a:p>
            <a:pPr marL="514350" indent="-514350">
              <a:buFont typeface="+mj-lt"/>
              <a:buAutoNum type="arabicPeriod"/>
            </a:pPr>
            <a:r>
              <a:rPr lang="en-US" sz="1400" dirty="0" smtClean="0"/>
              <a:t>What </a:t>
            </a:r>
            <a:r>
              <a:rPr lang="en-US" sz="1400" dirty="0"/>
              <a:t>are some disaster management features you would represent as vector? As raster? Are there disaster management cases you can think of where either raster or vector could be used</a:t>
            </a:r>
            <a:r>
              <a:rPr lang="en-US" sz="1400" dirty="0" smtClean="0"/>
              <a:t>?</a:t>
            </a:r>
            <a:br>
              <a:rPr lang="en-US" sz="1400" dirty="0" smtClean="0"/>
            </a:br>
            <a:endParaRPr lang="en-US" sz="1400" dirty="0"/>
          </a:p>
          <a:p>
            <a:pPr marL="514350" indent="-514350">
              <a:buFont typeface="+mj-lt"/>
              <a:buAutoNum type="arabicPeriod"/>
            </a:pPr>
            <a:r>
              <a:rPr lang="en-US" sz="1400" dirty="0" smtClean="0"/>
              <a:t>Why </a:t>
            </a:r>
            <a:r>
              <a:rPr lang="en-US" sz="1400" dirty="0"/>
              <a:t>is metadata important</a:t>
            </a:r>
            <a:r>
              <a:rPr lang="en-US" sz="1400" dirty="0" smtClean="0"/>
              <a:t>?</a:t>
            </a:r>
            <a:br>
              <a:rPr lang="en-US" sz="1400" dirty="0" smtClean="0"/>
            </a:br>
            <a:endParaRPr lang="en-US" sz="1400" dirty="0"/>
          </a:p>
          <a:p>
            <a:pPr marL="514350" indent="-514350">
              <a:buFont typeface="+mj-lt"/>
              <a:buAutoNum type="arabicPeriod"/>
            </a:pPr>
            <a:r>
              <a:rPr lang="en-US" sz="1400" dirty="0" smtClean="0"/>
              <a:t>If </a:t>
            </a:r>
            <a:r>
              <a:rPr lang="en-US" sz="1400" dirty="0"/>
              <a:t>you could use any technology, which GIS technologies might you use for specific disaster management tasks and why</a:t>
            </a:r>
            <a:r>
              <a:rPr lang="en-US" sz="1400" dirty="0" smtClean="0"/>
              <a:t>?</a:t>
            </a:r>
            <a:br>
              <a:rPr lang="en-US" sz="1400" dirty="0" smtClean="0"/>
            </a:br>
            <a:endParaRPr lang="en-US" sz="1400" dirty="0"/>
          </a:p>
          <a:p>
            <a:pPr marL="514350" indent="-514350">
              <a:buFont typeface="+mj-lt"/>
              <a:buAutoNum type="arabicPeriod"/>
            </a:pPr>
            <a:r>
              <a:rPr lang="en-US" sz="1400" dirty="0" smtClean="0"/>
              <a:t>Try </a:t>
            </a:r>
            <a:r>
              <a:rPr lang="en-US" sz="1400" dirty="0"/>
              <a:t>downloading some of the datasets listed at the end of this chapter. What were your experiences? For example, were the datasets easy to find and download, or did you have problems?</a:t>
            </a:r>
          </a:p>
          <a:p>
            <a:pPr marL="514350" indent="-514350">
              <a:buFont typeface="+mj-lt"/>
              <a:buAutoNum type="arabicPeriod"/>
            </a:pPr>
            <a:endParaRPr lang="en-US" sz="1400" dirty="0"/>
          </a:p>
        </p:txBody>
      </p:sp>
    </p:spTree>
    <p:extLst>
      <p:ext uri="{BB962C8B-B14F-4D97-AF65-F5344CB8AC3E}">
        <p14:creationId xmlns:p14="http://schemas.microsoft.com/office/powerpoint/2010/main" val="403711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3 Exercises</a:t>
            </a:r>
            <a:endParaRPr lang="en-US" dirty="0"/>
          </a:p>
        </p:txBody>
      </p:sp>
      <p:sp>
        <p:nvSpPr>
          <p:cNvPr id="3" name="Content Placeholder 2"/>
          <p:cNvSpPr>
            <a:spLocks noGrp="1"/>
          </p:cNvSpPr>
          <p:nvPr>
            <p:ph idx="1"/>
          </p:nvPr>
        </p:nvSpPr>
        <p:spPr/>
        <p:txBody>
          <a:bodyPr>
            <a:normAutofit/>
          </a:bodyPr>
          <a:lstStyle/>
          <a:p>
            <a:r>
              <a:rPr lang="en-US" dirty="0" smtClean="0"/>
              <a:t>Exercise 3.1 – </a:t>
            </a:r>
            <a:r>
              <a:rPr lang="en-US" i="1" dirty="0"/>
              <a:t>Basic Table Join</a:t>
            </a:r>
            <a:endParaRPr lang="en-US" dirty="0" smtClean="0"/>
          </a:p>
          <a:p>
            <a:pPr lvl="1"/>
            <a:r>
              <a:rPr lang="en-US" dirty="0" smtClean="0"/>
              <a:t>How </a:t>
            </a:r>
            <a:r>
              <a:rPr lang="en-US" dirty="0"/>
              <a:t>to perform a basic table join using desktop GIS </a:t>
            </a:r>
            <a:r>
              <a:rPr lang="en-US" dirty="0" smtClean="0"/>
              <a:t>software</a:t>
            </a:r>
          </a:p>
          <a:p>
            <a:pPr lvl="1"/>
            <a:r>
              <a:rPr lang="en-US" dirty="0"/>
              <a:t>A video walkthrough tutorial of this exercises is available from the book’s companion website: </a:t>
            </a:r>
            <a:r>
              <a:rPr lang="en-US" dirty="0">
                <a:hlinkClick r:id="rId2"/>
              </a:rPr>
              <a:t>http://</a:t>
            </a:r>
            <a:r>
              <a:rPr lang="en-US" dirty="0" smtClean="0">
                <a:hlinkClick r:id="rId2"/>
              </a:rPr>
              <a:t>gisfordisastermanagement.com</a:t>
            </a:r>
            <a:r>
              <a:rPr lang="en-US" dirty="0" smtClean="0"/>
              <a:t/>
            </a:r>
            <a:br>
              <a:rPr lang="en-US" dirty="0" smtClean="0"/>
            </a:br>
            <a:endParaRPr lang="en-US" dirty="0" smtClean="0"/>
          </a:p>
          <a:p>
            <a:r>
              <a:rPr lang="en-US" dirty="0" smtClean="0"/>
              <a:t>Exercise 3.2 – </a:t>
            </a:r>
            <a:r>
              <a:rPr lang="en-US" i="1" dirty="0"/>
              <a:t>Basic Python Scripting with ArcGIS Pro and </a:t>
            </a:r>
            <a:r>
              <a:rPr lang="en-US" i="1" dirty="0" err="1"/>
              <a:t>ArcPy</a:t>
            </a:r>
            <a:endParaRPr lang="en-US" i="1" dirty="0" smtClean="0"/>
          </a:p>
          <a:p>
            <a:pPr lvl="1"/>
            <a:r>
              <a:rPr lang="en-US" dirty="0" smtClean="0"/>
              <a:t>Basic </a:t>
            </a:r>
            <a:r>
              <a:rPr lang="en-US" dirty="0"/>
              <a:t>GIS programming concepts and algorithm development</a:t>
            </a:r>
          </a:p>
          <a:p>
            <a:pPr lvl="1"/>
            <a:endParaRPr lang="en-US" dirty="0" smtClean="0"/>
          </a:p>
          <a:p>
            <a:pPr lvl="1"/>
            <a:endParaRPr lang="en-US" dirty="0"/>
          </a:p>
        </p:txBody>
      </p:sp>
    </p:spTree>
    <p:extLst>
      <p:ext uri="{BB962C8B-B14F-4D97-AF65-F5344CB8AC3E}">
        <p14:creationId xmlns:p14="http://schemas.microsoft.com/office/powerpoint/2010/main" val="128084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used in the Slides</a:t>
            </a:r>
            <a:endParaRPr lang="en-US" dirty="0"/>
          </a:p>
        </p:txBody>
      </p:sp>
      <p:sp>
        <p:nvSpPr>
          <p:cNvPr id="3" name="Content Placeholder 2"/>
          <p:cNvSpPr>
            <a:spLocks noGrp="1"/>
          </p:cNvSpPr>
          <p:nvPr>
            <p:ph idx="1"/>
          </p:nvPr>
        </p:nvSpPr>
        <p:spPr/>
        <p:txBody>
          <a:bodyPr>
            <a:normAutofit/>
          </a:bodyPr>
          <a:lstStyle/>
          <a:p>
            <a:r>
              <a:rPr lang="en-US" sz="2400" dirty="0" err="1"/>
              <a:t>DiBiase</a:t>
            </a:r>
            <a:r>
              <a:rPr lang="en-US" sz="2400" dirty="0"/>
              <a:t>, David, Alan M. </a:t>
            </a:r>
            <a:r>
              <a:rPr lang="en-US" sz="2400" dirty="0" err="1"/>
              <a:t>MacEachren</a:t>
            </a:r>
            <a:r>
              <a:rPr lang="en-US" sz="2400" dirty="0"/>
              <a:t>, John B. </a:t>
            </a:r>
            <a:r>
              <a:rPr lang="en-US" sz="2400" dirty="0" err="1"/>
              <a:t>Krygier</a:t>
            </a:r>
            <a:r>
              <a:rPr lang="en-US" sz="2400" dirty="0"/>
              <a:t>, and Catherine Reeves . “Animation and the Role of Map Design in Scientific Visualization.” Cartography &amp; Geographic Information Systems 19, no. 4 (1992): 201–214</a:t>
            </a:r>
            <a:r>
              <a:rPr lang="en-US" sz="2400" dirty="0" smtClean="0"/>
              <a:t>.</a:t>
            </a:r>
          </a:p>
          <a:p>
            <a:r>
              <a:rPr lang="en-US" sz="2400" dirty="0"/>
              <a:t>Maguire, D.J., M. Batty, and M.F. Goodchild . GIS, Spatial Analysis and Modelling, ESRI. Redlands, CA: ESRI Press, 2005.</a:t>
            </a:r>
          </a:p>
          <a:p>
            <a:r>
              <a:rPr lang="en-US" sz="2400" dirty="0" smtClean="0"/>
              <a:t>Slocum</a:t>
            </a:r>
            <a:r>
              <a:rPr lang="en-US" sz="2400" dirty="0"/>
              <a:t>, Terry A., Robert B. McMaster, Fritz C. Kessler, and Hugh H. Howard . Thematic Cartography and </a:t>
            </a:r>
            <a:r>
              <a:rPr lang="en-US" sz="2400" dirty="0" err="1"/>
              <a:t>Geovisualization</a:t>
            </a:r>
            <a:r>
              <a:rPr lang="en-US" sz="2400" dirty="0"/>
              <a:t> . 3rd ed. Upper Saddle River, New Jersey: Prentice Hall, 2008.</a:t>
            </a:r>
          </a:p>
        </p:txBody>
      </p:sp>
    </p:spTree>
    <p:extLst>
      <p:ext uri="{BB962C8B-B14F-4D97-AF65-F5344CB8AC3E}">
        <p14:creationId xmlns:p14="http://schemas.microsoft.com/office/powerpoint/2010/main" val="59858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Organizing the World Geographically: Map Layers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219199"/>
            <a:ext cx="4800600" cy="4855359"/>
          </a:xfrm>
        </p:spPr>
      </p:pic>
      <p:sp>
        <p:nvSpPr>
          <p:cNvPr id="5" name="Rectangle 4"/>
          <p:cNvSpPr/>
          <p:nvPr/>
        </p:nvSpPr>
        <p:spPr>
          <a:xfrm>
            <a:off x="5181600" y="5725411"/>
            <a:ext cx="3209212" cy="369332"/>
          </a:xfrm>
          <a:prstGeom prst="rect">
            <a:avLst/>
          </a:prstGeom>
        </p:spPr>
        <p:txBody>
          <a:bodyPr wrap="none">
            <a:spAutoFit/>
          </a:bodyPr>
          <a:lstStyle/>
          <a:p>
            <a:r>
              <a:rPr lang="en-US" dirty="0">
                <a:latin typeface="Palatino Linotype" panose="02040502050505030304" pitchFamily="18" charset="0"/>
              </a:rPr>
              <a:t>Figure by Brian Tomaszewski</a:t>
            </a:r>
            <a:endParaRPr lang="en-US" dirty="0"/>
          </a:p>
        </p:txBody>
      </p:sp>
      <p:sp>
        <p:nvSpPr>
          <p:cNvPr id="6" name="TextBox 5"/>
          <p:cNvSpPr txBox="1"/>
          <p:nvPr/>
        </p:nvSpPr>
        <p:spPr>
          <a:xfrm>
            <a:off x="5181600" y="1251495"/>
            <a:ext cx="6704333"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latin typeface="Palatino Linotype" panose="02040502050505030304" pitchFamily="18" charset="0"/>
              </a:rPr>
              <a:t>Core </a:t>
            </a:r>
            <a:r>
              <a:rPr lang="en-US" sz="2800" dirty="0">
                <a:latin typeface="Palatino Linotype" panose="02040502050505030304" pitchFamily="18" charset="0"/>
              </a:rPr>
              <a:t>power of </a:t>
            </a:r>
            <a:r>
              <a:rPr lang="en-US" sz="2800" dirty="0" smtClean="0">
                <a:latin typeface="Palatino Linotype" panose="02040502050505030304" pitchFamily="18" charset="0"/>
              </a:rPr>
              <a:t>GIS: ability </a:t>
            </a:r>
            <a:r>
              <a:rPr lang="en-US" sz="2800" dirty="0">
                <a:latin typeface="Palatino Linotype" panose="02040502050505030304" pitchFamily="18" charset="0"/>
              </a:rPr>
              <a:t>to organize data into one common geographic </a:t>
            </a:r>
            <a:r>
              <a:rPr lang="en-US" sz="2800" dirty="0" smtClean="0">
                <a:latin typeface="Palatino Linotype" panose="02040502050505030304" pitchFamily="18" charset="0"/>
              </a:rPr>
              <a:t>view</a:t>
            </a:r>
          </a:p>
          <a:p>
            <a:pPr marL="457200" indent="-457200">
              <a:buFont typeface="Arial" panose="020B0604020202020204" pitchFamily="34" charset="0"/>
              <a:buChar char="•"/>
            </a:pPr>
            <a:endParaRPr lang="en-US" sz="2800" dirty="0">
              <a:latin typeface="Palatino Linotype" panose="02040502050505030304" pitchFamily="18" charset="0"/>
            </a:endParaRPr>
          </a:p>
          <a:p>
            <a:pPr marL="457200" indent="-457200">
              <a:buFont typeface="Arial" panose="020B0604020202020204" pitchFamily="34" charset="0"/>
              <a:buChar char="•"/>
            </a:pPr>
            <a:r>
              <a:rPr lang="en-US" sz="2800" dirty="0">
                <a:latin typeface="Palatino Linotype" panose="02040502050505030304" pitchFamily="18" charset="0"/>
              </a:rPr>
              <a:t>GIS </a:t>
            </a:r>
            <a:r>
              <a:rPr lang="en-US" sz="2800" dirty="0" smtClean="0">
                <a:latin typeface="Palatino Linotype" panose="02040502050505030304" pitchFamily="18" charset="0"/>
              </a:rPr>
              <a:t>organization </a:t>
            </a:r>
            <a:r>
              <a:rPr lang="en-US" sz="2800" dirty="0">
                <a:latin typeface="Palatino Linotype" panose="02040502050505030304" pitchFamily="18" charset="0"/>
              </a:rPr>
              <a:t>of data </a:t>
            </a:r>
            <a:r>
              <a:rPr lang="en-US" sz="2800" dirty="0" smtClean="0">
                <a:latin typeface="Palatino Linotype" panose="02040502050505030304" pitchFamily="18" charset="0"/>
              </a:rPr>
              <a:t>geographically: map </a:t>
            </a:r>
            <a:r>
              <a:rPr lang="en-US" sz="2800" dirty="0">
                <a:latin typeface="Palatino Linotype" panose="02040502050505030304" pitchFamily="18" charset="0"/>
              </a:rPr>
              <a:t>layers</a:t>
            </a:r>
            <a:endParaRPr lang="en-US" sz="2800" dirty="0" smtClean="0">
              <a:latin typeface="Palatino Linotype" panose="02040502050505030304" pitchFamily="18" charset="0"/>
            </a:endParaRPr>
          </a:p>
          <a:p>
            <a:pPr marL="457200" indent="-457200">
              <a:buFont typeface="Arial" panose="020B0604020202020204" pitchFamily="34" charset="0"/>
              <a:buChar char="•"/>
            </a:pPr>
            <a:endParaRPr lang="en-US" sz="2800" b="1" dirty="0" smtClean="0">
              <a:latin typeface="Palatino Linotype" panose="02040502050505030304" pitchFamily="18" charset="0"/>
            </a:endParaRPr>
          </a:p>
          <a:p>
            <a:pPr marL="457200" indent="-457200">
              <a:buFont typeface="Arial" panose="020B0604020202020204" pitchFamily="34" charset="0"/>
              <a:buChar char="•"/>
            </a:pPr>
            <a:r>
              <a:rPr lang="en-US" sz="2800" dirty="0" smtClean="0">
                <a:latin typeface="Palatino Linotype" panose="02040502050505030304" pitchFamily="18" charset="0"/>
              </a:rPr>
              <a:t>Overlay </a:t>
            </a:r>
            <a:r>
              <a:rPr lang="en-US" sz="2800" dirty="0">
                <a:latin typeface="Palatino Linotype" panose="02040502050505030304" pitchFamily="18" charset="0"/>
              </a:rPr>
              <a:t>any number of digital map layers </a:t>
            </a:r>
            <a:r>
              <a:rPr lang="en-US" sz="2800" dirty="0" smtClean="0">
                <a:latin typeface="Palatino Linotype" panose="02040502050505030304" pitchFamily="18" charset="0"/>
              </a:rPr>
              <a:t>together: reference </a:t>
            </a:r>
            <a:r>
              <a:rPr lang="en-US" sz="2800" dirty="0">
                <a:latin typeface="Palatino Linotype" panose="02040502050505030304" pitchFamily="18" charset="0"/>
              </a:rPr>
              <a:t>them to a common geography</a:t>
            </a:r>
          </a:p>
        </p:txBody>
      </p:sp>
    </p:spTree>
    <p:extLst>
      <p:ext uri="{BB962C8B-B14F-4D97-AF65-F5344CB8AC3E}">
        <p14:creationId xmlns:p14="http://schemas.microsoft.com/office/powerpoint/2010/main" val="172134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Can You Do (and Not Do) with GIS software?</a:t>
            </a:r>
          </a:p>
        </p:txBody>
      </p:sp>
      <p:sp>
        <p:nvSpPr>
          <p:cNvPr id="3" name="Content Placeholder 2"/>
          <p:cNvSpPr>
            <a:spLocks noGrp="1"/>
          </p:cNvSpPr>
          <p:nvPr>
            <p:ph idx="1"/>
          </p:nvPr>
        </p:nvSpPr>
        <p:spPr>
          <a:xfrm>
            <a:off x="0" y="2438400"/>
            <a:ext cx="12188952" cy="1371599"/>
          </a:xfrm>
        </p:spPr>
        <p:txBody>
          <a:bodyPr/>
          <a:lstStyle/>
          <a:p>
            <a:pPr marL="0" indent="0" algn="ctr">
              <a:buNone/>
            </a:pPr>
            <a:r>
              <a:rPr lang="en-US" dirty="0"/>
              <a:t>GIS </a:t>
            </a:r>
            <a:r>
              <a:rPr lang="en-US" dirty="0" smtClean="0"/>
              <a:t>software: </a:t>
            </a:r>
            <a:br>
              <a:rPr lang="en-US" dirty="0" smtClean="0"/>
            </a:br>
            <a:r>
              <a:rPr lang="en-US" dirty="0" smtClean="0"/>
              <a:t>Many </a:t>
            </a:r>
            <a:r>
              <a:rPr lang="en-US" dirty="0"/>
              <a:t>powerful tools that can serve numerous functions</a:t>
            </a:r>
          </a:p>
        </p:txBody>
      </p:sp>
    </p:spTree>
    <p:extLst>
      <p:ext uri="{BB962C8B-B14F-4D97-AF65-F5344CB8AC3E}">
        <p14:creationId xmlns:p14="http://schemas.microsoft.com/office/powerpoint/2010/main" val="109560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and Spatial Asset Management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195120"/>
            <a:ext cx="8323729" cy="4421981"/>
          </a:xfrm>
          <a:prstGeom prst="rect">
            <a:avLst/>
          </a:prstGeom>
        </p:spPr>
      </p:pic>
      <p:sp>
        <p:nvSpPr>
          <p:cNvPr id="5" name="Rectangle 4"/>
          <p:cNvSpPr/>
          <p:nvPr/>
        </p:nvSpPr>
        <p:spPr>
          <a:xfrm>
            <a:off x="1456764" y="5624671"/>
            <a:ext cx="5562600" cy="523220"/>
          </a:xfrm>
          <a:prstGeom prst="rect">
            <a:avLst/>
          </a:prstGeom>
        </p:spPr>
        <p:txBody>
          <a:bodyPr wrap="square">
            <a:spAutoFit/>
          </a:bodyPr>
          <a:lstStyle/>
          <a:p>
            <a:r>
              <a:rPr lang="en-US" sz="1400" dirty="0">
                <a:latin typeface="Palatino Linotype" panose="02040502050505030304" pitchFamily="18" charset="0"/>
              </a:rPr>
              <a:t>Digitizing features from images from the </a:t>
            </a:r>
            <a:r>
              <a:rPr lang="en-US" sz="1400" dirty="0" err="1">
                <a:latin typeface="Palatino Linotype" panose="02040502050505030304" pitchFamily="18" charset="0"/>
              </a:rPr>
              <a:t>Za’atari</a:t>
            </a:r>
            <a:r>
              <a:rPr lang="en-US" sz="1400" dirty="0">
                <a:latin typeface="Palatino Linotype" panose="02040502050505030304" pitchFamily="18" charset="0"/>
              </a:rPr>
              <a:t> Refugee Camp. </a:t>
            </a:r>
            <a:r>
              <a:rPr lang="en-US" sz="1400" dirty="0" smtClean="0">
                <a:latin typeface="Palatino Linotype" panose="02040502050505030304" pitchFamily="18" charset="0"/>
              </a:rPr>
              <a:t/>
            </a:r>
            <a:br>
              <a:rPr lang="en-US" sz="1400" dirty="0" smtClean="0">
                <a:latin typeface="Palatino Linotype" panose="02040502050505030304" pitchFamily="18" charset="0"/>
              </a:rPr>
            </a:br>
            <a:r>
              <a:rPr lang="en-US" sz="1400" dirty="0" smtClean="0">
                <a:latin typeface="Palatino Linotype" panose="02040502050505030304" pitchFamily="18" charset="0"/>
              </a:rPr>
              <a:t>(</a:t>
            </a:r>
            <a:r>
              <a:rPr lang="en-US" sz="1400" dirty="0">
                <a:latin typeface="Palatino Linotype" panose="02040502050505030304" pitchFamily="18" charset="0"/>
              </a:rPr>
              <a:t>Figure Copyright © 2019 </a:t>
            </a:r>
            <a:r>
              <a:rPr lang="en-US" sz="1400" dirty="0" err="1">
                <a:latin typeface="Palatino Linotype" panose="02040502050505030304" pitchFamily="18" charset="0"/>
              </a:rPr>
              <a:t>Esri</a:t>
            </a:r>
            <a:r>
              <a:rPr lang="en-US" sz="1400" dirty="0">
                <a:latin typeface="Palatino Linotype" panose="02040502050505030304" pitchFamily="18" charset="0"/>
              </a:rPr>
              <a:t> and its licensors. All rights reserved.)</a:t>
            </a:r>
          </a:p>
        </p:txBody>
      </p:sp>
      <p:sp>
        <p:nvSpPr>
          <p:cNvPr id="6" name="Rectangle 5"/>
          <p:cNvSpPr/>
          <p:nvPr/>
        </p:nvSpPr>
        <p:spPr>
          <a:xfrm>
            <a:off x="8476129" y="1828800"/>
            <a:ext cx="3563470" cy="3416320"/>
          </a:xfrm>
          <a:prstGeom prst="rect">
            <a:avLst/>
          </a:prstGeom>
        </p:spPr>
        <p:txBody>
          <a:bodyPr wrap="square">
            <a:spAutoFit/>
          </a:bodyPr>
          <a:lstStyle/>
          <a:p>
            <a:pPr marL="285750" indent="-285750">
              <a:buFont typeface="Arial" panose="020B0604020202020204" pitchFamily="34" charset="0"/>
              <a:buChar char="•"/>
            </a:pPr>
            <a:r>
              <a:rPr lang="en-US" sz="2400" kern="100" dirty="0">
                <a:latin typeface="Palatino Linotype" panose="02040502050505030304" pitchFamily="18" charset="0"/>
                <a:ea typeface="Times New Roman" panose="02020603050405020304" pitchFamily="18" charset="0"/>
              </a:rPr>
              <a:t>GIS is often used to </a:t>
            </a:r>
            <a:r>
              <a:rPr lang="en-US" sz="2400" i="1" kern="100" dirty="0">
                <a:latin typeface="Palatino Linotype" panose="02040502050505030304" pitchFamily="18" charset="0"/>
                <a:ea typeface="Times New Roman" panose="02020603050405020304" pitchFamily="18" charset="0"/>
              </a:rPr>
              <a:t>create</a:t>
            </a:r>
            <a:r>
              <a:rPr lang="en-US" sz="2400" kern="100" dirty="0">
                <a:latin typeface="Palatino Linotype" panose="02040502050505030304" pitchFamily="18" charset="0"/>
                <a:ea typeface="Times New Roman" panose="02020603050405020304" pitchFamily="18" charset="0"/>
              </a:rPr>
              <a:t> spatially referenced </a:t>
            </a:r>
            <a:r>
              <a:rPr lang="en-US" sz="2400" kern="100" dirty="0" smtClean="0">
                <a:latin typeface="Palatino Linotype" panose="02040502050505030304" pitchFamily="18" charset="0"/>
                <a:ea typeface="Times New Roman" panose="02020603050405020304" pitchFamily="18" charset="0"/>
              </a:rPr>
              <a:t>data</a:t>
            </a:r>
          </a:p>
          <a:p>
            <a:pPr marL="285750" indent="-285750">
              <a:buFont typeface="Arial" panose="020B0604020202020204" pitchFamily="34" charset="0"/>
              <a:buChar char="•"/>
            </a:pPr>
            <a:endParaRPr lang="en-US" sz="2400" kern="100" dirty="0">
              <a:latin typeface="Palatino Linotype" panose="02040502050505030304" pitchFamily="18" charset="0"/>
            </a:endParaRPr>
          </a:p>
          <a:p>
            <a:pPr marL="285750" indent="-285750">
              <a:buFont typeface="Arial" panose="020B0604020202020204" pitchFamily="34" charset="0"/>
              <a:buChar char="•"/>
            </a:pPr>
            <a:r>
              <a:rPr lang="en-US" sz="2400" dirty="0">
                <a:latin typeface="Palatino Linotype" panose="02040502050505030304" pitchFamily="18" charset="0"/>
              </a:rPr>
              <a:t>Creation of spatial data can involve many activities such as digitizing features from images </a:t>
            </a:r>
          </a:p>
        </p:txBody>
      </p:sp>
    </p:spTree>
    <p:extLst>
      <p:ext uri="{BB962C8B-B14F-4D97-AF65-F5344CB8AC3E}">
        <p14:creationId xmlns:p14="http://schemas.microsoft.com/office/powerpoint/2010/main" val="262175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a:t>
            </a:r>
            <a:r>
              <a:rPr lang="en-US" dirty="0" smtClean="0"/>
              <a:t>Formats - CSV</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23501"/>
            <a:ext cx="12192000" cy="4410998"/>
          </a:xfrm>
          <a:prstGeom prst="rect">
            <a:avLst/>
          </a:prstGeom>
        </p:spPr>
      </p:pic>
      <p:sp>
        <p:nvSpPr>
          <p:cNvPr id="5" name="Rectangle 4"/>
          <p:cNvSpPr/>
          <p:nvPr/>
        </p:nvSpPr>
        <p:spPr>
          <a:xfrm>
            <a:off x="4489870" y="5791200"/>
            <a:ext cx="3209212" cy="369332"/>
          </a:xfrm>
          <a:prstGeom prst="rect">
            <a:avLst/>
          </a:prstGeom>
        </p:spPr>
        <p:txBody>
          <a:bodyPr wrap="none">
            <a:spAutoFit/>
          </a:bodyPr>
          <a:lstStyle/>
          <a:p>
            <a:r>
              <a:rPr lang="en-US" dirty="0">
                <a:latin typeface="Palatino Linotype" panose="02040502050505030304" pitchFamily="18" charset="0"/>
              </a:rPr>
              <a:t>Figure by Brian Tomaszewski</a:t>
            </a:r>
            <a:endParaRPr lang="en-US" dirty="0"/>
          </a:p>
        </p:txBody>
      </p:sp>
    </p:spTree>
    <p:extLst>
      <p:ext uri="{BB962C8B-B14F-4D97-AF65-F5344CB8AC3E}">
        <p14:creationId xmlns:p14="http://schemas.microsoft.com/office/powerpoint/2010/main" val="188222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a:t>
            </a:r>
            <a:r>
              <a:rPr lang="en-US" dirty="0" smtClean="0"/>
              <a:t>Formats - </a:t>
            </a:r>
            <a:r>
              <a:rPr lang="en-US" dirty="0" err="1" smtClean="0"/>
              <a:t>Shapefile</a:t>
            </a:r>
            <a:endParaRPr lang="en-US" dirty="0"/>
          </a:p>
        </p:txBody>
      </p:sp>
      <p:sp>
        <p:nvSpPr>
          <p:cNvPr id="5" name="Rectangle 4"/>
          <p:cNvSpPr/>
          <p:nvPr/>
        </p:nvSpPr>
        <p:spPr>
          <a:xfrm>
            <a:off x="4489870" y="5791200"/>
            <a:ext cx="3209212" cy="369332"/>
          </a:xfrm>
          <a:prstGeom prst="rect">
            <a:avLst/>
          </a:prstGeom>
        </p:spPr>
        <p:txBody>
          <a:bodyPr wrap="none">
            <a:spAutoFit/>
          </a:bodyPr>
          <a:lstStyle/>
          <a:p>
            <a:r>
              <a:rPr lang="en-US" dirty="0">
                <a:latin typeface="Palatino Linotype" panose="02040502050505030304" pitchFamily="18" charset="0"/>
              </a:rPr>
              <a:t>Figure by Brian Tomaszewski</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2296" y="1219191"/>
            <a:ext cx="7324359" cy="4572009"/>
          </a:xfrm>
          <a:prstGeom prst="rect">
            <a:avLst/>
          </a:prstGeom>
        </p:spPr>
      </p:pic>
    </p:spTree>
    <p:extLst>
      <p:ext uri="{BB962C8B-B14F-4D97-AF65-F5344CB8AC3E}">
        <p14:creationId xmlns:p14="http://schemas.microsoft.com/office/powerpoint/2010/main" val="252553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2219</TotalTime>
  <Words>2680</Words>
  <Application>Microsoft Office PowerPoint</Application>
  <PresentationFormat>Widescreen</PresentationFormat>
  <Paragraphs>242</Paragraphs>
  <Slides>48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Gulim</vt:lpstr>
      <vt:lpstr>Palatino Linotype</vt:lpstr>
      <vt:lpstr>Times New Roman</vt:lpstr>
      <vt:lpstr>Office Theme</vt:lpstr>
      <vt:lpstr>Chapter 3  Geographic Information Systems  for additional materials, see: http://gisfordisastermanagement.com/  Recommended Citation: Tomaszewski, B. 2020. Chapter 3: Geographic Information Systems.  In: Geographic Information Systems for Disaster Management (Second Edition),  pp. 93-152. Oxfordshire and New York: Routledge.</vt:lpstr>
      <vt:lpstr>Chapter 3 Objectives</vt:lpstr>
      <vt:lpstr>Introduction</vt:lpstr>
      <vt:lpstr>     What is GIS?</vt:lpstr>
      <vt:lpstr>Organizing the World Geographically: Map Layers</vt:lpstr>
      <vt:lpstr>What Can You Do (and Not Do) with GIS software?</vt:lpstr>
      <vt:lpstr>Data and Spatial Asset Management</vt:lpstr>
      <vt:lpstr>Storage Formats - CSV</vt:lpstr>
      <vt:lpstr>Storage Formats - Shapefile</vt:lpstr>
      <vt:lpstr>Storage Formats - KML</vt:lpstr>
      <vt:lpstr>Storage Formats - Imagery</vt:lpstr>
      <vt:lpstr>Storage Formats – Relational Database</vt:lpstr>
      <vt:lpstr>Data Querying and Table Joining</vt:lpstr>
      <vt:lpstr>Spatial Query Operators </vt:lpstr>
      <vt:lpstr>Table Join</vt:lpstr>
      <vt:lpstr>Spatial Analysis</vt:lpstr>
      <vt:lpstr>GIS Programming and  Application Programming Interfaces APIs</vt:lpstr>
      <vt:lpstr>GIS Programming and  Application Programming Interfaces APIs</vt:lpstr>
      <vt:lpstr>Spatial Modeling</vt:lpstr>
      <vt:lpstr>Cartography, Visualization, and Map Production</vt:lpstr>
      <vt:lpstr>Geocoding</vt:lpstr>
      <vt:lpstr>Animation and 3D</vt:lpstr>
      <vt:lpstr>Animation and 3D</vt:lpstr>
      <vt:lpstr>Animation and 3D</vt:lpstr>
      <vt:lpstr>Mobile GIS and Field Data Collection</vt:lpstr>
      <vt:lpstr>Limitations of GIS</vt:lpstr>
      <vt:lpstr>Understanding GIS Data Models</vt:lpstr>
      <vt:lpstr>Vector Models</vt:lpstr>
      <vt:lpstr>Vector Models: Attributes</vt:lpstr>
      <vt:lpstr>Raster Models</vt:lpstr>
      <vt:lpstr>Spatial Resolution</vt:lpstr>
      <vt:lpstr>Triangulated Irregular Networks (TIN)</vt:lpstr>
      <vt:lpstr>GIS Metadata</vt:lpstr>
      <vt:lpstr>Specific GIS Technology</vt:lpstr>
      <vt:lpstr>GIS Technology Platforms and Disaster Management</vt:lpstr>
      <vt:lpstr>ArcGIS</vt:lpstr>
      <vt:lpstr>Google Maps and  Other Google Geospatial Technology</vt:lpstr>
      <vt:lpstr>QGIS</vt:lpstr>
      <vt:lpstr>Other Commercial, Free, and Open-Source or  Openly Available GIS Technologies</vt:lpstr>
      <vt:lpstr>Free and Open-Source Datasets Relevant to  Disaster Management</vt:lpstr>
      <vt:lpstr>Free and Open-Source  Reference and Thematic GIS datasets </vt:lpstr>
      <vt:lpstr>How to Choose the Right GIS Technology for Disaster Management</vt:lpstr>
      <vt:lpstr>Getting Started with GIS Technology and GIS Technology Configuration Ideas</vt:lpstr>
      <vt:lpstr>Open-source GIS Technology Stack</vt:lpstr>
      <vt:lpstr>Summary</vt:lpstr>
      <vt:lpstr>Discussion Questions</vt:lpstr>
      <vt:lpstr>Chapter 3 Exercises</vt:lpstr>
      <vt:lpstr>References used in the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Tomaszewski</dc:creator>
  <cp:lastModifiedBy>Brian Tomaszewski</cp:lastModifiedBy>
  <cp:revision>166</cp:revision>
  <cp:lastPrinted>2014-08-28T13:11:22Z</cp:lastPrinted>
  <dcterms:created xsi:type="dcterms:W3CDTF">2014-08-24T19:10:52Z</dcterms:created>
  <dcterms:modified xsi:type="dcterms:W3CDTF">2021-01-14T14:14:50Z</dcterms:modified>
</cp:coreProperties>
</file>