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9" r:id="rId2"/>
    <p:sldId id="260" r:id="rId3"/>
    <p:sldId id="258" r:id="rId4"/>
    <p:sldId id="261" r:id="rId5"/>
    <p:sldId id="262" r:id="rId6"/>
    <p:sldId id="263" r:id="rId7"/>
    <p:sldId id="291" r:id="rId8"/>
    <p:sldId id="264" r:id="rId9"/>
    <p:sldId id="265" r:id="rId10"/>
    <p:sldId id="266" r:id="rId11"/>
    <p:sldId id="292" r:id="rId12"/>
    <p:sldId id="267" r:id="rId13"/>
    <p:sldId id="293" r:id="rId14"/>
    <p:sldId id="268" r:id="rId15"/>
    <p:sldId id="269" r:id="rId16"/>
    <p:sldId id="270" r:id="rId17"/>
    <p:sldId id="271" r:id="rId18"/>
    <p:sldId id="272" r:id="rId19"/>
    <p:sldId id="273" r:id="rId20"/>
    <p:sldId id="274" r:id="rId21"/>
    <p:sldId id="275" r:id="rId22"/>
    <p:sldId id="277" r:id="rId23"/>
    <p:sldId id="276" r:id="rId24"/>
    <p:sldId id="278" r:id="rId25"/>
    <p:sldId id="279" r:id="rId26"/>
    <p:sldId id="280" r:id="rId27"/>
    <p:sldId id="281" r:id="rId28"/>
    <p:sldId id="282" r:id="rId29"/>
    <p:sldId id="295" r:id="rId30"/>
    <p:sldId id="283" r:id="rId31"/>
    <p:sldId id="284" r:id="rId32"/>
    <p:sldId id="285" r:id="rId33"/>
    <p:sldId id="286" r:id="rId34"/>
    <p:sldId id="287" r:id="rId35"/>
    <p:sldId id="288" r:id="rId36"/>
    <p:sldId id="296" r:id="rId37"/>
    <p:sldId id="289" r:id="rId38"/>
    <p:sldId id="294" r:id="rId39"/>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255" autoAdjust="0"/>
  </p:normalViewPr>
  <p:slideViewPr>
    <p:cSldViewPr>
      <p:cViewPr varScale="1">
        <p:scale>
          <a:sx n="105" d="100"/>
          <a:sy n="105" d="100"/>
        </p:scale>
        <p:origin x="740" y="5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501A950-67C6-4E97-9C18-B8454C4D4314}" type="datetimeFigureOut">
              <a:rPr lang="en-US" smtClean="0"/>
              <a:t>1/14/2021</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B032B0FC-E78D-43DE-88C1-22F7F5EC2A63}" type="slidenum">
              <a:rPr lang="en-US" smtClean="0"/>
              <a:t>‹#›</a:t>
            </a:fld>
            <a:endParaRPr lang="en-US"/>
          </a:p>
        </p:txBody>
      </p:sp>
    </p:spTree>
    <p:extLst>
      <p:ext uri="{BB962C8B-B14F-4D97-AF65-F5344CB8AC3E}">
        <p14:creationId xmlns:p14="http://schemas.microsoft.com/office/powerpoint/2010/main" val="350654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smtClean="0"/>
              <a:t>V1.3</a:t>
            </a:r>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1</a:t>
            </a:fld>
            <a:endParaRPr lang="en-US"/>
          </a:p>
        </p:txBody>
      </p:sp>
    </p:spTree>
    <p:extLst>
      <p:ext uri="{BB962C8B-B14F-4D97-AF65-F5344CB8AC3E}">
        <p14:creationId xmlns:p14="http://schemas.microsoft.com/office/powerpoint/2010/main" val="217231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12</a:t>
            </a:fld>
            <a:endParaRPr lang="en-US"/>
          </a:p>
        </p:txBody>
      </p:sp>
    </p:spTree>
    <p:extLst>
      <p:ext uri="{BB962C8B-B14F-4D97-AF65-F5344CB8AC3E}">
        <p14:creationId xmlns:p14="http://schemas.microsoft.com/office/powerpoint/2010/main" val="11463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13</a:t>
            </a:fld>
            <a:endParaRPr lang="en-US"/>
          </a:p>
        </p:txBody>
      </p:sp>
    </p:spTree>
    <p:extLst>
      <p:ext uri="{BB962C8B-B14F-4D97-AF65-F5344CB8AC3E}">
        <p14:creationId xmlns:p14="http://schemas.microsoft.com/office/powerpoint/2010/main" val="24072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2</a:t>
            </a:fld>
            <a:endParaRPr lang="en-US"/>
          </a:p>
        </p:txBody>
      </p:sp>
    </p:spTree>
    <p:extLst>
      <p:ext uri="{BB962C8B-B14F-4D97-AF65-F5344CB8AC3E}">
        <p14:creationId xmlns:p14="http://schemas.microsoft.com/office/powerpoint/2010/main" val="11424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3</a:t>
            </a:fld>
            <a:endParaRPr lang="en-US"/>
          </a:p>
        </p:txBody>
      </p:sp>
    </p:spTree>
    <p:extLst>
      <p:ext uri="{BB962C8B-B14F-4D97-AF65-F5344CB8AC3E}">
        <p14:creationId xmlns:p14="http://schemas.microsoft.com/office/powerpoint/2010/main" val="254611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4</a:t>
            </a:fld>
            <a:endParaRPr lang="en-US"/>
          </a:p>
        </p:txBody>
      </p:sp>
    </p:spTree>
    <p:extLst>
      <p:ext uri="{BB962C8B-B14F-4D97-AF65-F5344CB8AC3E}">
        <p14:creationId xmlns:p14="http://schemas.microsoft.com/office/powerpoint/2010/main" val="85394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5</a:t>
            </a:fld>
            <a:endParaRPr lang="en-US"/>
          </a:p>
        </p:txBody>
      </p:sp>
    </p:spTree>
    <p:extLst>
      <p:ext uri="{BB962C8B-B14F-4D97-AF65-F5344CB8AC3E}">
        <p14:creationId xmlns:p14="http://schemas.microsoft.com/office/powerpoint/2010/main" val="354493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6</a:t>
            </a:fld>
            <a:endParaRPr lang="en-US"/>
          </a:p>
        </p:txBody>
      </p:sp>
    </p:spTree>
    <p:extLst>
      <p:ext uri="{BB962C8B-B14F-4D97-AF65-F5344CB8AC3E}">
        <p14:creationId xmlns:p14="http://schemas.microsoft.com/office/powerpoint/2010/main" val="103025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8</a:t>
            </a:fld>
            <a:endParaRPr lang="en-US"/>
          </a:p>
        </p:txBody>
      </p:sp>
    </p:spTree>
    <p:extLst>
      <p:ext uri="{BB962C8B-B14F-4D97-AF65-F5344CB8AC3E}">
        <p14:creationId xmlns:p14="http://schemas.microsoft.com/office/powerpoint/2010/main" val="168653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9</a:t>
            </a:fld>
            <a:endParaRPr lang="en-US"/>
          </a:p>
        </p:txBody>
      </p:sp>
    </p:spTree>
    <p:extLst>
      <p:ext uri="{BB962C8B-B14F-4D97-AF65-F5344CB8AC3E}">
        <p14:creationId xmlns:p14="http://schemas.microsoft.com/office/powerpoint/2010/main" val="298795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10</a:t>
            </a:fld>
            <a:endParaRPr lang="en-US"/>
          </a:p>
        </p:txBody>
      </p:sp>
    </p:spTree>
    <p:extLst>
      <p:ext uri="{BB962C8B-B14F-4D97-AF65-F5344CB8AC3E}">
        <p14:creationId xmlns:p14="http://schemas.microsoft.com/office/powerpoint/2010/main" val="127371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Palatino Linotype" panose="020405020505050303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8" name="Straight Connector 7"/>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58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2772092" y="6245352"/>
            <a:ext cx="6644768" cy="369332"/>
          </a:xfrm>
          <a:prstGeom prst="rect">
            <a:avLst/>
          </a:prstGeom>
        </p:spPr>
        <p:txBody>
          <a:bodyPr wrap="none">
            <a:spAutoFit/>
          </a:bodyPr>
          <a:lstStyle/>
          <a:p>
            <a:pPr algn="ctr"/>
            <a:r>
              <a:rPr lang="en-US" dirty="0" smtClean="0">
                <a:latin typeface="Palatino Linotype" panose="02040502050505030304" pitchFamily="18" charset="0"/>
              </a:rPr>
              <a:t>Chapter 2: Fundamentals of Geographic Information and Maps</a:t>
            </a:r>
            <a:endParaRPr lang="en-US" dirty="0">
              <a:latin typeface="Palatino Linotype" panose="02040502050505030304" pitchFamily="18" charset="0"/>
            </a:endParaRPr>
          </a:p>
        </p:txBody>
      </p:sp>
      <p:sp>
        <p:nvSpPr>
          <p:cNvPr id="9" name="TextBox 8"/>
          <p:cNvSpPr txBox="1"/>
          <p:nvPr userDrawn="1"/>
        </p:nvSpPr>
        <p:spPr>
          <a:xfrm>
            <a:off x="0" y="6488668"/>
            <a:ext cx="121564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Palatino Linotype" panose="02040502050505030304" pitchFamily="18" charset="0"/>
              </a:rPr>
              <a:t>Geographic Information Systems (GIS) for Disaster Management (Second Edition)</a:t>
            </a:r>
            <a:r>
              <a:rPr lang="en-US" dirty="0" smtClean="0">
                <a:latin typeface="Palatino Linotype" panose="02040502050505030304" pitchFamily="18" charset="0"/>
              </a:rPr>
              <a:t> © 2021 Brian</a:t>
            </a:r>
            <a:r>
              <a:rPr lang="en-US" baseline="0" dirty="0" smtClean="0">
                <a:latin typeface="Palatino Linotype" panose="02040502050505030304" pitchFamily="18" charset="0"/>
              </a:rPr>
              <a:t> Tomaszewski</a:t>
            </a:r>
            <a:endParaRPr lang="en-US" dirty="0" smtClean="0">
              <a:latin typeface="Palatino Linotype" panose="02040502050505030304" pitchFamily="18" charset="0"/>
            </a:endParaRPr>
          </a:p>
        </p:txBody>
      </p:sp>
    </p:spTree>
    <p:extLst>
      <p:ext uri="{BB962C8B-B14F-4D97-AF65-F5344CB8AC3E}">
        <p14:creationId xmlns:p14="http://schemas.microsoft.com/office/powerpoint/2010/main" val="3750112303"/>
      </p:ext>
    </p:extLst>
  </p:cSld>
  <p:clrMap bg1="dk1" tx1="lt1" bg2="dk2" tx2="lt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gisfordisastermanagemen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en.wikipedia.org/wiki/Babylonian_Map_of_the_World#/media/File:20180506_145606-babylon-map.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List_of_cities_and_towns_in_Poland#/media/File:Un-poland.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image" Target="../media/image26.tif"/><Relationship Id="rId1" Type="http://schemas.openxmlformats.org/officeDocument/2006/relationships/slideLayout" Target="../slideLayouts/slideLayout2.xml"/><Relationship Id="rId4" Type="http://schemas.openxmlformats.org/officeDocument/2006/relationships/image" Target="../media/image28.t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gisfordisastermanagement.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limate.gov/news-features/blogs/beyond-data/2018s-billion-dollar-disasters-contex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4227"/>
            <a:ext cx="4267200" cy="6137973"/>
          </a:xfrm>
          <a:prstGeom prst="rect">
            <a:avLst/>
          </a:prstGeom>
        </p:spPr>
      </p:pic>
      <p:sp>
        <p:nvSpPr>
          <p:cNvPr id="6" name="Title 1"/>
          <p:cNvSpPr>
            <a:spLocks noGrp="1"/>
          </p:cNvSpPr>
          <p:nvPr>
            <p:ph type="ctrTitle"/>
          </p:nvPr>
        </p:nvSpPr>
        <p:spPr>
          <a:xfrm>
            <a:off x="4495800" y="34227"/>
            <a:ext cx="7620000" cy="6137973"/>
          </a:xfrm>
        </p:spPr>
        <p:txBody>
          <a:bodyPr>
            <a:normAutofit fontScale="90000"/>
          </a:bodyPr>
          <a:lstStyle/>
          <a:p>
            <a:r>
              <a:rPr lang="en-US" dirty="0">
                <a:latin typeface="Palatino Linotype" panose="02040502050505030304" pitchFamily="18" charset="0"/>
              </a:rPr>
              <a:t>Chapter </a:t>
            </a:r>
            <a:r>
              <a:rPr lang="en-US" dirty="0" smtClean="0">
                <a:latin typeface="Palatino Linotype" panose="02040502050505030304" pitchFamily="18" charset="0"/>
              </a:rPr>
              <a:t>2</a:t>
            </a:r>
            <a:br>
              <a:rPr lang="en-US" dirty="0" smtClean="0">
                <a:latin typeface="Palatino Linotype" panose="02040502050505030304" pitchFamily="18" charset="0"/>
              </a:rPr>
            </a:br>
            <a:r>
              <a:rPr lang="en-US" dirty="0">
                <a:latin typeface="Palatino Linotype" panose="02040502050505030304" pitchFamily="18" charset="0"/>
              </a:rPr>
              <a:t/>
            </a:r>
            <a:br>
              <a:rPr lang="en-US" dirty="0">
                <a:latin typeface="Palatino Linotype" panose="02040502050505030304" pitchFamily="18" charset="0"/>
              </a:rPr>
            </a:br>
            <a:r>
              <a:rPr lang="en-US" dirty="0">
                <a:latin typeface="Palatino Linotype" panose="02040502050505030304" pitchFamily="18" charset="0"/>
              </a:rPr>
              <a:t>Fundamentals of Geographic Information and Maps</a:t>
            </a:r>
            <a:r>
              <a:rPr lang="en-US" dirty="0" smtClean="0">
                <a:latin typeface="Palatino Linotype" panose="02040502050505030304" pitchFamily="18" charset="0"/>
              </a:rPr>
              <a:t/>
            </a:r>
            <a:br>
              <a:rPr lang="en-US" dirty="0" smtClean="0">
                <a:latin typeface="Palatino Linotype" panose="02040502050505030304" pitchFamily="18" charset="0"/>
              </a:rPr>
            </a:br>
            <a:r>
              <a:rPr lang="en-US" dirty="0">
                <a:latin typeface="Palatino Linotype" panose="02040502050505030304" pitchFamily="18" charset="0"/>
              </a:rPr>
              <a:t/>
            </a:r>
            <a:br>
              <a:rPr lang="en-US" dirty="0">
                <a:latin typeface="Palatino Linotype" panose="02040502050505030304" pitchFamily="18" charset="0"/>
              </a:rPr>
            </a:br>
            <a:r>
              <a:rPr lang="en-US" sz="3100" dirty="0" smtClean="0">
                <a:latin typeface="Palatino Linotype" panose="02040502050505030304" pitchFamily="18" charset="0"/>
              </a:rPr>
              <a:t>for additional materials, see:</a:t>
            </a:r>
            <a:r>
              <a:rPr lang="en-US" dirty="0">
                <a:latin typeface="Palatino Linotype" panose="02040502050505030304" pitchFamily="18" charset="0"/>
              </a:rPr>
              <a:t/>
            </a:r>
            <a:br>
              <a:rPr lang="en-US" dirty="0">
                <a:latin typeface="Palatino Linotype" panose="02040502050505030304" pitchFamily="18" charset="0"/>
              </a:rPr>
            </a:br>
            <a:r>
              <a:rPr lang="en-US" sz="3100" dirty="0">
                <a:latin typeface="Palatino Linotype" panose="02040502050505030304" pitchFamily="18" charset="0"/>
                <a:hlinkClick r:id="rId4"/>
              </a:rPr>
              <a:t>http://gisfordisastermanagement.com</a:t>
            </a:r>
            <a:r>
              <a:rPr lang="en-US" sz="3100" dirty="0" smtClean="0">
                <a:latin typeface="Palatino Linotype" panose="02040502050505030304" pitchFamily="18" charset="0"/>
                <a:hlinkClick r:id="rId4"/>
              </a:rPr>
              <a:t>/</a:t>
            </a:r>
            <a:r>
              <a:rPr lang="en-US" sz="3100" dirty="0" smtClean="0">
                <a:latin typeface="Palatino Linotype" panose="02040502050505030304" pitchFamily="18" charset="0"/>
              </a:rPr>
              <a:t/>
            </a:r>
            <a:br>
              <a:rPr lang="en-US" sz="3100" dirty="0" smtClean="0">
                <a:latin typeface="Palatino Linotype" panose="02040502050505030304" pitchFamily="18" charset="0"/>
              </a:rPr>
            </a:br>
            <a:r>
              <a:rPr lang="en-US" sz="3100" dirty="0">
                <a:latin typeface="Palatino Linotype" panose="02040502050505030304" pitchFamily="18" charset="0"/>
              </a:rPr>
              <a:t/>
            </a:r>
            <a:br>
              <a:rPr lang="en-US" sz="3100" dirty="0">
                <a:latin typeface="Palatino Linotype" panose="02040502050505030304" pitchFamily="18" charset="0"/>
              </a:rPr>
            </a:br>
            <a:r>
              <a:rPr lang="en-US" sz="2800" dirty="0">
                <a:latin typeface="Palatino Linotype" panose="02040502050505030304" pitchFamily="18" charset="0"/>
              </a:rPr>
              <a:t>Recommended Citation:</a:t>
            </a:r>
            <a:r>
              <a:rPr lang="en-US" sz="3100" dirty="0">
                <a:latin typeface="Palatino Linotype" panose="02040502050505030304" pitchFamily="18" charset="0"/>
              </a:rPr>
              <a:t/>
            </a:r>
            <a:br>
              <a:rPr lang="en-US" sz="3100" dirty="0">
                <a:latin typeface="Palatino Linotype" panose="02040502050505030304" pitchFamily="18" charset="0"/>
              </a:rPr>
            </a:br>
            <a:r>
              <a:rPr lang="en-US" sz="1700" dirty="0" smtClean="0">
                <a:latin typeface="Palatino Linotype" panose="02040502050505030304" pitchFamily="18" charset="0"/>
              </a:rPr>
              <a:t>Tomaszewski</a:t>
            </a:r>
            <a:r>
              <a:rPr lang="en-US" sz="1700" dirty="0">
                <a:latin typeface="Palatino Linotype" panose="02040502050505030304" pitchFamily="18" charset="0"/>
              </a:rPr>
              <a:t>, B. </a:t>
            </a:r>
            <a:r>
              <a:rPr lang="en-US" sz="1700" dirty="0" smtClean="0">
                <a:latin typeface="Palatino Linotype" panose="02040502050505030304" pitchFamily="18" charset="0"/>
              </a:rPr>
              <a:t>2020. </a:t>
            </a:r>
            <a:r>
              <a:rPr lang="en-US" sz="1700" dirty="0" smtClean="0">
                <a:latin typeface="Palatino Linotype" panose="02040502050505030304" pitchFamily="18" charset="0"/>
              </a:rPr>
              <a:t>Chapter 2: Fundamentals </a:t>
            </a:r>
            <a:r>
              <a:rPr lang="en-US" sz="1700" dirty="0">
                <a:latin typeface="Palatino Linotype" panose="02040502050505030304" pitchFamily="18" charset="0"/>
              </a:rPr>
              <a:t>of Geographic Information </a:t>
            </a:r>
            <a:r>
              <a:rPr lang="en-US" sz="1700" dirty="0" smtClean="0">
                <a:latin typeface="Palatino Linotype" panose="02040502050505030304" pitchFamily="18" charset="0"/>
              </a:rPr>
              <a:t>and Maps</a:t>
            </a:r>
            <a:r>
              <a:rPr lang="en-US" sz="1700" dirty="0">
                <a:latin typeface="Palatino Linotype" panose="02040502050505030304" pitchFamily="18" charset="0"/>
              </a:rPr>
              <a:t>. </a:t>
            </a:r>
            <a:r>
              <a:rPr lang="en-US" sz="1700" dirty="0" smtClean="0">
                <a:latin typeface="Palatino Linotype" panose="02040502050505030304" pitchFamily="18" charset="0"/>
              </a:rPr>
              <a:t/>
            </a:r>
            <a:br>
              <a:rPr lang="en-US" sz="1700" dirty="0" smtClean="0">
                <a:latin typeface="Palatino Linotype" panose="02040502050505030304" pitchFamily="18" charset="0"/>
              </a:rPr>
            </a:br>
            <a:r>
              <a:rPr lang="en-US" sz="1700" dirty="0" smtClean="0">
                <a:latin typeface="Palatino Linotype" panose="02040502050505030304" pitchFamily="18" charset="0"/>
              </a:rPr>
              <a:t>In: </a:t>
            </a:r>
            <a:r>
              <a:rPr lang="en-US" sz="1700" i="1" dirty="0" smtClean="0">
                <a:latin typeface="Palatino Linotype" panose="02040502050505030304" pitchFamily="18" charset="0"/>
              </a:rPr>
              <a:t>Geographic Information Systems for Disaster Management (Second Edition)</a:t>
            </a:r>
            <a:r>
              <a:rPr lang="en-US" sz="1700" dirty="0" smtClean="0">
                <a:latin typeface="Palatino Linotype" panose="02040502050505030304" pitchFamily="18" charset="0"/>
              </a:rPr>
              <a:t>, </a:t>
            </a:r>
            <a:br>
              <a:rPr lang="en-US" sz="1700" dirty="0" smtClean="0">
                <a:latin typeface="Palatino Linotype" panose="02040502050505030304" pitchFamily="18" charset="0"/>
              </a:rPr>
            </a:br>
            <a:r>
              <a:rPr lang="en-US" sz="1700" dirty="0" smtClean="0">
                <a:latin typeface="Palatino Linotype" panose="02040502050505030304" pitchFamily="18" charset="0"/>
              </a:rPr>
              <a:t>pp. 31-92. </a:t>
            </a:r>
            <a:r>
              <a:rPr lang="en-US" sz="1700" dirty="0" err="1">
                <a:latin typeface="Palatino Linotype" panose="02040502050505030304" pitchFamily="18" charset="0"/>
              </a:rPr>
              <a:t>Oxfordshire</a:t>
            </a:r>
            <a:r>
              <a:rPr lang="en-US" sz="1700" dirty="0">
                <a:latin typeface="Palatino Linotype" panose="02040502050505030304" pitchFamily="18" charset="0"/>
              </a:rPr>
              <a:t> and New York: Routledge</a:t>
            </a:r>
            <a:r>
              <a:rPr lang="en-US" sz="1800" dirty="0" smtClean="0">
                <a:latin typeface="Palatino Linotype" panose="02040502050505030304" pitchFamily="18" charset="0"/>
              </a:rPr>
              <a:t>.</a:t>
            </a:r>
            <a:endParaRPr lang="en-US" sz="3100" dirty="0">
              <a:latin typeface="Palatino Linotype" panose="02040502050505030304" pitchFamily="18" charset="0"/>
            </a:endParaRPr>
          </a:p>
        </p:txBody>
      </p:sp>
    </p:spTree>
    <p:extLst>
      <p:ext uri="{BB962C8B-B14F-4D97-AF65-F5344CB8AC3E}">
        <p14:creationId xmlns:p14="http://schemas.microsoft.com/office/powerpoint/2010/main" val="53692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Coordinate Systems</a:t>
            </a:r>
          </a:p>
        </p:txBody>
      </p:sp>
      <p:sp>
        <p:nvSpPr>
          <p:cNvPr id="3" name="Content Placeholder 2"/>
          <p:cNvSpPr>
            <a:spLocks noGrp="1"/>
          </p:cNvSpPr>
          <p:nvPr>
            <p:ph idx="1"/>
          </p:nvPr>
        </p:nvSpPr>
        <p:spPr>
          <a:xfrm>
            <a:off x="5486400" y="1905000"/>
            <a:ext cx="6248400" cy="1929467"/>
          </a:xfrm>
        </p:spPr>
        <p:txBody>
          <a:bodyPr>
            <a:noAutofit/>
          </a:bodyPr>
          <a:lstStyle/>
          <a:p>
            <a:r>
              <a:rPr lang="en-US" sz="2800" dirty="0"/>
              <a:t>Latitude and longitude </a:t>
            </a:r>
            <a:r>
              <a:rPr lang="en-US" sz="2800" dirty="0" smtClean="0"/>
              <a:t>coordinates: </a:t>
            </a:r>
            <a:r>
              <a:rPr lang="en-US" sz="2800" i="1" dirty="0" smtClean="0"/>
              <a:t>spherical </a:t>
            </a:r>
            <a:r>
              <a:rPr lang="en-US" sz="2800" i="1" dirty="0"/>
              <a:t>coordinates</a:t>
            </a:r>
            <a:r>
              <a:rPr lang="en-US" sz="2800" dirty="0"/>
              <a:t>, use the measures of angles (degrees) from both the center of the earth for latitude and from the prime meridian (or zero degrees) for </a:t>
            </a:r>
            <a:r>
              <a:rPr lang="en-US" sz="2800" dirty="0" smtClean="0"/>
              <a:t>longitude</a:t>
            </a:r>
          </a:p>
          <a:p>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04" y="1118533"/>
            <a:ext cx="5183913" cy="4114800"/>
          </a:xfrm>
          <a:prstGeom prst="rect">
            <a:avLst/>
          </a:prstGeom>
        </p:spPr>
      </p:pic>
      <p:sp>
        <p:nvSpPr>
          <p:cNvPr id="7" name="Rectangle 6"/>
          <p:cNvSpPr/>
          <p:nvPr/>
        </p:nvSpPr>
        <p:spPr>
          <a:xfrm>
            <a:off x="0" y="5233333"/>
            <a:ext cx="5358017" cy="1015663"/>
          </a:xfrm>
          <a:prstGeom prst="rect">
            <a:avLst/>
          </a:prstGeom>
        </p:spPr>
        <p:txBody>
          <a:bodyPr wrap="square">
            <a:spAutoFit/>
          </a:bodyPr>
          <a:lstStyle/>
          <a:p>
            <a:r>
              <a:rPr lang="en-US" sz="1200" dirty="0">
                <a:latin typeface="Palatino Linotype" panose="02040502050505030304" pitchFamily="18" charset="0"/>
              </a:rPr>
              <a:t>The latitude and longitude coordinate system. Lines of latitude (also known as ­parallels) are measured from north to south based on their position in relation to the equator. Lines of longitude (also known as meridians) are measured east to west from the prime meridian</a:t>
            </a:r>
            <a:r>
              <a:rPr lang="en-US" sz="1200" dirty="0" smtClean="0">
                <a:latin typeface="Palatino Linotype" panose="02040502050505030304" pitchFamily="18" charset="0"/>
              </a:rPr>
              <a:t>. </a:t>
            </a:r>
            <a:r>
              <a:rPr lang="en-US" sz="1200" dirty="0">
                <a:latin typeface="Palatino Linotype" panose="02040502050505030304" pitchFamily="18" charset="0"/>
              </a:rPr>
              <a:t>Figure by Brian Tomaszewski</a:t>
            </a:r>
          </a:p>
        </p:txBody>
      </p:sp>
    </p:spTree>
    <p:extLst>
      <p:ext uri="{BB962C8B-B14F-4D97-AF65-F5344CB8AC3E}">
        <p14:creationId xmlns:p14="http://schemas.microsoft.com/office/powerpoint/2010/main" val="101300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smtClean="0"/>
              <a:t>Planar Coordinates</a:t>
            </a:r>
            <a:endParaRPr lang="en-US" dirty="0"/>
          </a:p>
        </p:txBody>
      </p:sp>
      <p:sp>
        <p:nvSpPr>
          <p:cNvPr id="3" name="Content Placeholder 2"/>
          <p:cNvSpPr>
            <a:spLocks noGrp="1"/>
          </p:cNvSpPr>
          <p:nvPr>
            <p:ph idx="1"/>
          </p:nvPr>
        </p:nvSpPr>
        <p:spPr>
          <a:xfrm>
            <a:off x="5486400" y="1600201"/>
            <a:ext cx="6096000" cy="2819399"/>
          </a:xfrm>
        </p:spPr>
        <p:txBody>
          <a:bodyPr>
            <a:noAutofit/>
          </a:bodyPr>
          <a:lstStyle/>
          <a:p>
            <a:r>
              <a:rPr lang="en-US" sz="2800" dirty="0"/>
              <a:t>Planar coordinates are based on the ideas of the Cartesian space and referenced on an </a:t>
            </a:r>
            <a:r>
              <a:rPr lang="en-US" sz="2800" dirty="0" err="1"/>
              <a:t>x,y</a:t>
            </a:r>
            <a:r>
              <a:rPr lang="en-US" sz="2800" dirty="0"/>
              <a:t> grid</a:t>
            </a:r>
          </a:p>
          <a:p>
            <a:pPr lvl="1"/>
            <a:r>
              <a:rPr lang="en-US" dirty="0"/>
              <a:t>x -axis are east-to-west coordinate values</a:t>
            </a:r>
          </a:p>
          <a:p>
            <a:pPr lvl="1"/>
            <a:r>
              <a:rPr lang="en-US" dirty="0"/>
              <a:t>y -axis is north-to-south coordinate values </a:t>
            </a:r>
          </a:p>
          <a:p>
            <a:pPr marL="0" indent="0">
              <a:buNone/>
            </a:pP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 y="1295400"/>
            <a:ext cx="5436859" cy="4572000"/>
          </a:xfrm>
          <a:prstGeom prst="rect">
            <a:avLst/>
          </a:prstGeom>
        </p:spPr>
      </p:pic>
      <p:sp>
        <p:nvSpPr>
          <p:cNvPr id="5" name="Rectangle 4"/>
          <p:cNvSpPr/>
          <p:nvPr/>
        </p:nvSpPr>
        <p:spPr>
          <a:xfrm>
            <a:off x="1190022" y="5867400"/>
            <a:ext cx="3209212" cy="369332"/>
          </a:xfrm>
          <a:prstGeom prst="rect">
            <a:avLst/>
          </a:prstGeom>
        </p:spPr>
        <p:txBody>
          <a:bodyPr wrap="none">
            <a:spAutoFit/>
          </a:bodyPr>
          <a:lstStyle/>
          <a:p>
            <a:r>
              <a:rPr lang="en-US" dirty="0">
                <a:latin typeface="Palatino Linotype" panose="02040502050505030304" pitchFamily="18" charset="0"/>
              </a:rPr>
              <a:t>Figure by Brian Tomaszewski</a:t>
            </a:r>
            <a:endParaRPr lang="en-US" dirty="0"/>
          </a:p>
        </p:txBody>
      </p:sp>
    </p:spTree>
    <p:extLst>
      <p:ext uri="{BB962C8B-B14F-4D97-AF65-F5344CB8AC3E}">
        <p14:creationId xmlns:p14="http://schemas.microsoft.com/office/powerpoint/2010/main" val="115705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smtClean="0"/>
              <a:t>	Universal </a:t>
            </a:r>
            <a:r>
              <a:rPr lang="en-US" dirty="0"/>
              <a:t>Transverse Mercator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 y="15240"/>
            <a:ext cx="1730829" cy="6172200"/>
          </a:xfrm>
          <a:prstGeom prst="rect">
            <a:avLst/>
          </a:prstGeom>
        </p:spPr>
      </p:pic>
      <p:sp>
        <p:nvSpPr>
          <p:cNvPr id="8" name="Rectangle 7"/>
          <p:cNvSpPr/>
          <p:nvPr/>
        </p:nvSpPr>
        <p:spPr>
          <a:xfrm>
            <a:off x="2590800" y="1219200"/>
            <a:ext cx="8839200" cy="4401205"/>
          </a:xfrm>
          <a:prstGeom prst="rect">
            <a:avLst/>
          </a:prstGeom>
        </p:spPr>
        <p:txBody>
          <a:bodyPr wrap="square">
            <a:spAutoFit/>
          </a:bodyPr>
          <a:lstStyle/>
          <a:p>
            <a:pPr marL="457200" indent="-457200">
              <a:buFont typeface="Arial" panose="020B0604020202020204" pitchFamily="34" charset="0"/>
              <a:buChar char="•"/>
            </a:pPr>
            <a:r>
              <a:rPr lang="en-US" sz="2800" dirty="0">
                <a:latin typeface="Palatino Linotype" panose="02040502050505030304" pitchFamily="18" charset="0"/>
              </a:rPr>
              <a:t>The Universal Transverse Mercator (UTM) coordinate </a:t>
            </a:r>
            <a:r>
              <a:rPr lang="en-US" sz="2800" dirty="0" smtClean="0">
                <a:latin typeface="Palatino Linotype" panose="02040502050505030304" pitchFamily="18" charset="0"/>
              </a:rPr>
              <a:t>system: international </a:t>
            </a:r>
            <a:r>
              <a:rPr lang="en-US" sz="2800" dirty="0">
                <a:latin typeface="Palatino Linotype" panose="02040502050505030304" pitchFamily="18" charset="0"/>
              </a:rPr>
              <a:t>standard planar coordinate </a:t>
            </a:r>
            <a:r>
              <a:rPr lang="en-US" sz="2800" dirty="0" smtClean="0">
                <a:latin typeface="Palatino Linotype" panose="02040502050505030304" pitchFamily="18" charset="0"/>
              </a:rPr>
              <a:t>system</a:t>
            </a:r>
            <a:br>
              <a:rPr lang="en-US" sz="2800" dirty="0" smtClean="0">
                <a:latin typeface="Palatino Linotype" panose="02040502050505030304" pitchFamily="18" charset="0"/>
              </a:rPr>
            </a:br>
            <a:endParaRPr lang="en-US" sz="2800" dirty="0" smtClean="0">
              <a:latin typeface="Palatino Linotype" panose="02040502050505030304" pitchFamily="18" charset="0"/>
            </a:endParaRPr>
          </a:p>
          <a:p>
            <a:pPr marL="457200" indent="-457200">
              <a:buFont typeface="Arial" panose="020B0604020202020204" pitchFamily="34" charset="0"/>
              <a:buChar char="•"/>
            </a:pPr>
            <a:r>
              <a:rPr lang="en-US" sz="2800" dirty="0" smtClean="0">
                <a:latin typeface="Palatino Linotype" panose="02040502050505030304" pitchFamily="18" charset="0"/>
              </a:rPr>
              <a:t>UTM system: earth </a:t>
            </a:r>
            <a:r>
              <a:rPr lang="en-US" sz="2800" dirty="0">
                <a:latin typeface="Palatino Linotype" panose="02040502050505030304" pitchFamily="18" charset="0"/>
              </a:rPr>
              <a:t>is divided into 60 zones that span 6° of longitude each (60 zones *  6° = 360° total covering the entire </a:t>
            </a:r>
            <a:r>
              <a:rPr lang="en-US" sz="2800" dirty="0" smtClean="0">
                <a:latin typeface="Palatino Linotype" panose="02040502050505030304" pitchFamily="18" charset="0"/>
              </a:rPr>
              <a:t>earth)</a:t>
            </a:r>
            <a:br>
              <a:rPr lang="en-US" sz="2800" dirty="0" smtClean="0">
                <a:latin typeface="Palatino Linotype" panose="02040502050505030304" pitchFamily="18" charset="0"/>
              </a:rPr>
            </a:br>
            <a:endParaRPr lang="en-US" sz="2800" dirty="0" smtClean="0">
              <a:latin typeface="Palatino Linotype" panose="02040502050505030304" pitchFamily="18" charset="0"/>
            </a:endParaRPr>
          </a:p>
          <a:p>
            <a:pPr marL="457200" indent="-457200">
              <a:buFont typeface="Arial" panose="020B0604020202020204" pitchFamily="34" charset="0"/>
              <a:buChar char="•"/>
            </a:pPr>
            <a:r>
              <a:rPr lang="en-US" sz="2800" dirty="0" smtClean="0">
                <a:latin typeface="Palatino Linotype" panose="02040502050505030304" pitchFamily="18" charset="0"/>
              </a:rPr>
              <a:t>Each </a:t>
            </a:r>
            <a:r>
              <a:rPr lang="en-US" sz="2800" dirty="0">
                <a:latin typeface="Palatino Linotype" panose="02040502050505030304" pitchFamily="18" charset="0"/>
              </a:rPr>
              <a:t>UTM zone is divided into a north and south section</a:t>
            </a:r>
          </a:p>
        </p:txBody>
      </p:sp>
      <p:sp>
        <p:nvSpPr>
          <p:cNvPr id="9" name="Rectangle 8"/>
          <p:cNvSpPr/>
          <p:nvPr/>
        </p:nvSpPr>
        <p:spPr>
          <a:xfrm>
            <a:off x="2309949" y="5818108"/>
            <a:ext cx="5296193" cy="369332"/>
          </a:xfrm>
          <a:prstGeom prst="rect">
            <a:avLst/>
          </a:prstGeom>
        </p:spPr>
        <p:txBody>
          <a:bodyPr wrap="none">
            <a:spAutoFit/>
          </a:bodyPr>
          <a:lstStyle/>
          <a:p>
            <a:r>
              <a:rPr lang="en-US" dirty="0">
                <a:latin typeface="Palatino Linotype" panose="02040502050505030304" pitchFamily="18" charset="0"/>
              </a:rPr>
              <a:t>A single UTM zone</a:t>
            </a:r>
            <a:r>
              <a:rPr lang="en-US" dirty="0" smtClean="0">
                <a:latin typeface="Palatino Linotype" panose="02040502050505030304" pitchFamily="18" charset="0"/>
              </a:rPr>
              <a:t>. </a:t>
            </a:r>
            <a:r>
              <a:rPr lang="en-US" dirty="0">
                <a:latin typeface="Palatino Linotype" panose="02040502050505030304" pitchFamily="18" charset="0"/>
              </a:rPr>
              <a:t>Figure by Brian </a:t>
            </a:r>
            <a:r>
              <a:rPr lang="en-US" dirty="0" smtClean="0">
                <a:latin typeface="Palatino Linotype" panose="02040502050505030304" pitchFamily="18" charset="0"/>
              </a:rPr>
              <a:t>Tomaszewski</a:t>
            </a:r>
            <a:endParaRPr lang="en-US" dirty="0">
              <a:latin typeface="Palatino Linotype" panose="02040502050505030304" pitchFamily="18" charset="0"/>
            </a:endParaRPr>
          </a:p>
        </p:txBody>
      </p:sp>
    </p:spTree>
    <p:extLst>
      <p:ext uri="{BB962C8B-B14F-4D97-AF65-F5344CB8AC3E}">
        <p14:creationId xmlns:p14="http://schemas.microsoft.com/office/powerpoint/2010/main" val="35745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smtClean="0"/>
              <a:t>Universal </a:t>
            </a:r>
            <a:r>
              <a:rPr lang="en-US" dirty="0"/>
              <a:t>Transverse </a:t>
            </a:r>
            <a:r>
              <a:rPr lang="en-US" dirty="0" smtClean="0"/>
              <a:t>Mercator Issues </a:t>
            </a:r>
            <a:endParaRPr lang="en-US" dirty="0"/>
          </a:p>
        </p:txBody>
      </p:sp>
      <p:sp>
        <p:nvSpPr>
          <p:cNvPr id="8" name="Rectangle 7"/>
          <p:cNvSpPr/>
          <p:nvPr/>
        </p:nvSpPr>
        <p:spPr>
          <a:xfrm>
            <a:off x="6535033" y="1367058"/>
            <a:ext cx="5562600" cy="3970318"/>
          </a:xfrm>
          <a:prstGeom prst="rect">
            <a:avLst/>
          </a:prstGeom>
        </p:spPr>
        <p:txBody>
          <a:bodyPr wrap="square">
            <a:spAutoFit/>
          </a:bodyPr>
          <a:lstStyle/>
          <a:p>
            <a:pPr marL="457200" indent="-457200">
              <a:buFont typeface="Arial" panose="020B0604020202020204" pitchFamily="34" charset="0"/>
              <a:buChar char="•"/>
            </a:pPr>
            <a:r>
              <a:rPr lang="en-US" sz="2800" dirty="0">
                <a:latin typeface="Palatino Linotype" panose="02040502050505030304" pitchFamily="18" charset="0"/>
              </a:rPr>
              <a:t>60 zones of the UTM system do not conform to political boundaries or </a:t>
            </a:r>
            <a:r>
              <a:rPr lang="en-US" sz="2800" dirty="0" smtClean="0">
                <a:latin typeface="Palatino Linotype" panose="02040502050505030304" pitchFamily="18" charset="0"/>
              </a:rPr>
              <a:t>jurisdictions</a:t>
            </a:r>
          </a:p>
          <a:p>
            <a:pPr marL="457200" indent="-457200">
              <a:buFont typeface="Arial" panose="020B0604020202020204" pitchFamily="34" charset="0"/>
              <a:buChar char="•"/>
            </a:pPr>
            <a:endParaRPr lang="en-US" sz="2800" dirty="0" smtClean="0">
              <a:latin typeface="Palatino Linotype" panose="02040502050505030304" pitchFamily="18" charset="0"/>
            </a:endParaRPr>
          </a:p>
          <a:p>
            <a:pPr marL="457200" indent="-457200">
              <a:buFont typeface="Arial" panose="020B0604020202020204" pitchFamily="34" charset="0"/>
              <a:buChar char="•"/>
            </a:pPr>
            <a:r>
              <a:rPr lang="en-US" sz="2800" dirty="0">
                <a:latin typeface="Palatino Linotype" panose="02040502050505030304" pitchFamily="18" charset="0"/>
              </a:rPr>
              <a:t>C</a:t>
            </a:r>
            <a:r>
              <a:rPr lang="en-US" sz="2800" dirty="0" smtClean="0">
                <a:latin typeface="Palatino Linotype" panose="02040502050505030304" pitchFamily="18" charset="0"/>
              </a:rPr>
              <a:t>an be </a:t>
            </a:r>
            <a:r>
              <a:rPr lang="en-US" sz="2800" dirty="0">
                <a:latin typeface="Palatino Linotype" panose="02040502050505030304" pitchFamily="18" charset="0"/>
              </a:rPr>
              <a:t>unusable in situations where a geographical referencing system is needed across an entire political or </a:t>
            </a:r>
            <a:r>
              <a:rPr lang="en-US" sz="2800" dirty="0" smtClean="0">
                <a:latin typeface="Palatino Linotype" panose="02040502050505030304" pitchFamily="18" charset="0"/>
              </a:rPr>
              <a:t>jurisdictional</a:t>
            </a:r>
            <a:endParaRPr lang="en-US" sz="2800" dirty="0">
              <a:latin typeface="Palatino Linotype" panose="02040502050505030304" pitchFamily="18" charset="0"/>
            </a:endParaRPr>
          </a:p>
        </p:txBody>
      </p:sp>
      <p:sp>
        <p:nvSpPr>
          <p:cNvPr id="9" name="Rectangle 8"/>
          <p:cNvSpPr/>
          <p:nvPr/>
        </p:nvSpPr>
        <p:spPr>
          <a:xfrm>
            <a:off x="6535033" y="5633442"/>
            <a:ext cx="3209212" cy="369332"/>
          </a:xfrm>
          <a:prstGeom prst="rect">
            <a:avLst/>
          </a:prstGeom>
        </p:spPr>
        <p:txBody>
          <a:bodyPr wrap="none">
            <a:spAutoFit/>
          </a:bodyPr>
          <a:lstStyle/>
          <a:p>
            <a:r>
              <a:rPr lang="en-US" dirty="0" smtClean="0">
                <a:latin typeface="Palatino Linotype" panose="02040502050505030304" pitchFamily="18" charset="0"/>
              </a:rPr>
              <a:t>Figure </a:t>
            </a:r>
            <a:r>
              <a:rPr lang="en-US" dirty="0">
                <a:latin typeface="Palatino Linotype" panose="02040502050505030304" pitchFamily="18" charset="0"/>
              </a:rPr>
              <a:t>by Brian </a:t>
            </a:r>
            <a:r>
              <a:rPr lang="en-US" dirty="0" smtClean="0">
                <a:latin typeface="Palatino Linotype" panose="02040502050505030304" pitchFamily="18" charset="0"/>
              </a:rPr>
              <a:t>Tomaszewski</a:t>
            </a:r>
            <a:endParaRPr lang="en-US" dirty="0">
              <a:latin typeface="Palatino Linotype" panose="0204050205050503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80" y="1270188"/>
            <a:ext cx="6124520" cy="4732585"/>
          </a:xfrm>
          <a:prstGeom prst="rect">
            <a:avLst/>
          </a:prstGeom>
        </p:spPr>
      </p:pic>
    </p:spTree>
    <p:extLst>
      <p:ext uri="{BB962C8B-B14F-4D97-AF65-F5344CB8AC3E}">
        <p14:creationId xmlns:p14="http://schemas.microsoft.com/office/powerpoint/2010/main" val="17450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State Plane Coordinate (SPC) system</a:t>
            </a:r>
          </a:p>
        </p:txBody>
      </p:sp>
      <p:sp>
        <p:nvSpPr>
          <p:cNvPr id="3" name="Content Placeholder 2"/>
          <p:cNvSpPr>
            <a:spLocks noGrp="1"/>
          </p:cNvSpPr>
          <p:nvPr>
            <p:ph idx="1"/>
          </p:nvPr>
        </p:nvSpPr>
        <p:spPr>
          <a:xfrm>
            <a:off x="6019800" y="1600201"/>
            <a:ext cx="5562600" cy="4525963"/>
          </a:xfrm>
        </p:spPr>
        <p:txBody>
          <a:bodyPr/>
          <a:lstStyle/>
          <a:p>
            <a:pPr marL="0" indent="0">
              <a:buNone/>
            </a:pPr>
            <a:r>
              <a:rPr lang="en-US" dirty="0"/>
              <a:t>State Plane Coordinate (</a:t>
            </a:r>
            <a:r>
              <a:rPr lang="en-US" dirty="0" smtClean="0"/>
              <a:t>SPC): based </a:t>
            </a:r>
            <a:r>
              <a:rPr lang="en-US" dirty="0"/>
              <a:t>on a series of specialized map projections that define specialized zones. </a:t>
            </a:r>
            <a:r>
              <a:rPr lang="en-US" dirty="0" smtClean="0"/>
              <a:t>SPC: all </a:t>
            </a:r>
            <a:r>
              <a:rPr lang="en-US" dirty="0"/>
              <a:t>of the zones are within the United States and defined within political boundaries </a:t>
            </a:r>
          </a:p>
        </p:txBody>
      </p:sp>
      <p:sp>
        <p:nvSpPr>
          <p:cNvPr id="5" name="Rectangle 4"/>
          <p:cNvSpPr/>
          <p:nvPr/>
        </p:nvSpPr>
        <p:spPr>
          <a:xfrm>
            <a:off x="1337302" y="5410200"/>
            <a:ext cx="3209212" cy="369332"/>
          </a:xfrm>
          <a:prstGeom prst="rect">
            <a:avLst/>
          </a:prstGeom>
        </p:spPr>
        <p:txBody>
          <a:bodyPr wrap="none">
            <a:spAutoFit/>
          </a:bodyPr>
          <a:lstStyle/>
          <a:p>
            <a:r>
              <a:rPr lang="en-US" dirty="0">
                <a:latin typeface="Palatino Linotype" panose="02040502050505030304" pitchFamily="18" charset="0"/>
              </a:rPr>
              <a:t>Figure by Brian Tomaszewski</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676400"/>
            <a:ext cx="5731416" cy="3657600"/>
          </a:xfrm>
          <a:prstGeom prst="rect">
            <a:avLst/>
          </a:prstGeom>
        </p:spPr>
      </p:pic>
    </p:spTree>
    <p:extLst>
      <p:ext uri="{BB962C8B-B14F-4D97-AF65-F5344CB8AC3E}">
        <p14:creationId xmlns:p14="http://schemas.microsoft.com/office/powerpoint/2010/main" val="287960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National Grid</a:t>
            </a:r>
          </a:p>
        </p:txBody>
      </p:sp>
      <p:sp>
        <p:nvSpPr>
          <p:cNvPr id="3" name="Content Placeholder 2"/>
          <p:cNvSpPr>
            <a:spLocks noGrp="1"/>
          </p:cNvSpPr>
          <p:nvPr>
            <p:ph idx="1"/>
          </p:nvPr>
        </p:nvSpPr>
        <p:spPr>
          <a:xfrm>
            <a:off x="4953000" y="1417638"/>
            <a:ext cx="7010400" cy="4525963"/>
          </a:xfrm>
        </p:spPr>
        <p:txBody>
          <a:bodyPr/>
          <a:lstStyle/>
          <a:p>
            <a:r>
              <a:rPr lang="en-US" dirty="0"/>
              <a:t>An important coordinate system used in disaster management in the United States is the United States National Grid (USNG</a:t>
            </a:r>
            <a:r>
              <a:rPr lang="en-US" dirty="0" smtClean="0"/>
              <a:t>)</a:t>
            </a:r>
            <a:br>
              <a:rPr lang="en-US" dirty="0" smtClean="0"/>
            </a:br>
            <a:r>
              <a:rPr lang="en-US" dirty="0" smtClean="0"/>
              <a:t> </a:t>
            </a:r>
          </a:p>
          <a:p>
            <a:r>
              <a:rPr lang="en-US" dirty="0" smtClean="0"/>
              <a:t>Grid/Zone designations and coordinates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49998"/>
            <a:ext cx="4572000" cy="4572000"/>
          </a:xfrm>
          <a:prstGeom prst="rect">
            <a:avLst/>
          </a:prstGeom>
        </p:spPr>
      </p:pic>
      <p:sp>
        <p:nvSpPr>
          <p:cNvPr id="5" name="Rectangle 4"/>
          <p:cNvSpPr/>
          <p:nvPr/>
        </p:nvSpPr>
        <p:spPr>
          <a:xfrm>
            <a:off x="909994" y="5821998"/>
            <a:ext cx="3209212" cy="369332"/>
          </a:xfrm>
          <a:prstGeom prst="rect">
            <a:avLst/>
          </a:prstGeom>
        </p:spPr>
        <p:txBody>
          <a:bodyPr wrap="none">
            <a:spAutoFit/>
          </a:bodyPr>
          <a:lstStyle/>
          <a:p>
            <a:r>
              <a:rPr lang="en-US" dirty="0">
                <a:latin typeface="Palatino Linotype" panose="02040502050505030304" pitchFamily="18" charset="0"/>
              </a:rPr>
              <a:t>Figure by Brian Tomaszewski</a:t>
            </a:r>
            <a:endParaRPr lang="en-US" dirty="0"/>
          </a:p>
        </p:txBody>
      </p:sp>
    </p:spTree>
    <p:extLst>
      <p:ext uri="{BB962C8B-B14F-4D97-AF65-F5344CB8AC3E}">
        <p14:creationId xmlns:p14="http://schemas.microsoft.com/office/powerpoint/2010/main" val="399438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1887200" cy="1143000"/>
          </a:xfrm>
        </p:spPr>
        <p:txBody>
          <a:bodyPr/>
          <a:lstStyle/>
          <a:p>
            <a:r>
              <a:rPr lang="en-US" dirty="0" err="1"/>
              <a:t>Datums</a:t>
            </a:r>
            <a:r>
              <a:rPr lang="en-US" dirty="0"/>
              <a:t> </a:t>
            </a:r>
          </a:p>
        </p:txBody>
      </p:sp>
      <p:sp>
        <p:nvSpPr>
          <p:cNvPr id="3" name="Content Placeholder 2"/>
          <p:cNvSpPr>
            <a:spLocks noGrp="1"/>
          </p:cNvSpPr>
          <p:nvPr>
            <p:ph idx="1"/>
          </p:nvPr>
        </p:nvSpPr>
        <p:spPr>
          <a:xfrm>
            <a:off x="4343400" y="1417638"/>
            <a:ext cx="7620000" cy="4525963"/>
          </a:xfrm>
        </p:spPr>
        <p:txBody>
          <a:bodyPr>
            <a:normAutofit/>
          </a:bodyPr>
          <a:lstStyle/>
          <a:p>
            <a:r>
              <a:rPr lang="en-US" dirty="0"/>
              <a:t>A horizontal datum (which would derive coordinates in the X,Y plane) consists of two </a:t>
            </a:r>
            <a:r>
              <a:rPr lang="en-US" dirty="0" smtClean="0"/>
              <a:t>elements —</a:t>
            </a:r>
            <a:r>
              <a:rPr lang="en-US" dirty="0"/>
              <a:t>a reference ellipsoid and accurately known control </a:t>
            </a:r>
            <a:r>
              <a:rPr lang="en-US" dirty="0" smtClean="0"/>
              <a:t>points </a:t>
            </a:r>
          </a:p>
          <a:p>
            <a:pPr lvl="1"/>
            <a:r>
              <a:rPr lang="en-US" dirty="0"/>
              <a:t>Reference ellipsoids are mathematical approximations of the earth’s </a:t>
            </a:r>
            <a:r>
              <a:rPr lang="en-US" dirty="0" smtClean="0"/>
              <a:t>shape</a:t>
            </a:r>
          </a:p>
          <a:p>
            <a:pPr lvl="1"/>
            <a:r>
              <a:rPr lang="en-US" dirty="0"/>
              <a:t>Control points are accurately measured locations used as reference points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71600"/>
            <a:ext cx="4146494" cy="4038600"/>
          </a:xfrm>
          <a:prstGeom prst="rect">
            <a:avLst/>
          </a:prstGeom>
        </p:spPr>
      </p:pic>
      <p:sp>
        <p:nvSpPr>
          <p:cNvPr id="5" name="Rectangle 4"/>
          <p:cNvSpPr/>
          <p:nvPr/>
        </p:nvSpPr>
        <p:spPr>
          <a:xfrm>
            <a:off x="76200" y="5574269"/>
            <a:ext cx="4764831" cy="369332"/>
          </a:xfrm>
          <a:prstGeom prst="rect">
            <a:avLst/>
          </a:prstGeom>
        </p:spPr>
        <p:txBody>
          <a:bodyPr wrap="none">
            <a:spAutoFit/>
          </a:bodyPr>
          <a:lstStyle/>
          <a:p>
            <a:r>
              <a:rPr lang="en-US" dirty="0" smtClean="0">
                <a:latin typeface="Palatino Linotype" panose="02040502050505030304" pitchFamily="18" charset="0"/>
              </a:rPr>
              <a:t>Control point, Picture </a:t>
            </a:r>
            <a:r>
              <a:rPr lang="en-US" dirty="0">
                <a:latin typeface="Palatino Linotype" panose="02040502050505030304" pitchFamily="18" charset="0"/>
              </a:rPr>
              <a:t>by Brian Tomaszewski</a:t>
            </a:r>
            <a:endParaRPr lang="en-US" dirty="0"/>
          </a:p>
        </p:txBody>
      </p:sp>
    </p:spTree>
    <p:extLst>
      <p:ext uri="{BB962C8B-B14F-4D97-AF65-F5344CB8AC3E}">
        <p14:creationId xmlns:p14="http://schemas.microsoft.com/office/powerpoint/2010/main" val="422412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The Importance of </a:t>
            </a:r>
            <a:r>
              <a:rPr lang="en-US" dirty="0" err="1"/>
              <a:t>Datums</a:t>
            </a:r>
            <a:r>
              <a:rPr lang="en-US" dirty="0"/>
              <a:t> </a:t>
            </a:r>
          </a:p>
        </p:txBody>
      </p:sp>
      <p:sp>
        <p:nvSpPr>
          <p:cNvPr id="3" name="Content Placeholder 2"/>
          <p:cNvSpPr>
            <a:spLocks noGrp="1"/>
          </p:cNvSpPr>
          <p:nvPr>
            <p:ph idx="1"/>
          </p:nvPr>
        </p:nvSpPr>
        <p:spPr>
          <a:xfrm>
            <a:off x="4495800" y="1417638"/>
            <a:ext cx="7467600" cy="4525963"/>
          </a:xfrm>
        </p:spPr>
        <p:txBody>
          <a:bodyPr>
            <a:normAutofit/>
          </a:bodyPr>
          <a:lstStyle/>
          <a:p>
            <a:r>
              <a:rPr lang="en-US" sz="2800" dirty="0"/>
              <a:t>Common </a:t>
            </a:r>
            <a:r>
              <a:rPr lang="en-US" sz="2800" dirty="0" smtClean="0"/>
              <a:t>GIS </a:t>
            </a:r>
            <a:r>
              <a:rPr lang="en-US" sz="2800" dirty="0" err="1" smtClean="0"/>
              <a:t>datums</a:t>
            </a:r>
            <a:r>
              <a:rPr lang="en-US" sz="2800" dirty="0" smtClean="0"/>
              <a:t>: North </a:t>
            </a:r>
            <a:r>
              <a:rPr lang="en-US" sz="2800" dirty="0"/>
              <a:t>American Datum of 1983 (or NAD 83) and the World Geodetic System 1984 datum (or WGS 84</a:t>
            </a:r>
            <a:r>
              <a:rPr lang="en-US" sz="2800" dirty="0" smtClean="0"/>
              <a:t>)</a:t>
            </a:r>
          </a:p>
          <a:p>
            <a:r>
              <a:rPr lang="en-US" sz="2800" dirty="0"/>
              <a:t>I</a:t>
            </a:r>
            <a:r>
              <a:rPr lang="en-US" sz="2800" dirty="0" smtClean="0"/>
              <a:t>mportant </a:t>
            </a:r>
            <a:r>
              <a:rPr lang="en-US" sz="2800" dirty="0"/>
              <a:t>to know what the datum is when working with </a:t>
            </a:r>
            <a:r>
              <a:rPr lang="en-US" sz="2800" dirty="0" smtClean="0"/>
              <a:t>GIS</a:t>
            </a:r>
          </a:p>
          <a:p>
            <a:r>
              <a:rPr lang="en-US" sz="2800" dirty="0"/>
              <a:t>Different </a:t>
            </a:r>
            <a:r>
              <a:rPr lang="en-US" sz="2800" dirty="0" err="1"/>
              <a:t>datums</a:t>
            </a:r>
            <a:r>
              <a:rPr lang="en-US" sz="2800" dirty="0"/>
              <a:t> </a:t>
            </a:r>
            <a:r>
              <a:rPr lang="en-US" sz="2800" dirty="0" smtClean="0"/>
              <a:t>can </a:t>
            </a:r>
            <a:r>
              <a:rPr lang="en-US" sz="2800" dirty="0"/>
              <a:t>cause the same location to have significantly different coordinate </a:t>
            </a:r>
            <a:r>
              <a:rPr lang="en-US" sz="2800" dirty="0" smtClean="0"/>
              <a:t>values</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326" y="1143000"/>
            <a:ext cx="3861473" cy="4767481"/>
          </a:xfrm>
          <a:prstGeom prst="rect">
            <a:avLst/>
          </a:prstGeom>
        </p:spPr>
      </p:pic>
      <p:sp>
        <p:nvSpPr>
          <p:cNvPr id="6" name="Rectangle 5"/>
          <p:cNvSpPr/>
          <p:nvPr/>
        </p:nvSpPr>
        <p:spPr>
          <a:xfrm>
            <a:off x="76200" y="5910481"/>
            <a:ext cx="11277600" cy="307777"/>
          </a:xfrm>
          <a:prstGeom prst="rect">
            <a:avLst/>
          </a:prstGeom>
        </p:spPr>
        <p:txBody>
          <a:bodyPr wrap="square">
            <a:spAutoFit/>
          </a:bodyPr>
          <a:lstStyle/>
          <a:p>
            <a:r>
              <a:rPr lang="en-US" sz="1400" dirty="0">
                <a:latin typeface="Palatino Linotype" panose="02040502050505030304" pitchFamily="18" charset="0"/>
              </a:rPr>
              <a:t>An example of the same GIS dataset being referenced in different </a:t>
            </a:r>
            <a:r>
              <a:rPr lang="en-US" sz="1400" dirty="0" err="1">
                <a:latin typeface="Palatino Linotype" panose="02040502050505030304" pitchFamily="18" charset="0"/>
              </a:rPr>
              <a:t>datums</a:t>
            </a:r>
            <a:r>
              <a:rPr lang="en-US" sz="1400" dirty="0">
                <a:latin typeface="Palatino Linotype" panose="02040502050505030304" pitchFamily="18" charset="0"/>
              </a:rPr>
              <a:t> and the issues this can cause</a:t>
            </a:r>
            <a:r>
              <a:rPr lang="en-US" sz="1400" dirty="0" smtClean="0">
                <a:latin typeface="Palatino Linotype" panose="02040502050505030304" pitchFamily="18" charset="0"/>
              </a:rPr>
              <a:t>. Figure </a:t>
            </a:r>
            <a:r>
              <a:rPr lang="en-US" sz="1400" dirty="0">
                <a:latin typeface="Palatino Linotype" panose="02040502050505030304" pitchFamily="18" charset="0"/>
              </a:rPr>
              <a:t>by Brian Tomaszewski</a:t>
            </a:r>
          </a:p>
        </p:txBody>
      </p:sp>
    </p:spTree>
    <p:extLst>
      <p:ext uri="{BB962C8B-B14F-4D97-AF65-F5344CB8AC3E}">
        <p14:creationId xmlns:p14="http://schemas.microsoft.com/office/powerpoint/2010/main" val="38861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Basic Principles of Cartography</a:t>
            </a:r>
          </a:p>
        </p:txBody>
      </p:sp>
      <p:sp>
        <p:nvSpPr>
          <p:cNvPr id="3" name="Content Placeholder 2"/>
          <p:cNvSpPr>
            <a:spLocks noGrp="1"/>
          </p:cNvSpPr>
          <p:nvPr>
            <p:ph idx="1"/>
          </p:nvPr>
        </p:nvSpPr>
        <p:spPr>
          <a:xfrm>
            <a:off x="4191000" y="1417638"/>
            <a:ext cx="7772400" cy="4525963"/>
          </a:xfrm>
        </p:spPr>
        <p:txBody>
          <a:bodyPr/>
          <a:lstStyle/>
          <a:p>
            <a:pPr marL="0" indent="0">
              <a:buNone/>
            </a:pPr>
            <a:r>
              <a:rPr lang="en-US" dirty="0"/>
              <a:t>Maps have existed in human societies as long as there has been recorded history</a:t>
            </a:r>
          </a:p>
        </p:txBody>
      </p:sp>
      <p:sp>
        <p:nvSpPr>
          <p:cNvPr id="5" name="Rectangle 4"/>
          <p:cNvSpPr/>
          <p:nvPr/>
        </p:nvSpPr>
        <p:spPr>
          <a:xfrm>
            <a:off x="4310160" y="4038600"/>
            <a:ext cx="7759920" cy="1754326"/>
          </a:xfrm>
          <a:prstGeom prst="rect">
            <a:avLst/>
          </a:prstGeom>
        </p:spPr>
        <p:txBody>
          <a:bodyPr wrap="square">
            <a:spAutoFit/>
          </a:bodyPr>
          <a:lstStyle/>
          <a:p>
            <a:r>
              <a:rPr lang="en-US" dirty="0">
                <a:latin typeface="Palatino Linotype" panose="02040502050505030304" pitchFamily="18" charset="0"/>
              </a:rPr>
              <a:t>The Imago Mundi, one of the world’s oldest surviving maps from ancient Babylonia. Note the cuneiform writing on the top and the graphical depiction of Babylon and several surrounding islands and landmasses. (From British Museum. </a:t>
            </a:r>
            <a:r>
              <a:rPr lang="en-US" dirty="0">
                <a:latin typeface="Palatino Linotype" panose="02040502050505030304" pitchFamily="18" charset="0"/>
                <a:hlinkClick r:id="rId2"/>
              </a:rPr>
              <a:t>https://en.wikipedia.org/wiki/Babylonian_Map_of_the_World#/</a:t>
            </a:r>
            <a:r>
              <a:rPr lang="en-US" dirty="0" smtClean="0">
                <a:latin typeface="Palatino Linotype" panose="02040502050505030304" pitchFamily="18" charset="0"/>
                <a:hlinkClick r:id="rId2"/>
              </a:rPr>
              <a:t>media/File:20180506_145606-babylon-map.jpg</a:t>
            </a:r>
            <a:r>
              <a:rPr lang="en-US" dirty="0" smtClean="0">
                <a:latin typeface="Palatino Linotype" panose="02040502050505030304" pitchFamily="18" charset="0"/>
              </a:rPr>
              <a:t>)</a:t>
            </a:r>
            <a:endParaRPr lang="en-US" dirty="0">
              <a:latin typeface="Palatino Linotype" panose="0204050205050503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 y="1181101"/>
            <a:ext cx="3505200" cy="4762500"/>
          </a:xfrm>
          <a:prstGeom prst="rect">
            <a:avLst/>
          </a:prstGeom>
        </p:spPr>
      </p:pic>
    </p:spTree>
    <p:extLst>
      <p:ext uri="{BB962C8B-B14F-4D97-AF65-F5344CB8AC3E}">
        <p14:creationId xmlns:p14="http://schemas.microsoft.com/office/powerpoint/2010/main" val="63449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Mapping Principles: Data Measurement</a:t>
            </a:r>
          </a:p>
        </p:txBody>
      </p:sp>
      <p:sp>
        <p:nvSpPr>
          <p:cNvPr id="3" name="Content Placeholder 2"/>
          <p:cNvSpPr>
            <a:spLocks noGrp="1"/>
          </p:cNvSpPr>
          <p:nvPr>
            <p:ph idx="1"/>
          </p:nvPr>
        </p:nvSpPr>
        <p:spPr>
          <a:xfrm>
            <a:off x="228600" y="1417638"/>
            <a:ext cx="11734800" cy="4525963"/>
          </a:xfrm>
        </p:spPr>
        <p:txBody>
          <a:bodyPr/>
          <a:lstStyle/>
          <a:p>
            <a:r>
              <a:rPr lang="en-US" dirty="0"/>
              <a:t>Raw data are measured in four standard ways for map-based </a:t>
            </a:r>
            <a:r>
              <a:rPr lang="en-US" dirty="0" smtClean="0"/>
              <a:t>presentation:</a:t>
            </a:r>
          </a:p>
          <a:p>
            <a:pPr marL="914400" lvl="1" indent="-514350">
              <a:buFont typeface="+mj-lt"/>
              <a:buAutoNum type="arabicPeriod"/>
            </a:pPr>
            <a:r>
              <a:rPr lang="en-US" dirty="0" smtClean="0"/>
              <a:t>Nominal</a:t>
            </a:r>
            <a:endParaRPr lang="en-US" dirty="0"/>
          </a:p>
          <a:p>
            <a:pPr marL="914400" lvl="1" indent="-514350">
              <a:buFont typeface="+mj-lt"/>
              <a:buAutoNum type="arabicPeriod"/>
            </a:pPr>
            <a:r>
              <a:rPr lang="en-US" dirty="0" smtClean="0"/>
              <a:t>Ordinal</a:t>
            </a:r>
          </a:p>
          <a:p>
            <a:pPr marL="914400" lvl="1" indent="-514350">
              <a:buFont typeface="+mj-lt"/>
              <a:buAutoNum type="arabicPeriod"/>
            </a:pPr>
            <a:r>
              <a:rPr lang="en-US" dirty="0" smtClean="0"/>
              <a:t>Interval</a:t>
            </a:r>
          </a:p>
          <a:p>
            <a:pPr marL="914400" lvl="1" indent="-514350">
              <a:buFont typeface="+mj-lt"/>
              <a:buAutoNum type="arabicPeriod"/>
            </a:pPr>
            <a:r>
              <a:rPr lang="en-US" dirty="0" smtClean="0"/>
              <a:t>Ratio</a:t>
            </a:r>
            <a:br>
              <a:rPr lang="en-US" dirty="0" smtClean="0"/>
            </a:br>
            <a:endParaRPr lang="en-US" dirty="0" smtClean="0"/>
          </a:p>
          <a:p>
            <a:r>
              <a:rPr lang="en-US" dirty="0" smtClean="0"/>
              <a:t>Describe examples of each?</a:t>
            </a:r>
            <a:endParaRPr lang="en-US" dirty="0"/>
          </a:p>
        </p:txBody>
      </p:sp>
    </p:spTree>
    <p:extLst>
      <p:ext uri="{BB962C8B-B14F-4D97-AF65-F5344CB8AC3E}">
        <p14:creationId xmlns:p14="http://schemas.microsoft.com/office/powerpoint/2010/main" val="419711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smtClean="0"/>
              <a:t>Chapter 2 </a:t>
            </a:r>
            <a:r>
              <a:rPr lang="en-US" dirty="0"/>
              <a:t>Objectives</a:t>
            </a:r>
          </a:p>
        </p:txBody>
      </p:sp>
      <p:sp>
        <p:nvSpPr>
          <p:cNvPr id="3" name="Content Placeholder 2"/>
          <p:cNvSpPr>
            <a:spLocks noGrp="1"/>
          </p:cNvSpPr>
          <p:nvPr>
            <p:ph idx="1"/>
          </p:nvPr>
        </p:nvSpPr>
        <p:spPr>
          <a:xfrm>
            <a:off x="228600" y="1371601"/>
            <a:ext cx="11734800" cy="4754564"/>
          </a:xfrm>
        </p:spPr>
        <p:txBody>
          <a:bodyPr>
            <a:normAutofit fontScale="85000" lnSpcReduction="10000"/>
          </a:bodyPr>
          <a:lstStyle/>
          <a:p>
            <a:r>
              <a:rPr lang="en-US" u="sng" dirty="0" smtClean="0"/>
              <a:t>Understand</a:t>
            </a:r>
            <a:r>
              <a:rPr lang="en-US" dirty="0" smtClean="0"/>
              <a:t> </a:t>
            </a:r>
            <a:r>
              <a:rPr lang="en-US" dirty="0"/>
              <a:t>the difference between data and </a:t>
            </a:r>
            <a:r>
              <a:rPr lang="en-US" dirty="0" smtClean="0"/>
              <a:t>information</a:t>
            </a:r>
            <a:endParaRPr lang="en-US" dirty="0"/>
          </a:p>
          <a:p>
            <a:r>
              <a:rPr lang="en-US" u="sng" dirty="0" smtClean="0"/>
              <a:t>Describe</a:t>
            </a:r>
            <a:r>
              <a:rPr lang="en-US" dirty="0" smtClean="0"/>
              <a:t> </a:t>
            </a:r>
            <a:r>
              <a:rPr lang="en-US" dirty="0"/>
              <a:t>the concept of map scale and how map scale is </a:t>
            </a:r>
            <a:r>
              <a:rPr lang="en-US" dirty="0" smtClean="0"/>
              <a:t>represented</a:t>
            </a:r>
            <a:endParaRPr lang="en-US" dirty="0"/>
          </a:p>
          <a:p>
            <a:r>
              <a:rPr lang="en-US" u="sng" dirty="0" smtClean="0"/>
              <a:t>Understand</a:t>
            </a:r>
            <a:r>
              <a:rPr lang="en-US" dirty="0" smtClean="0"/>
              <a:t> </a:t>
            </a:r>
            <a:r>
              <a:rPr lang="en-US" dirty="0"/>
              <a:t>what map projections are and discern the differences between different map projection </a:t>
            </a:r>
            <a:r>
              <a:rPr lang="en-US" dirty="0" smtClean="0"/>
              <a:t>types</a:t>
            </a:r>
            <a:endParaRPr lang="en-US" dirty="0"/>
          </a:p>
          <a:p>
            <a:r>
              <a:rPr lang="en-US" u="sng" dirty="0" smtClean="0"/>
              <a:t>Be </a:t>
            </a:r>
            <a:r>
              <a:rPr lang="en-US" u="sng" dirty="0"/>
              <a:t>familiar</a:t>
            </a:r>
            <a:r>
              <a:rPr lang="en-US" dirty="0"/>
              <a:t> with common map coordinate </a:t>
            </a:r>
            <a:r>
              <a:rPr lang="en-US" dirty="0" smtClean="0"/>
              <a:t>systems</a:t>
            </a:r>
            <a:endParaRPr lang="en-US" dirty="0"/>
          </a:p>
          <a:p>
            <a:r>
              <a:rPr lang="en-US" u="sng" dirty="0" smtClean="0"/>
              <a:t>Understand</a:t>
            </a:r>
            <a:r>
              <a:rPr lang="en-US" dirty="0" smtClean="0"/>
              <a:t> </a:t>
            </a:r>
            <a:r>
              <a:rPr lang="en-US" dirty="0"/>
              <a:t>mapping principles such as data measurement, visual variables, and figure/ground </a:t>
            </a:r>
            <a:r>
              <a:rPr lang="en-US" dirty="0" smtClean="0"/>
              <a:t>relationships</a:t>
            </a:r>
          </a:p>
          <a:p>
            <a:r>
              <a:rPr lang="en-US" u="sng" dirty="0" smtClean="0"/>
              <a:t>Discern</a:t>
            </a:r>
            <a:r>
              <a:rPr lang="en-US" dirty="0" smtClean="0"/>
              <a:t> the differences between reference and thematic maps </a:t>
            </a:r>
          </a:p>
          <a:p>
            <a:r>
              <a:rPr lang="en-US" u="sng" dirty="0" smtClean="0"/>
              <a:t>Be </a:t>
            </a:r>
            <a:r>
              <a:rPr lang="en-US" u="sng" dirty="0"/>
              <a:t>familiar</a:t>
            </a:r>
            <a:r>
              <a:rPr lang="en-US" dirty="0"/>
              <a:t> with common map design elements </a:t>
            </a:r>
            <a:r>
              <a:rPr lang="en-US" dirty="0" smtClean="0"/>
              <a:t>and</a:t>
            </a:r>
            <a:endParaRPr lang="en-US" dirty="0"/>
          </a:p>
          <a:p>
            <a:r>
              <a:rPr lang="en-US" u="sng" dirty="0" smtClean="0"/>
              <a:t>Identify</a:t>
            </a:r>
            <a:r>
              <a:rPr lang="en-US" dirty="0" smtClean="0"/>
              <a:t> </a:t>
            </a:r>
            <a:r>
              <a:rPr lang="en-US" dirty="0"/>
              <a:t>common errors when first learning to use Geographic Information Systems (GIS) to create </a:t>
            </a:r>
            <a:r>
              <a:rPr lang="en-US" dirty="0" smtClean="0"/>
              <a:t>maps</a:t>
            </a:r>
            <a:endParaRPr lang="en-US" dirty="0"/>
          </a:p>
          <a:p>
            <a:endParaRPr lang="en-US" dirty="0" smtClean="0"/>
          </a:p>
        </p:txBody>
      </p:sp>
    </p:spTree>
    <p:extLst>
      <p:ext uri="{BB962C8B-B14F-4D97-AF65-F5344CB8AC3E}">
        <p14:creationId xmlns:p14="http://schemas.microsoft.com/office/powerpoint/2010/main" val="45800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Variables</a:t>
            </a:r>
          </a:p>
        </p:txBody>
      </p:sp>
      <p:sp>
        <p:nvSpPr>
          <p:cNvPr id="3" name="Content Placeholder 2"/>
          <p:cNvSpPr>
            <a:spLocks noGrp="1"/>
          </p:cNvSpPr>
          <p:nvPr>
            <p:ph idx="1"/>
          </p:nvPr>
        </p:nvSpPr>
        <p:spPr>
          <a:xfrm>
            <a:off x="8111656" y="1417638"/>
            <a:ext cx="3851744" cy="4525963"/>
          </a:xfrm>
        </p:spPr>
        <p:txBody>
          <a:bodyPr>
            <a:normAutofit fontScale="92500" lnSpcReduction="10000"/>
          </a:bodyPr>
          <a:lstStyle/>
          <a:p>
            <a:r>
              <a:rPr lang="en-US" dirty="0"/>
              <a:t>Maps are generally created using </a:t>
            </a:r>
            <a:r>
              <a:rPr lang="en-US" dirty="0" smtClean="0"/>
              <a:t>points</a:t>
            </a:r>
            <a:r>
              <a:rPr lang="en-US" dirty="0"/>
              <a:t>, lines, </a:t>
            </a:r>
            <a:r>
              <a:rPr lang="en-US" dirty="0" smtClean="0"/>
              <a:t>areas and text</a:t>
            </a:r>
          </a:p>
          <a:p>
            <a:r>
              <a:rPr lang="en-US" dirty="0" smtClean="0"/>
              <a:t>From this, data </a:t>
            </a:r>
            <a:r>
              <a:rPr lang="en-US" dirty="0"/>
              <a:t>and map feature representation </a:t>
            </a:r>
            <a:r>
              <a:rPr lang="en-US" dirty="0" smtClean="0"/>
              <a:t>communicates through </a:t>
            </a:r>
            <a:r>
              <a:rPr lang="en-US" dirty="0"/>
              <a:t>visual variables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94" t="5550" b="26664"/>
          <a:stretch/>
        </p:blipFill>
        <p:spPr>
          <a:xfrm>
            <a:off x="45720" y="1402398"/>
            <a:ext cx="8096416" cy="4221480"/>
          </a:xfrm>
          <a:prstGeom prst="rect">
            <a:avLst/>
          </a:prstGeom>
        </p:spPr>
      </p:pic>
      <p:sp>
        <p:nvSpPr>
          <p:cNvPr id="5" name="Rectangle 4"/>
          <p:cNvSpPr/>
          <p:nvPr/>
        </p:nvSpPr>
        <p:spPr>
          <a:xfrm>
            <a:off x="2489322" y="5758935"/>
            <a:ext cx="3209212" cy="369332"/>
          </a:xfrm>
          <a:prstGeom prst="rect">
            <a:avLst/>
          </a:prstGeom>
        </p:spPr>
        <p:txBody>
          <a:bodyPr wrap="none">
            <a:spAutoFit/>
          </a:bodyPr>
          <a:lstStyle/>
          <a:p>
            <a:r>
              <a:rPr lang="en-US" dirty="0">
                <a:latin typeface="Palatino Linotype" panose="02040502050505030304" pitchFamily="18" charset="0"/>
              </a:rPr>
              <a:t>Figure by Brian Tomaszewski</a:t>
            </a:r>
            <a:endParaRPr lang="en-US" dirty="0"/>
          </a:p>
        </p:txBody>
      </p:sp>
    </p:spTree>
    <p:extLst>
      <p:ext uri="{BB962C8B-B14F-4D97-AF65-F5344CB8AC3E}">
        <p14:creationId xmlns:p14="http://schemas.microsoft.com/office/powerpoint/2010/main" val="38184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Mapping Principles</a:t>
            </a:r>
            <a:endParaRPr lang="en-US" dirty="0"/>
          </a:p>
        </p:txBody>
      </p:sp>
      <p:sp>
        <p:nvSpPr>
          <p:cNvPr id="3" name="Content Placeholder 2"/>
          <p:cNvSpPr>
            <a:spLocks noGrp="1"/>
          </p:cNvSpPr>
          <p:nvPr>
            <p:ph idx="1"/>
          </p:nvPr>
        </p:nvSpPr>
        <p:spPr>
          <a:xfrm>
            <a:off x="0" y="1417638"/>
            <a:ext cx="11963400" cy="4525963"/>
          </a:xfrm>
        </p:spPr>
        <p:txBody>
          <a:bodyPr>
            <a:normAutofit/>
          </a:bodyPr>
          <a:lstStyle/>
          <a:p>
            <a:r>
              <a:rPr lang="en-US" u="sng" dirty="0"/>
              <a:t>Visual Hierarchy:</a:t>
            </a:r>
            <a:r>
              <a:rPr lang="en-US" dirty="0"/>
              <a:t> map features are presented in a manner that implies the relative importance of each </a:t>
            </a:r>
            <a:r>
              <a:rPr lang="en-US" dirty="0" smtClean="0"/>
              <a:t>feature</a:t>
            </a:r>
            <a:br>
              <a:rPr lang="en-US" dirty="0" smtClean="0"/>
            </a:br>
            <a:endParaRPr lang="en-US" dirty="0" smtClean="0"/>
          </a:p>
          <a:p>
            <a:r>
              <a:rPr lang="en-US" u="sng" dirty="0"/>
              <a:t>Figure and Ground Relationships:</a:t>
            </a:r>
            <a:r>
              <a:rPr lang="en-US" dirty="0"/>
              <a:t> </a:t>
            </a:r>
            <a:r>
              <a:rPr lang="en-US" dirty="0" smtClean="0"/>
              <a:t>the </a:t>
            </a:r>
            <a:r>
              <a:rPr lang="en-US" dirty="0"/>
              <a:t>visual display of information </a:t>
            </a:r>
            <a:r>
              <a:rPr lang="en-US" dirty="0" smtClean="0"/>
              <a:t>, elements intended </a:t>
            </a:r>
            <a:r>
              <a:rPr lang="en-US" dirty="0"/>
              <a:t>to be the map’s focus of attention, or the figure(s), are visually contrasted from map elements that provide context, or ground, to the figure </a:t>
            </a:r>
            <a:r>
              <a:rPr lang="en-US" dirty="0" smtClean="0"/>
              <a:t>elements</a:t>
            </a:r>
          </a:p>
          <a:p>
            <a:endParaRPr lang="en-US" dirty="0"/>
          </a:p>
        </p:txBody>
      </p:sp>
    </p:spTree>
    <p:extLst>
      <p:ext uri="{BB962C8B-B14F-4D97-AF65-F5344CB8AC3E}">
        <p14:creationId xmlns:p14="http://schemas.microsoft.com/office/powerpoint/2010/main" val="262891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Reference </a:t>
            </a:r>
            <a:r>
              <a:rPr lang="en-US" dirty="0" smtClean="0"/>
              <a:t>Maps</a:t>
            </a:r>
            <a:endParaRPr lang="en-US" dirty="0"/>
          </a:p>
        </p:txBody>
      </p:sp>
      <p:sp>
        <p:nvSpPr>
          <p:cNvPr id="3" name="Content Placeholder 2"/>
          <p:cNvSpPr>
            <a:spLocks noGrp="1"/>
          </p:cNvSpPr>
          <p:nvPr>
            <p:ph idx="1"/>
          </p:nvPr>
        </p:nvSpPr>
        <p:spPr>
          <a:xfrm>
            <a:off x="6253754" y="1371600"/>
            <a:ext cx="5791200" cy="4525963"/>
          </a:xfrm>
        </p:spPr>
        <p:txBody>
          <a:bodyPr>
            <a:normAutofit/>
          </a:bodyPr>
          <a:lstStyle/>
          <a:p>
            <a:r>
              <a:rPr lang="en-US" dirty="0"/>
              <a:t>C</a:t>
            </a:r>
            <a:r>
              <a:rPr lang="en-US" dirty="0" smtClean="0"/>
              <a:t>onvey </a:t>
            </a:r>
            <a:r>
              <a:rPr lang="en-US" dirty="0"/>
              <a:t>a specific message or distributions of one or more attributes or relationships among several </a:t>
            </a:r>
            <a:r>
              <a:rPr lang="en-US" dirty="0" smtClean="0"/>
              <a:t>attributes</a:t>
            </a:r>
            <a:br>
              <a:rPr lang="en-US" dirty="0" smtClean="0"/>
            </a:br>
            <a:endParaRPr lang="en-US" dirty="0" smtClean="0"/>
          </a:p>
          <a:p>
            <a:r>
              <a:rPr lang="en-US" dirty="0" smtClean="0"/>
              <a:t>How would you use a map like this for disaster management?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94649"/>
            <a:ext cx="6142734" cy="3581400"/>
          </a:xfrm>
          <a:prstGeom prst="rect">
            <a:avLst/>
          </a:prstGeom>
        </p:spPr>
      </p:pic>
      <p:sp>
        <p:nvSpPr>
          <p:cNvPr id="6" name="Rectangle 5"/>
          <p:cNvSpPr/>
          <p:nvPr/>
        </p:nvSpPr>
        <p:spPr>
          <a:xfrm>
            <a:off x="1317579" y="5176049"/>
            <a:ext cx="3659976" cy="369332"/>
          </a:xfrm>
          <a:prstGeom prst="rect">
            <a:avLst/>
          </a:prstGeom>
        </p:spPr>
        <p:txBody>
          <a:bodyPr wrap="none">
            <a:spAutoFit/>
          </a:bodyPr>
          <a:lstStyle/>
          <a:p>
            <a:r>
              <a:rPr lang="en-US" dirty="0">
                <a:latin typeface="Palatino Linotype" panose="02040502050505030304" pitchFamily="18" charset="0"/>
              </a:rPr>
              <a:t>USGS topographic reference </a:t>
            </a:r>
            <a:r>
              <a:rPr lang="en-US" dirty="0" smtClean="0">
                <a:latin typeface="Palatino Linotype" panose="02040502050505030304" pitchFamily="18" charset="0"/>
              </a:rPr>
              <a:t>map</a:t>
            </a:r>
            <a:endParaRPr lang="en-US" dirty="0">
              <a:latin typeface="Palatino Linotype" panose="02040502050505030304" pitchFamily="18" charset="0"/>
            </a:endParaRPr>
          </a:p>
        </p:txBody>
      </p:sp>
    </p:spTree>
    <p:extLst>
      <p:ext uri="{BB962C8B-B14F-4D97-AF65-F5344CB8AC3E}">
        <p14:creationId xmlns:p14="http://schemas.microsoft.com/office/powerpoint/2010/main" val="91176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Thematic Maps</a:t>
            </a:r>
          </a:p>
        </p:txBody>
      </p:sp>
      <p:sp>
        <p:nvSpPr>
          <p:cNvPr id="3" name="Content Placeholder 2"/>
          <p:cNvSpPr>
            <a:spLocks noGrp="1"/>
          </p:cNvSpPr>
          <p:nvPr>
            <p:ph idx="1"/>
          </p:nvPr>
        </p:nvSpPr>
        <p:spPr>
          <a:xfrm>
            <a:off x="6180816" y="1242452"/>
            <a:ext cx="5791200" cy="4525963"/>
          </a:xfrm>
        </p:spPr>
        <p:txBody>
          <a:bodyPr>
            <a:normAutofit fontScale="92500"/>
          </a:bodyPr>
          <a:lstStyle/>
          <a:p>
            <a:r>
              <a:rPr lang="en-US" dirty="0" smtClean="0"/>
              <a:t>Shows </a:t>
            </a:r>
            <a:r>
              <a:rPr lang="en-US" dirty="0"/>
              <a:t>numerous features and does not convey a particular message or communicate specific </a:t>
            </a:r>
            <a:r>
              <a:rPr lang="en-US" dirty="0" smtClean="0"/>
              <a:t>information</a:t>
            </a:r>
          </a:p>
          <a:p>
            <a:r>
              <a:rPr lang="en-US" dirty="0" smtClean="0"/>
              <a:t>Develop </a:t>
            </a:r>
            <a:r>
              <a:rPr lang="en-US" dirty="0"/>
              <a:t>insights into geographical patterns and </a:t>
            </a:r>
            <a:r>
              <a:rPr lang="en-US" dirty="0" smtClean="0"/>
              <a:t>trends</a:t>
            </a:r>
          </a:p>
          <a:p>
            <a:r>
              <a:rPr lang="en-US" dirty="0" smtClean="0"/>
              <a:t>What patterns do you see in this map?</a:t>
            </a:r>
          </a:p>
        </p:txBody>
      </p:sp>
      <p:sp>
        <p:nvSpPr>
          <p:cNvPr id="6" name="Rectangle 5"/>
          <p:cNvSpPr/>
          <p:nvPr/>
        </p:nvSpPr>
        <p:spPr>
          <a:xfrm>
            <a:off x="76200" y="5334000"/>
            <a:ext cx="6096000" cy="923330"/>
          </a:xfrm>
          <a:prstGeom prst="rect">
            <a:avLst/>
          </a:prstGeom>
        </p:spPr>
        <p:txBody>
          <a:bodyPr wrap="square">
            <a:spAutoFit/>
          </a:bodyPr>
          <a:lstStyle/>
          <a:p>
            <a:r>
              <a:rPr lang="en-US" dirty="0" smtClean="0">
                <a:latin typeface="Palatino Linotype" panose="02040502050505030304" pitchFamily="18" charset="0"/>
              </a:rPr>
              <a:t>A thematic map example – counts of billion dollar weather and climate disasters between 1980 and 2018</a:t>
            </a:r>
            <a:r>
              <a:rPr lang="en-US" dirty="0">
                <a:latin typeface="Palatino Linotype" panose="02040502050505030304" pitchFamily="18" charset="0"/>
              </a:rPr>
              <a:t>. (Map from Smith [2019].)</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288001"/>
            <a:ext cx="5952214" cy="4045999"/>
          </a:xfrm>
          <a:prstGeom prst="rect">
            <a:avLst/>
          </a:prstGeom>
        </p:spPr>
      </p:pic>
    </p:spTree>
    <p:extLst>
      <p:ext uri="{BB962C8B-B14F-4D97-AF65-F5344CB8AC3E}">
        <p14:creationId xmlns:p14="http://schemas.microsoft.com/office/powerpoint/2010/main" val="393807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smtClean="0"/>
              <a:t>More on Thematic </a:t>
            </a:r>
            <a:r>
              <a:rPr lang="en-US" dirty="0"/>
              <a:t>Maps</a:t>
            </a:r>
          </a:p>
        </p:txBody>
      </p:sp>
      <p:sp>
        <p:nvSpPr>
          <p:cNvPr id="3" name="Content Placeholder 2"/>
          <p:cNvSpPr>
            <a:spLocks noGrp="1"/>
          </p:cNvSpPr>
          <p:nvPr>
            <p:ph idx="1"/>
          </p:nvPr>
        </p:nvSpPr>
        <p:spPr>
          <a:xfrm>
            <a:off x="0" y="1417638"/>
            <a:ext cx="11963400" cy="4525963"/>
          </a:xfrm>
        </p:spPr>
        <p:txBody>
          <a:bodyPr>
            <a:normAutofit lnSpcReduction="10000"/>
          </a:bodyPr>
          <a:lstStyle/>
          <a:p>
            <a:r>
              <a:rPr lang="en-US" dirty="0" smtClean="0"/>
              <a:t>Choropleth map:  aggregates </a:t>
            </a:r>
            <a:r>
              <a:rPr lang="en-US" dirty="0"/>
              <a:t>data for display in a preexisting region such as a state or </a:t>
            </a:r>
            <a:r>
              <a:rPr lang="en-US" dirty="0" smtClean="0"/>
              <a:t>country</a:t>
            </a:r>
            <a:br>
              <a:rPr lang="en-US" dirty="0" smtClean="0"/>
            </a:br>
            <a:endParaRPr lang="en-US" dirty="0" smtClean="0"/>
          </a:p>
          <a:p>
            <a:r>
              <a:rPr lang="en-US" dirty="0"/>
              <a:t>D</a:t>
            </a:r>
            <a:r>
              <a:rPr lang="en-US" dirty="0" smtClean="0"/>
              <a:t>ata </a:t>
            </a:r>
            <a:r>
              <a:rPr lang="en-US" dirty="0"/>
              <a:t>are displayed in two </a:t>
            </a:r>
            <a:r>
              <a:rPr lang="en-US" dirty="0" smtClean="0"/>
              <a:t>ways</a:t>
            </a:r>
          </a:p>
          <a:p>
            <a:pPr marL="914400" lvl="1" indent="-514350">
              <a:buFont typeface="+mj-lt"/>
              <a:buAutoNum type="arabicPeriod"/>
            </a:pPr>
            <a:r>
              <a:rPr lang="en-US" dirty="0" smtClean="0"/>
              <a:t>Qualitative </a:t>
            </a:r>
            <a:r>
              <a:rPr lang="en-US" dirty="0"/>
              <a:t>distinction between entities such as different color </a:t>
            </a:r>
            <a:r>
              <a:rPr lang="en-US" dirty="0" smtClean="0"/>
              <a:t>hues</a:t>
            </a:r>
          </a:p>
          <a:p>
            <a:pPr marL="914400" lvl="1" indent="-514350">
              <a:buFont typeface="+mj-lt"/>
              <a:buAutoNum type="arabicPeriod"/>
            </a:pPr>
            <a:r>
              <a:rPr lang="en-US" dirty="0" smtClean="0"/>
              <a:t>Quantitative </a:t>
            </a:r>
            <a:r>
              <a:rPr lang="en-US" dirty="0"/>
              <a:t>distinction where magnitudes of data are shown using different levels of color lightness (or saturation</a:t>
            </a:r>
            <a:r>
              <a:rPr lang="en-US" dirty="0" smtClean="0"/>
              <a:t>)</a:t>
            </a:r>
            <a:br>
              <a:rPr lang="en-US" dirty="0" smtClean="0"/>
            </a:br>
            <a:endParaRPr lang="en-US" dirty="0" smtClean="0"/>
          </a:p>
          <a:p>
            <a:r>
              <a:rPr lang="en-US" dirty="0" smtClean="0"/>
              <a:t>Examples of each?</a:t>
            </a:r>
            <a:endParaRPr lang="en-US" dirty="0"/>
          </a:p>
          <a:p>
            <a:endParaRPr lang="en-US" dirty="0" smtClean="0"/>
          </a:p>
        </p:txBody>
      </p:sp>
    </p:spTree>
    <p:extLst>
      <p:ext uri="{BB962C8B-B14F-4D97-AF65-F5344CB8AC3E}">
        <p14:creationId xmlns:p14="http://schemas.microsoft.com/office/powerpoint/2010/main" val="17044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Data Classification Methods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43000"/>
            <a:ext cx="11800759" cy="4381643"/>
          </a:xfrm>
          <a:prstGeom prst="rect">
            <a:avLst/>
          </a:prstGeom>
        </p:spPr>
      </p:pic>
      <p:sp>
        <p:nvSpPr>
          <p:cNvPr id="5" name="Rectangle 4"/>
          <p:cNvSpPr/>
          <p:nvPr/>
        </p:nvSpPr>
        <p:spPr>
          <a:xfrm>
            <a:off x="132719" y="5570810"/>
            <a:ext cx="11820440" cy="646331"/>
          </a:xfrm>
          <a:prstGeom prst="rect">
            <a:avLst/>
          </a:prstGeom>
        </p:spPr>
        <p:txBody>
          <a:bodyPr wrap="square">
            <a:spAutoFit/>
          </a:bodyPr>
          <a:lstStyle/>
          <a:p>
            <a:r>
              <a:rPr lang="en-US" dirty="0">
                <a:latin typeface="Palatino Linotype" panose="02040502050505030304" pitchFamily="18" charset="0"/>
              </a:rPr>
              <a:t>Each map is based on the same underlying data </a:t>
            </a:r>
            <a:r>
              <a:rPr lang="en-US" dirty="0" smtClean="0">
                <a:latin typeface="Palatino Linotype" panose="02040502050505030304" pitchFamily="18" charset="0"/>
              </a:rPr>
              <a:t>but look </a:t>
            </a:r>
            <a:r>
              <a:rPr lang="en-US" dirty="0">
                <a:latin typeface="Palatino Linotype" panose="02040502050505030304" pitchFamily="18" charset="0"/>
              </a:rPr>
              <a:t>significantly different based on the data classification method used to make each </a:t>
            </a:r>
            <a:r>
              <a:rPr lang="en-US" dirty="0" smtClean="0">
                <a:latin typeface="Palatino Linotype" panose="02040502050505030304" pitchFamily="18" charset="0"/>
              </a:rPr>
              <a:t>map. How do the methods differ? </a:t>
            </a:r>
            <a:endParaRPr lang="en-US" dirty="0">
              <a:latin typeface="Palatino Linotype" panose="02040502050505030304" pitchFamily="18" charset="0"/>
            </a:endParaRPr>
          </a:p>
        </p:txBody>
      </p:sp>
      <p:sp>
        <p:nvSpPr>
          <p:cNvPr id="6" name="Rectangle 5"/>
          <p:cNvSpPr/>
          <p:nvPr/>
        </p:nvSpPr>
        <p:spPr>
          <a:xfrm>
            <a:off x="9017608" y="5893976"/>
            <a:ext cx="3209212" cy="369332"/>
          </a:xfrm>
          <a:prstGeom prst="rect">
            <a:avLst/>
          </a:prstGeom>
        </p:spPr>
        <p:txBody>
          <a:bodyPr wrap="none">
            <a:spAutoFit/>
          </a:bodyPr>
          <a:lstStyle/>
          <a:p>
            <a:r>
              <a:rPr lang="en-US" dirty="0">
                <a:latin typeface="Palatino Linotype" panose="02040502050505030304" pitchFamily="18" charset="0"/>
              </a:rPr>
              <a:t>Figure by Brian Tomaszewski</a:t>
            </a:r>
            <a:endParaRPr lang="en-US" dirty="0"/>
          </a:p>
        </p:txBody>
      </p:sp>
    </p:spTree>
    <p:extLst>
      <p:ext uri="{BB962C8B-B14F-4D97-AF65-F5344CB8AC3E}">
        <p14:creationId xmlns:p14="http://schemas.microsoft.com/office/powerpoint/2010/main" val="325134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More on Thematic Maps</a:t>
            </a:r>
          </a:p>
        </p:txBody>
      </p:sp>
      <p:sp>
        <p:nvSpPr>
          <p:cNvPr id="6" name="Content Placeholder 2"/>
          <p:cNvSpPr>
            <a:spLocks noGrp="1"/>
          </p:cNvSpPr>
          <p:nvPr>
            <p:ph idx="1"/>
          </p:nvPr>
        </p:nvSpPr>
        <p:spPr>
          <a:xfrm>
            <a:off x="0" y="1417638"/>
            <a:ext cx="11963400" cy="4525963"/>
          </a:xfrm>
        </p:spPr>
        <p:txBody>
          <a:bodyPr>
            <a:normAutofit fontScale="92500" lnSpcReduction="10000"/>
          </a:bodyPr>
          <a:lstStyle/>
          <a:p>
            <a:r>
              <a:rPr lang="en-US" dirty="0"/>
              <a:t>Proportional Symbol </a:t>
            </a:r>
            <a:r>
              <a:rPr lang="en-US" dirty="0" smtClean="0"/>
              <a:t>Map: </a:t>
            </a:r>
            <a:r>
              <a:rPr lang="en-US" dirty="0"/>
              <a:t>use symbols of varying sizes that are proportional to the value or magnitude being </a:t>
            </a:r>
            <a:r>
              <a:rPr lang="en-US" dirty="0" smtClean="0"/>
              <a:t>shown</a:t>
            </a:r>
            <a:br>
              <a:rPr lang="en-US" dirty="0" smtClean="0"/>
            </a:br>
            <a:endParaRPr lang="en-US" dirty="0"/>
          </a:p>
          <a:p>
            <a:r>
              <a:rPr lang="en-US" dirty="0" err="1" smtClean="0"/>
              <a:t>Isarithmic</a:t>
            </a:r>
            <a:r>
              <a:rPr lang="en-US" dirty="0" smtClean="0"/>
              <a:t> Map:  </a:t>
            </a:r>
            <a:r>
              <a:rPr lang="en-US" dirty="0"/>
              <a:t>use line symbols to display phenomena that are continuous in </a:t>
            </a:r>
            <a:r>
              <a:rPr lang="en-US" dirty="0" smtClean="0"/>
              <a:t>nature</a:t>
            </a:r>
            <a:br>
              <a:rPr lang="en-US" dirty="0" smtClean="0"/>
            </a:br>
            <a:endParaRPr lang="en-US" dirty="0"/>
          </a:p>
          <a:p>
            <a:r>
              <a:rPr lang="en-US" dirty="0" smtClean="0"/>
              <a:t>Dot </a:t>
            </a:r>
            <a:r>
              <a:rPr lang="en-US" dirty="0"/>
              <a:t>density M</a:t>
            </a:r>
            <a:r>
              <a:rPr lang="en-US" dirty="0" smtClean="0"/>
              <a:t>ap: distribution </a:t>
            </a:r>
            <a:r>
              <a:rPr lang="en-US" dirty="0"/>
              <a:t>of an observation or observations at specific </a:t>
            </a:r>
            <a:r>
              <a:rPr lang="en-US" dirty="0" smtClean="0"/>
              <a:t>points</a:t>
            </a:r>
            <a:br>
              <a:rPr lang="en-US" dirty="0" smtClean="0"/>
            </a:br>
            <a:endParaRPr lang="en-US" dirty="0" smtClean="0"/>
          </a:p>
          <a:p>
            <a:r>
              <a:rPr lang="en-US" dirty="0" smtClean="0"/>
              <a:t>Examples of each kind?</a:t>
            </a:r>
          </a:p>
        </p:txBody>
      </p:sp>
    </p:spTree>
    <p:extLst>
      <p:ext uri="{BB962C8B-B14F-4D97-AF65-F5344CB8AC3E}">
        <p14:creationId xmlns:p14="http://schemas.microsoft.com/office/powerpoint/2010/main" val="142964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Designing Usable Maps in a GIS context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4696480" cy="4906060"/>
          </a:xfrm>
          <a:prstGeom prst="rect">
            <a:avLst/>
          </a:prstGeom>
        </p:spPr>
      </p:pic>
      <p:sp>
        <p:nvSpPr>
          <p:cNvPr id="5" name="Rectangle 4"/>
          <p:cNvSpPr/>
          <p:nvPr/>
        </p:nvSpPr>
        <p:spPr>
          <a:xfrm>
            <a:off x="5334000" y="4924931"/>
            <a:ext cx="6553200" cy="1200329"/>
          </a:xfrm>
          <a:prstGeom prst="rect">
            <a:avLst/>
          </a:prstGeom>
        </p:spPr>
        <p:txBody>
          <a:bodyPr wrap="square">
            <a:spAutoFit/>
          </a:bodyPr>
          <a:lstStyle/>
          <a:p>
            <a:r>
              <a:rPr lang="en-US" dirty="0" smtClean="0">
                <a:latin typeface="Palatino Linotype" panose="02040502050505030304" pitchFamily="18" charset="0"/>
              </a:rPr>
              <a:t>The </a:t>
            </a:r>
            <a:r>
              <a:rPr lang="en-US" dirty="0">
                <a:latin typeface="Palatino Linotype" panose="02040502050505030304" pitchFamily="18" charset="0"/>
              </a:rPr>
              <a:t>map-making process. (Figure by Brian </a:t>
            </a:r>
            <a:r>
              <a:rPr lang="en-US" dirty="0" smtClean="0">
                <a:latin typeface="Palatino Linotype" panose="02040502050505030304" pitchFamily="18" charset="0"/>
              </a:rPr>
              <a:t>Tomaszewski</a:t>
            </a:r>
            <a:r>
              <a:rPr lang="en-US" dirty="0" smtClean="0"/>
              <a:t>, </a:t>
            </a:r>
            <a:r>
              <a:rPr lang="en-US" dirty="0">
                <a:latin typeface="Palatino Linotype" panose="02040502050505030304" pitchFamily="18" charset="0"/>
              </a:rPr>
              <a:t>a</a:t>
            </a:r>
            <a:r>
              <a:rPr lang="en-US" dirty="0" smtClean="0">
                <a:latin typeface="Palatino Linotype" panose="02040502050505030304" pitchFamily="18" charset="0"/>
              </a:rPr>
              <a:t>dapted </a:t>
            </a:r>
            <a:r>
              <a:rPr lang="en-US" dirty="0">
                <a:latin typeface="Palatino Linotype" panose="02040502050505030304" pitchFamily="18" charset="0"/>
              </a:rPr>
              <a:t>from Slocum, Terry A., Robert B. McMaster, Fritz C. Kessler, and Hugh H. Howard. 2008. Thematic Cartography and </a:t>
            </a:r>
            <a:r>
              <a:rPr lang="en-US" dirty="0" err="1">
                <a:latin typeface="Palatino Linotype" panose="02040502050505030304" pitchFamily="18" charset="0"/>
              </a:rPr>
              <a:t>Geovisualization</a:t>
            </a:r>
            <a:r>
              <a:rPr lang="en-US" dirty="0">
                <a:latin typeface="Palatino Linotype" panose="02040502050505030304" pitchFamily="18" charset="0"/>
              </a:rPr>
              <a:t>, 3rd edition, Prentice Hall.)</a:t>
            </a:r>
          </a:p>
        </p:txBody>
      </p:sp>
      <p:sp>
        <p:nvSpPr>
          <p:cNvPr id="6" name="Rectangle 5"/>
          <p:cNvSpPr/>
          <p:nvPr/>
        </p:nvSpPr>
        <p:spPr>
          <a:xfrm>
            <a:off x="5486400" y="2595012"/>
            <a:ext cx="5867400" cy="1077218"/>
          </a:xfrm>
          <a:prstGeom prst="rect">
            <a:avLst/>
          </a:prstGeom>
        </p:spPr>
        <p:txBody>
          <a:bodyPr wrap="square">
            <a:spAutoFit/>
          </a:bodyPr>
          <a:lstStyle/>
          <a:p>
            <a:r>
              <a:rPr lang="en-US" sz="3200" dirty="0">
                <a:latin typeface="Palatino Linotype" panose="02040502050505030304" pitchFamily="18" charset="0"/>
              </a:rPr>
              <a:t>Map making in general is often viewed as an iterative process </a:t>
            </a:r>
          </a:p>
        </p:txBody>
      </p:sp>
    </p:spTree>
    <p:extLst>
      <p:ext uri="{BB962C8B-B14F-4D97-AF65-F5344CB8AC3E}">
        <p14:creationId xmlns:p14="http://schemas.microsoft.com/office/powerpoint/2010/main" val="356249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Map Design Elements</a:t>
            </a:r>
          </a:p>
        </p:txBody>
      </p:sp>
      <p:sp>
        <p:nvSpPr>
          <p:cNvPr id="7" name="Content Placeholder 2"/>
          <p:cNvSpPr>
            <a:spLocks noGrp="1"/>
          </p:cNvSpPr>
          <p:nvPr>
            <p:ph idx="1"/>
          </p:nvPr>
        </p:nvSpPr>
        <p:spPr>
          <a:xfrm>
            <a:off x="6248400" y="1676400"/>
            <a:ext cx="5715000" cy="3763962"/>
          </a:xfrm>
        </p:spPr>
        <p:txBody>
          <a:bodyPr>
            <a:normAutofit/>
          </a:bodyPr>
          <a:lstStyle/>
          <a:p>
            <a:r>
              <a:rPr lang="en-US" dirty="0"/>
              <a:t>Basic Typographic </a:t>
            </a:r>
            <a:r>
              <a:rPr lang="en-US" dirty="0" smtClean="0"/>
              <a:t>Guidelines: avoid </a:t>
            </a:r>
            <a:r>
              <a:rPr lang="en-US" dirty="0" smtClean="0">
                <a:latin typeface="Comic Sans MS" panose="030F0702030302020204" pitchFamily="66" charset="0"/>
              </a:rPr>
              <a:t>strange fonts</a:t>
            </a:r>
            <a:r>
              <a:rPr lang="en-US" dirty="0" smtClean="0">
                <a:latin typeface="+mj-lt"/>
              </a:rPr>
              <a:t>, different font families, size = feature importance, </a:t>
            </a:r>
            <a:r>
              <a:rPr lang="en-US" dirty="0" err="1" smtClean="0">
                <a:latin typeface="+mj-lt"/>
              </a:rPr>
              <a:t>spel</a:t>
            </a:r>
            <a:r>
              <a:rPr lang="en-US" dirty="0" smtClean="0">
                <a:latin typeface="+mj-lt"/>
              </a:rPr>
              <a:t> </a:t>
            </a:r>
            <a:r>
              <a:rPr lang="en-US" dirty="0" err="1" smtClean="0">
                <a:latin typeface="+mj-lt"/>
              </a:rPr>
              <a:t>chek</a:t>
            </a:r>
            <a:endParaRPr lang="en-US" dirty="0" smtClean="0">
              <a:latin typeface="+mj-lt"/>
            </a:endParaRPr>
          </a:p>
          <a:p>
            <a:r>
              <a:rPr lang="en-US" dirty="0"/>
              <a:t>Text Label Placement </a:t>
            </a:r>
            <a:r>
              <a:rPr lang="en-US" dirty="0" smtClean="0"/>
              <a:t>Strategies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8" y="1828800"/>
            <a:ext cx="5990476" cy="2542857"/>
          </a:xfrm>
          <a:prstGeom prst="rect">
            <a:avLst/>
          </a:prstGeom>
        </p:spPr>
      </p:pic>
      <p:sp>
        <p:nvSpPr>
          <p:cNvPr id="10" name="Rectangle 9"/>
          <p:cNvSpPr/>
          <p:nvPr/>
        </p:nvSpPr>
        <p:spPr>
          <a:xfrm>
            <a:off x="250361" y="4567763"/>
            <a:ext cx="5724324" cy="369332"/>
          </a:xfrm>
          <a:prstGeom prst="rect">
            <a:avLst/>
          </a:prstGeom>
        </p:spPr>
        <p:txBody>
          <a:bodyPr wrap="none">
            <a:spAutoFit/>
          </a:bodyPr>
          <a:lstStyle/>
          <a:p>
            <a:r>
              <a:rPr lang="en-US" dirty="0">
                <a:latin typeface="Palatino Linotype" panose="02040502050505030304" pitchFamily="18" charset="0"/>
              </a:rPr>
              <a:t>Best text label positions</a:t>
            </a:r>
            <a:r>
              <a:rPr lang="en-US" dirty="0" smtClean="0">
                <a:latin typeface="Palatino Linotype" panose="02040502050505030304" pitchFamily="18" charset="0"/>
              </a:rPr>
              <a:t>. </a:t>
            </a:r>
            <a:r>
              <a:rPr lang="en-US" dirty="0">
                <a:latin typeface="Palatino Linotype" panose="02040502050505030304" pitchFamily="18" charset="0"/>
              </a:rPr>
              <a:t>Figure by Brian </a:t>
            </a:r>
            <a:r>
              <a:rPr lang="en-US" dirty="0" smtClean="0">
                <a:latin typeface="Palatino Linotype" panose="02040502050505030304" pitchFamily="18" charset="0"/>
              </a:rPr>
              <a:t>Tomaszewski</a:t>
            </a:r>
            <a:endParaRPr lang="en-US" dirty="0">
              <a:latin typeface="Palatino Linotype" panose="02040502050505030304" pitchFamily="18" charset="0"/>
            </a:endParaRPr>
          </a:p>
        </p:txBody>
      </p:sp>
    </p:spTree>
    <p:extLst>
      <p:ext uri="{BB962C8B-B14F-4D97-AF65-F5344CB8AC3E}">
        <p14:creationId xmlns:p14="http://schemas.microsoft.com/office/powerpoint/2010/main" val="2763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smtClean="0"/>
              <a:t>Label Placement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143000"/>
            <a:ext cx="3850842" cy="5029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143000"/>
            <a:ext cx="3705205" cy="5029200"/>
          </a:xfrm>
          <a:prstGeom prst="rect">
            <a:avLst/>
          </a:prstGeom>
        </p:spPr>
      </p:pic>
      <p:sp>
        <p:nvSpPr>
          <p:cNvPr id="6" name="Rectangle 5"/>
          <p:cNvSpPr/>
          <p:nvPr/>
        </p:nvSpPr>
        <p:spPr>
          <a:xfrm>
            <a:off x="4495800" y="2819400"/>
            <a:ext cx="3462533" cy="1384995"/>
          </a:xfrm>
          <a:prstGeom prst="rect">
            <a:avLst/>
          </a:prstGeom>
        </p:spPr>
        <p:txBody>
          <a:bodyPr wrap="square">
            <a:spAutoFit/>
          </a:bodyPr>
          <a:lstStyle/>
          <a:p>
            <a:r>
              <a:rPr lang="en-US" sz="2800" dirty="0" smtClean="0">
                <a:latin typeface="Palatino Linotype" panose="02040502050505030304" pitchFamily="18" charset="0"/>
              </a:rPr>
              <a:t>Examples </a:t>
            </a:r>
            <a:r>
              <a:rPr lang="en-US" sz="2800" dirty="0">
                <a:latin typeface="Palatino Linotype" panose="02040502050505030304" pitchFamily="18" charset="0"/>
              </a:rPr>
              <a:t>of poor label placement </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smtClean="0">
                <a:latin typeface="Palatino Linotype" panose="02040502050505030304" pitchFamily="18" charset="0"/>
              </a:rPr>
              <a:t>and </a:t>
            </a:r>
            <a:r>
              <a:rPr lang="en-US" sz="2800" dirty="0">
                <a:latin typeface="Palatino Linotype" panose="02040502050505030304" pitchFamily="18" charset="0"/>
              </a:rPr>
              <a:t>how to correct</a:t>
            </a:r>
          </a:p>
        </p:txBody>
      </p:sp>
    </p:spTree>
    <p:extLst>
      <p:ext uri="{BB962C8B-B14F-4D97-AF65-F5344CB8AC3E}">
        <p14:creationId xmlns:p14="http://schemas.microsoft.com/office/powerpoint/2010/main" val="422715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I</a:t>
            </a:r>
            <a:r>
              <a:rPr lang="en-US" dirty="0" smtClean="0"/>
              <a:t>mportant </a:t>
            </a:r>
            <a:r>
              <a:rPr lang="en-US" dirty="0"/>
              <a:t>scientific principles related to the fundamentals of geographic information and </a:t>
            </a:r>
            <a:r>
              <a:rPr lang="en-US" dirty="0" smtClean="0"/>
              <a:t>maps</a:t>
            </a:r>
          </a:p>
          <a:p>
            <a:pPr marL="0" indent="0">
              <a:buNone/>
            </a:pPr>
            <a:endParaRPr lang="en-US" dirty="0"/>
          </a:p>
          <a:p>
            <a:r>
              <a:rPr lang="en-US" dirty="0" smtClean="0"/>
              <a:t>Maps </a:t>
            </a:r>
            <a:r>
              <a:rPr lang="en-US" dirty="0"/>
              <a:t>scale, map projections, coordinate systems, </a:t>
            </a:r>
            <a:r>
              <a:rPr lang="en-US" dirty="0" smtClean="0"/>
              <a:t>and </a:t>
            </a:r>
            <a:r>
              <a:rPr lang="en-US" dirty="0" err="1" smtClean="0"/>
              <a:t>datums</a:t>
            </a:r>
            <a:r>
              <a:rPr lang="en-US" dirty="0" smtClean="0"/>
              <a:t> </a:t>
            </a:r>
            <a:br>
              <a:rPr lang="en-US" dirty="0" smtClean="0"/>
            </a:br>
            <a:endParaRPr lang="en-US" dirty="0" smtClean="0"/>
          </a:p>
          <a:p>
            <a:r>
              <a:rPr lang="en-US" dirty="0" smtClean="0"/>
              <a:t>Mapping </a:t>
            </a:r>
            <a:r>
              <a:rPr lang="en-US" dirty="0"/>
              <a:t>topics focus on cartographic </a:t>
            </a:r>
            <a:r>
              <a:rPr lang="en-US" dirty="0" smtClean="0"/>
              <a:t>concepts and map </a:t>
            </a:r>
            <a:r>
              <a:rPr lang="en-US" dirty="0"/>
              <a:t>design </a:t>
            </a:r>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167340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Common Map Elements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19200"/>
            <a:ext cx="6324600" cy="4925543"/>
          </a:xfrm>
          <a:prstGeom prst="rect">
            <a:avLst/>
          </a:prstGeom>
        </p:spPr>
      </p:pic>
      <p:sp>
        <p:nvSpPr>
          <p:cNvPr id="6" name="Rectangle 5"/>
          <p:cNvSpPr/>
          <p:nvPr/>
        </p:nvSpPr>
        <p:spPr>
          <a:xfrm>
            <a:off x="6627381" y="2573231"/>
            <a:ext cx="4983018" cy="2369880"/>
          </a:xfrm>
          <a:prstGeom prst="rect">
            <a:avLst/>
          </a:prstGeom>
        </p:spPr>
        <p:txBody>
          <a:bodyPr wrap="square">
            <a:spAutoFit/>
          </a:bodyPr>
          <a:lstStyle/>
          <a:p>
            <a:r>
              <a:rPr lang="en-US" sz="4000" dirty="0">
                <a:latin typeface="Palatino Linotype" panose="02040502050505030304" pitchFamily="18" charset="0"/>
              </a:rPr>
              <a:t>Example of common </a:t>
            </a:r>
            <a:r>
              <a:rPr lang="en-US" sz="4000">
                <a:latin typeface="Palatino Linotype" panose="02040502050505030304" pitchFamily="18" charset="0"/>
              </a:rPr>
              <a:t>map </a:t>
            </a:r>
            <a:r>
              <a:rPr lang="en-US" sz="4000" smtClean="0">
                <a:latin typeface="Palatino Linotype" panose="02040502050505030304" pitchFamily="18" charset="0"/>
              </a:rPr>
              <a:t>elements </a:t>
            </a:r>
            <a:endParaRPr lang="en-US" sz="4000" dirty="0" smtClean="0">
              <a:latin typeface="Palatino Linotype" panose="02040502050505030304" pitchFamily="18" charset="0"/>
            </a:endParaRPr>
          </a:p>
          <a:p>
            <a:endParaRPr lang="en-US" dirty="0">
              <a:latin typeface="Palatino Linotype" panose="02040502050505030304" pitchFamily="18" charset="0"/>
            </a:endParaRPr>
          </a:p>
          <a:p>
            <a:r>
              <a:rPr lang="en-US" dirty="0" smtClean="0">
                <a:latin typeface="Palatino Linotype" panose="02040502050505030304" pitchFamily="18" charset="0"/>
              </a:rPr>
              <a:t>Public </a:t>
            </a:r>
            <a:r>
              <a:rPr lang="en-US" dirty="0">
                <a:latin typeface="Palatino Linotype" panose="02040502050505030304" pitchFamily="18" charset="0"/>
              </a:rPr>
              <a:t>Domain: </a:t>
            </a:r>
            <a:r>
              <a:rPr lang="en-US" sz="1600" dirty="0">
                <a:latin typeface="Palatino Linotype" panose="02040502050505030304" pitchFamily="18" charset="0"/>
                <a:hlinkClick r:id="rId3"/>
              </a:rPr>
              <a:t>https://en.wikipedia.org/wiki/List_of_cities_and_towns_in_Poland#/media/File:Un-poland.png</a:t>
            </a:r>
            <a:endParaRPr lang="en-US" sz="1600" dirty="0">
              <a:latin typeface="Palatino Linotype" panose="02040502050505030304" pitchFamily="18" charset="0"/>
            </a:endParaRPr>
          </a:p>
        </p:txBody>
      </p:sp>
    </p:spTree>
    <p:extLst>
      <p:ext uri="{BB962C8B-B14F-4D97-AF65-F5344CB8AC3E}">
        <p14:creationId xmlns:p14="http://schemas.microsoft.com/office/powerpoint/2010/main" val="404475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Sizing and Positioning of Map Elements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19200"/>
            <a:ext cx="7466661" cy="4727798"/>
          </a:xfrm>
          <a:prstGeom prst="rect">
            <a:avLst/>
          </a:prstGeom>
        </p:spPr>
      </p:pic>
      <p:sp>
        <p:nvSpPr>
          <p:cNvPr id="5" name="Rectangle 4"/>
          <p:cNvSpPr/>
          <p:nvPr/>
        </p:nvSpPr>
        <p:spPr>
          <a:xfrm>
            <a:off x="7619061" y="1981200"/>
            <a:ext cx="4694626" cy="3139321"/>
          </a:xfrm>
          <a:prstGeom prst="rect">
            <a:avLst/>
          </a:prstGeom>
        </p:spPr>
        <p:txBody>
          <a:bodyPr wrap="square">
            <a:spAutoFit/>
          </a:bodyPr>
          <a:lstStyle/>
          <a:p>
            <a:r>
              <a:rPr lang="en-US" sz="3600" dirty="0">
                <a:latin typeface="Palatino Linotype" panose="02040502050505030304" pitchFamily="18" charset="0"/>
              </a:rPr>
              <a:t>Sizing and positioning </a:t>
            </a:r>
            <a:r>
              <a:rPr lang="en-US" sz="3600" dirty="0" smtClean="0">
                <a:latin typeface="Palatino Linotype" panose="02040502050505030304" pitchFamily="18" charset="0"/>
              </a:rPr>
              <a:t>examples</a:t>
            </a:r>
            <a:r>
              <a:rPr lang="en-US" dirty="0" smtClean="0">
                <a:latin typeface="Palatino Linotype" panose="02040502050505030304" pitchFamily="18" charset="0"/>
              </a:rPr>
              <a:t> </a:t>
            </a:r>
          </a:p>
          <a:p>
            <a:endParaRPr lang="en-US" dirty="0">
              <a:latin typeface="Palatino Linotype" panose="02040502050505030304" pitchFamily="18" charset="0"/>
            </a:endParaRPr>
          </a:p>
          <a:p>
            <a:r>
              <a:rPr lang="en-US" dirty="0" smtClean="0">
                <a:latin typeface="Palatino Linotype" panose="02040502050505030304" pitchFamily="18" charset="0"/>
              </a:rPr>
              <a:t>(</a:t>
            </a:r>
            <a:r>
              <a:rPr lang="en-US" dirty="0">
                <a:latin typeface="Palatino Linotype" panose="02040502050505030304" pitchFamily="18" charset="0"/>
              </a:rPr>
              <a:t>Figure by Brian Tomaszewski, adapted</a:t>
            </a:r>
            <a:r>
              <a:rPr lang="en-US" dirty="0" smtClean="0">
                <a:latin typeface="Palatino Linotype" panose="02040502050505030304" pitchFamily="18" charset="0"/>
              </a:rPr>
              <a:t> </a:t>
            </a:r>
            <a:r>
              <a:rPr lang="en-US" dirty="0">
                <a:latin typeface="Palatino Linotype" panose="02040502050505030304" pitchFamily="18" charset="0"/>
              </a:rPr>
              <a:t>from Slocum, Terry A., Robert B. McMaster, Fritz C. Kessler, and Hugh H. Howard. 2008. Thematic Cartography and </a:t>
            </a:r>
            <a:r>
              <a:rPr lang="en-US" dirty="0" err="1">
                <a:latin typeface="Palatino Linotype" panose="02040502050505030304" pitchFamily="18" charset="0"/>
              </a:rPr>
              <a:t>Geovisualization</a:t>
            </a:r>
            <a:r>
              <a:rPr lang="en-US" dirty="0">
                <a:latin typeface="Palatino Linotype" panose="02040502050505030304" pitchFamily="18" charset="0"/>
              </a:rPr>
              <a:t>, 3rd edition, Prentice Hall.)</a:t>
            </a:r>
          </a:p>
        </p:txBody>
      </p:sp>
    </p:spTree>
    <p:extLst>
      <p:ext uri="{BB962C8B-B14F-4D97-AF65-F5344CB8AC3E}">
        <p14:creationId xmlns:p14="http://schemas.microsoft.com/office/powerpoint/2010/main" val="304581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Map Balance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93" y="1219201"/>
            <a:ext cx="7202467" cy="4572000"/>
          </a:xfrm>
          <a:prstGeom prst="rect">
            <a:avLst/>
          </a:prstGeom>
        </p:spPr>
      </p:pic>
      <p:sp>
        <p:nvSpPr>
          <p:cNvPr id="6" name="Rectangle 5"/>
          <p:cNvSpPr/>
          <p:nvPr/>
        </p:nvSpPr>
        <p:spPr>
          <a:xfrm>
            <a:off x="7347060" y="3319795"/>
            <a:ext cx="4648200" cy="584775"/>
          </a:xfrm>
          <a:prstGeom prst="rect">
            <a:avLst/>
          </a:prstGeom>
        </p:spPr>
        <p:txBody>
          <a:bodyPr wrap="square">
            <a:spAutoFit/>
          </a:bodyPr>
          <a:lstStyle/>
          <a:p>
            <a:r>
              <a:rPr lang="en-US" sz="3200" dirty="0">
                <a:latin typeface="Palatino Linotype" panose="02040502050505030304" pitchFamily="18" charset="0"/>
              </a:rPr>
              <a:t>Correctly Balanced </a:t>
            </a:r>
            <a:r>
              <a:rPr lang="en-US" sz="3200" dirty="0" smtClean="0">
                <a:latin typeface="Palatino Linotype" panose="02040502050505030304" pitchFamily="18" charset="0"/>
              </a:rPr>
              <a:t>Map</a:t>
            </a:r>
            <a:endParaRPr lang="en-US" sz="3200" dirty="0">
              <a:latin typeface="Palatino Linotype" panose="02040502050505030304" pitchFamily="18" charset="0"/>
            </a:endParaRPr>
          </a:p>
        </p:txBody>
      </p:sp>
      <p:sp>
        <p:nvSpPr>
          <p:cNvPr id="3" name="Rectangle 2"/>
          <p:cNvSpPr/>
          <p:nvPr/>
        </p:nvSpPr>
        <p:spPr>
          <a:xfrm>
            <a:off x="2141220" y="5791201"/>
            <a:ext cx="3209212" cy="369332"/>
          </a:xfrm>
          <a:prstGeom prst="rect">
            <a:avLst/>
          </a:prstGeom>
        </p:spPr>
        <p:txBody>
          <a:bodyPr wrap="none">
            <a:spAutoFit/>
          </a:bodyPr>
          <a:lstStyle/>
          <a:p>
            <a:r>
              <a:rPr lang="en-US" dirty="0">
                <a:latin typeface="Palatino Linotype" panose="02040502050505030304" pitchFamily="18" charset="0"/>
              </a:rPr>
              <a:t>Figure by Brian Tomaszewski</a:t>
            </a:r>
            <a:endParaRPr lang="en-US" dirty="0"/>
          </a:p>
        </p:txBody>
      </p:sp>
    </p:spTree>
    <p:extLst>
      <p:ext uri="{BB962C8B-B14F-4D97-AF65-F5344CB8AC3E}">
        <p14:creationId xmlns:p14="http://schemas.microsoft.com/office/powerpoint/2010/main" val="47526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Insets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0"/>
            <a:ext cx="3657143" cy="5485714"/>
          </a:xfrm>
          <a:prstGeom prst="rect">
            <a:avLst/>
          </a:prstGeom>
        </p:spPr>
      </p:pic>
      <p:sp>
        <p:nvSpPr>
          <p:cNvPr id="7" name="Content Placeholder 2"/>
          <p:cNvSpPr>
            <a:spLocks noGrp="1"/>
          </p:cNvSpPr>
          <p:nvPr>
            <p:ph idx="1"/>
          </p:nvPr>
        </p:nvSpPr>
        <p:spPr>
          <a:xfrm>
            <a:off x="4267200" y="1417638"/>
            <a:ext cx="7696200" cy="4525963"/>
          </a:xfrm>
        </p:spPr>
        <p:txBody>
          <a:bodyPr>
            <a:normAutofit/>
          </a:bodyPr>
          <a:lstStyle/>
          <a:p>
            <a:r>
              <a:rPr lang="en-US" dirty="0"/>
              <a:t>S</a:t>
            </a:r>
            <a:r>
              <a:rPr lang="en-US" dirty="0" smtClean="0"/>
              <a:t>mall </a:t>
            </a:r>
            <a:r>
              <a:rPr lang="en-US" dirty="0"/>
              <a:t>maps inside of a larger map </a:t>
            </a:r>
            <a:r>
              <a:rPr lang="en-US" dirty="0" smtClean="0"/>
              <a:t>layout: provide </a:t>
            </a:r>
            <a:r>
              <a:rPr lang="en-US" dirty="0"/>
              <a:t>context </a:t>
            </a:r>
            <a:endParaRPr lang="en-US" dirty="0" smtClean="0"/>
          </a:p>
          <a:p>
            <a:r>
              <a:rPr lang="en-US" dirty="0"/>
              <a:t>C</a:t>
            </a:r>
            <a:r>
              <a:rPr lang="en-US" dirty="0" smtClean="0"/>
              <a:t>an </a:t>
            </a:r>
            <a:r>
              <a:rPr lang="en-US" dirty="0"/>
              <a:t>be used to locate the primary mapped area </a:t>
            </a:r>
            <a:endParaRPr lang="en-US" dirty="0" smtClean="0"/>
          </a:p>
          <a:p>
            <a:r>
              <a:rPr lang="en-US" dirty="0"/>
              <a:t>C</a:t>
            </a:r>
            <a:r>
              <a:rPr lang="en-US" dirty="0" smtClean="0"/>
              <a:t>an </a:t>
            </a:r>
            <a:r>
              <a:rPr lang="en-US" dirty="0"/>
              <a:t>also use to enlarge important areas or show areas that are congested with large number of features</a:t>
            </a:r>
            <a:endParaRPr lang="en-US" dirty="0" smtClean="0"/>
          </a:p>
        </p:txBody>
      </p:sp>
      <p:sp>
        <p:nvSpPr>
          <p:cNvPr id="5" name="Rectangle 4"/>
          <p:cNvSpPr/>
          <p:nvPr/>
        </p:nvSpPr>
        <p:spPr>
          <a:xfrm>
            <a:off x="4125950" y="5804973"/>
            <a:ext cx="3209212" cy="369332"/>
          </a:xfrm>
          <a:prstGeom prst="rect">
            <a:avLst/>
          </a:prstGeom>
        </p:spPr>
        <p:txBody>
          <a:bodyPr wrap="none">
            <a:spAutoFit/>
          </a:bodyPr>
          <a:lstStyle/>
          <a:p>
            <a:r>
              <a:rPr lang="en-US" dirty="0">
                <a:latin typeface="Palatino Linotype" panose="02040502050505030304" pitchFamily="18" charset="0"/>
              </a:rPr>
              <a:t>Figure by Brian Tomaszewski</a:t>
            </a:r>
            <a:endParaRPr lang="en-US" dirty="0"/>
          </a:p>
        </p:txBody>
      </p:sp>
    </p:spTree>
    <p:extLst>
      <p:ext uri="{BB962C8B-B14F-4D97-AF65-F5344CB8AC3E}">
        <p14:creationId xmlns:p14="http://schemas.microsoft.com/office/powerpoint/2010/main" val="80169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normAutofit fontScale="90000"/>
          </a:bodyPr>
          <a:lstStyle/>
          <a:p>
            <a:r>
              <a:rPr lang="en-US" sz="3600" dirty="0"/>
              <a:t>Common Examples of Poorly Made Maps Created With a GIS </a:t>
            </a:r>
          </a:p>
        </p:txBody>
      </p:sp>
      <p:sp>
        <p:nvSpPr>
          <p:cNvPr id="7" name="Content Placeholder 2"/>
          <p:cNvSpPr>
            <a:spLocks noGrp="1"/>
          </p:cNvSpPr>
          <p:nvPr>
            <p:ph idx="1"/>
          </p:nvPr>
        </p:nvSpPr>
        <p:spPr>
          <a:xfrm>
            <a:off x="8369532" y="2712533"/>
            <a:ext cx="3581400" cy="1706562"/>
          </a:xfrm>
        </p:spPr>
        <p:txBody>
          <a:bodyPr>
            <a:normAutofit/>
          </a:bodyPr>
          <a:lstStyle/>
          <a:p>
            <a:pPr marL="0" indent="0">
              <a:buNone/>
            </a:pPr>
            <a:r>
              <a:rPr lang="en-US" dirty="0" smtClean="0"/>
              <a:t>Describe the design issues with these images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3550024" cy="25101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419600"/>
            <a:ext cx="3032369" cy="121138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1600200"/>
            <a:ext cx="4338918" cy="3352800"/>
          </a:xfrm>
          <a:prstGeom prst="rect">
            <a:avLst/>
          </a:prstGeom>
        </p:spPr>
      </p:pic>
    </p:spTree>
    <p:extLst>
      <p:ext uri="{BB962C8B-B14F-4D97-AF65-F5344CB8AC3E}">
        <p14:creationId xmlns:p14="http://schemas.microsoft.com/office/powerpoint/2010/main" val="189658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1"/>
            <a:ext cx="11430000" cy="4754564"/>
          </a:xfrm>
        </p:spPr>
        <p:txBody>
          <a:bodyPr>
            <a:normAutofit fontScale="85000" lnSpcReduction="20000"/>
          </a:bodyPr>
          <a:lstStyle/>
          <a:p>
            <a:r>
              <a:rPr lang="en-US" dirty="0" smtClean="0"/>
              <a:t>Data is different than information </a:t>
            </a:r>
          </a:p>
          <a:p>
            <a:r>
              <a:rPr lang="en-US" dirty="0"/>
              <a:t>T</a:t>
            </a:r>
            <a:r>
              <a:rPr lang="en-US" dirty="0" smtClean="0"/>
              <a:t>hree ways of representing scale</a:t>
            </a:r>
          </a:p>
          <a:p>
            <a:r>
              <a:rPr lang="en-US" dirty="0"/>
              <a:t>D</a:t>
            </a:r>
            <a:r>
              <a:rPr lang="en-US" dirty="0" smtClean="0"/>
              <a:t>ifference between large- and small -scale maps</a:t>
            </a:r>
          </a:p>
          <a:p>
            <a:r>
              <a:rPr lang="en-US" dirty="0" smtClean="0"/>
              <a:t>Map projections: trade-offs </a:t>
            </a:r>
          </a:p>
          <a:p>
            <a:r>
              <a:rPr lang="en-US" dirty="0" smtClean="0"/>
              <a:t>Coordinate systems: </a:t>
            </a:r>
            <a:r>
              <a:rPr lang="en-US" dirty="0" err="1" smtClean="0"/>
              <a:t>Lat</a:t>
            </a:r>
            <a:r>
              <a:rPr lang="en-US" dirty="0" smtClean="0"/>
              <a:t>/Long, UTM, SPC, National Grid</a:t>
            </a:r>
          </a:p>
          <a:p>
            <a:r>
              <a:rPr lang="en-US" dirty="0"/>
              <a:t>P</a:t>
            </a:r>
            <a:r>
              <a:rPr lang="en-US" dirty="0" smtClean="0"/>
              <a:t>rinciples of cartography: data measurement, visual variables, figure–ground relationships </a:t>
            </a:r>
          </a:p>
          <a:p>
            <a:r>
              <a:rPr lang="en-US" dirty="0" smtClean="0"/>
              <a:t>Reference and Thematic Maps</a:t>
            </a:r>
          </a:p>
          <a:p>
            <a:r>
              <a:rPr lang="en-US" dirty="0" smtClean="0"/>
              <a:t>Map design: typographic guidelines, text label placement, common elements, sizing and positioning, balance, insets</a:t>
            </a:r>
          </a:p>
          <a:p>
            <a:r>
              <a:rPr lang="en-US" dirty="0" smtClean="0"/>
              <a:t>Common </a:t>
            </a:r>
            <a:r>
              <a:rPr lang="en-US" dirty="0"/>
              <a:t>new map makers </a:t>
            </a:r>
            <a:r>
              <a:rPr lang="en-US" dirty="0" smtClean="0"/>
              <a:t>problems</a:t>
            </a:r>
            <a:endParaRPr lang="en-US" dirty="0"/>
          </a:p>
          <a:p>
            <a:endParaRPr lang="en-US" dirty="0" smtClean="0"/>
          </a:p>
          <a:p>
            <a:endParaRPr lang="en-US" dirty="0" smtClean="0"/>
          </a:p>
          <a:p>
            <a:endParaRPr lang="en-US" dirty="0"/>
          </a:p>
        </p:txBody>
      </p:sp>
      <p:sp>
        <p:nvSpPr>
          <p:cNvPr id="8" name="Title 7"/>
          <p:cNvSpPr>
            <a:spLocks noGrp="1"/>
          </p:cNvSpPr>
          <p:nvPr>
            <p:ph type="title"/>
          </p:nvPr>
        </p:nvSpPr>
        <p:spPr>
          <a:xfrm>
            <a:off x="0" y="228600"/>
            <a:ext cx="12188952" cy="1143000"/>
          </a:xfrm>
        </p:spPr>
        <p:txBody>
          <a:bodyPr/>
          <a:lstStyle/>
          <a:p>
            <a:r>
              <a:rPr lang="en-US" dirty="0" smtClean="0"/>
              <a:t>Summary</a:t>
            </a:r>
            <a:endParaRPr lang="en-US" dirty="0"/>
          </a:p>
        </p:txBody>
      </p:sp>
    </p:spTree>
    <p:extLst>
      <p:ext uri="{BB962C8B-B14F-4D97-AF65-F5344CB8AC3E}">
        <p14:creationId xmlns:p14="http://schemas.microsoft.com/office/powerpoint/2010/main" val="137439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Discussion Questions</a:t>
            </a:r>
          </a:p>
        </p:txBody>
      </p:sp>
      <p:sp>
        <p:nvSpPr>
          <p:cNvPr id="3" name="Content Placeholder 2"/>
          <p:cNvSpPr>
            <a:spLocks noGrp="1"/>
          </p:cNvSpPr>
          <p:nvPr>
            <p:ph idx="1"/>
          </p:nvPr>
        </p:nvSpPr>
        <p:spPr>
          <a:xfrm>
            <a:off x="76200" y="1219200"/>
            <a:ext cx="11887200" cy="4953000"/>
          </a:xfrm>
        </p:spPr>
        <p:txBody>
          <a:bodyPr>
            <a:noAutofit/>
          </a:bodyPr>
          <a:lstStyle/>
          <a:p>
            <a:pPr>
              <a:buAutoNum type="arabicPeriod"/>
            </a:pPr>
            <a:r>
              <a:rPr lang="en-US" sz="1900" dirty="0" smtClean="0"/>
              <a:t>What </a:t>
            </a:r>
            <a:r>
              <a:rPr lang="en-US" sz="1900" dirty="0"/>
              <a:t>scale would you approximately need to use for the following types of emergencies and disasters: (1) a neighborhood blackout, (2) a snow storm affecting a small (&lt;250,000 people) city, (3) a hurricane hitting the east coast of the United States, and (4) a major tsunami in the western Pacific ocean</a:t>
            </a:r>
            <a:r>
              <a:rPr lang="en-US" sz="1900" dirty="0" smtClean="0"/>
              <a:t>?</a:t>
            </a:r>
            <a:br>
              <a:rPr lang="en-US" sz="1900" dirty="0" smtClean="0"/>
            </a:br>
            <a:endParaRPr lang="en-US" sz="1900" dirty="0" smtClean="0"/>
          </a:p>
          <a:p>
            <a:pPr>
              <a:buAutoNum type="arabicPeriod"/>
            </a:pPr>
            <a:r>
              <a:rPr lang="en-US" sz="1900" dirty="0" smtClean="0"/>
              <a:t>What </a:t>
            </a:r>
            <a:r>
              <a:rPr lang="en-US" sz="1900" dirty="0"/>
              <a:t>types of classes of map projections might you use for the scenarios listed in Question 1 and why</a:t>
            </a:r>
            <a:r>
              <a:rPr lang="en-US" sz="1900" dirty="0" smtClean="0"/>
              <a:t>?</a:t>
            </a:r>
            <a:br>
              <a:rPr lang="en-US" sz="1900" dirty="0" smtClean="0"/>
            </a:br>
            <a:endParaRPr lang="en-US" sz="1900" dirty="0" smtClean="0"/>
          </a:p>
          <a:p>
            <a:pPr>
              <a:buAutoNum type="arabicPeriod"/>
            </a:pPr>
            <a:r>
              <a:rPr lang="en-US" sz="1900" dirty="0" smtClean="0"/>
              <a:t>What </a:t>
            </a:r>
            <a:r>
              <a:rPr lang="en-US" sz="1900" dirty="0"/>
              <a:t>types of disaster situations would lend themselves to choropleth mapping</a:t>
            </a:r>
            <a:r>
              <a:rPr lang="en-US" sz="1900" dirty="0" smtClean="0"/>
              <a:t>?</a:t>
            </a:r>
            <a:br>
              <a:rPr lang="en-US" sz="1900" dirty="0" smtClean="0"/>
            </a:br>
            <a:endParaRPr lang="en-US" sz="1900" dirty="0" smtClean="0"/>
          </a:p>
          <a:p>
            <a:pPr>
              <a:buAutoNum type="arabicPeriod"/>
            </a:pPr>
            <a:r>
              <a:rPr lang="en-US" sz="1900" dirty="0" smtClean="0"/>
              <a:t>How </a:t>
            </a:r>
            <a:r>
              <a:rPr lang="en-US" sz="1900" dirty="0"/>
              <a:t>might you combine different visual variables for multivariable mapping. For example, size and lightness</a:t>
            </a:r>
            <a:r>
              <a:rPr lang="en-US" sz="1900" dirty="0" smtClean="0"/>
              <a:t>?</a:t>
            </a:r>
            <a:br>
              <a:rPr lang="en-US" sz="1900" dirty="0" smtClean="0"/>
            </a:br>
            <a:endParaRPr lang="en-US" sz="1900" dirty="0" smtClean="0"/>
          </a:p>
          <a:p>
            <a:pPr>
              <a:buAutoNum type="arabicPeriod"/>
            </a:pPr>
            <a:r>
              <a:rPr lang="en-US" sz="1900" dirty="0" smtClean="0"/>
              <a:t>Suppose </a:t>
            </a:r>
            <a:r>
              <a:rPr lang="en-US" sz="1900" dirty="0"/>
              <a:t>you have to make a disaster map and differing color hue is not an option due to lack of a color printer. How would you reconsider the use of visual variables</a:t>
            </a:r>
            <a:r>
              <a:rPr lang="en-US" sz="1900" dirty="0" smtClean="0"/>
              <a:t>?</a:t>
            </a:r>
            <a:br>
              <a:rPr lang="en-US" sz="1900" dirty="0" smtClean="0"/>
            </a:br>
            <a:endParaRPr lang="en-US" sz="1900" dirty="0" smtClean="0"/>
          </a:p>
          <a:p>
            <a:pPr>
              <a:buAutoNum type="arabicPeriod"/>
            </a:pPr>
            <a:r>
              <a:rPr lang="en-US" sz="1900" dirty="0" smtClean="0"/>
              <a:t>Referring </a:t>
            </a:r>
            <a:r>
              <a:rPr lang="en-US" sz="1900" dirty="0"/>
              <a:t>back to Figure 2.49 (Common Legend Issue 4), what other issues can you find with this legend?</a:t>
            </a:r>
          </a:p>
        </p:txBody>
      </p:sp>
    </p:spTree>
    <p:extLst>
      <p:ext uri="{BB962C8B-B14F-4D97-AF65-F5344CB8AC3E}">
        <p14:creationId xmlns:p14="http://schemas.microsoft.com/office/powerpoint/2010/main" val="14274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smtClean="0"/>
              <a:t>Chapter 2 Exercises</a:t>
            </a:r>
            <a:endParaRPr lang="en-US" dirty="0"/>
          </a:p>
        </p:txBody>
      </p:sp>
      <p:sp>
        <p:nvSpPr>
          <p:cNvPr id="3" name="Content Placeholder 2"/>
          <p:cNvSpPr>
            <a:spLocks noGrp="1"/>
          </p:cNvSpPr>
          <p:nvPr>
            <p:ph idx="1"/>
          </p:nvPr>
        </p:nvSpPr>
        <p:spPr>
          <a:xfrm>
            <a:off x="152400" y="1600201"/>
            <a:ext cx="11430000" cy="4525963"/>
          </a:xfrm>
        </p:spPr>
        <p:txBody>
          <a:bodyPr>
            <a:normAutofit fontScale="92500" lnSpcReduction="10000"/>
          </a:bodyPr>
          <a:lstStyle/>
          <a:p>
            <a:r>
              <a:rPr lang="en-US" dirty="0" smtClean="0"/>
              <a:t>Exercise 2.1 – </a:t>
            </a:r>
            <a:r>
              <a:rPr lang="en-US" i="1" dirty="0" smtClean="0"/>
              <a:t>Fundamentals of Geographic Information</a:t>
            </a:r>
            <a:endParaRPr lang="en-US" dirty="0" smtClean="0"/>
          </a:p>
          <a:p>
            <a:pPr lvl="1"/>
            <a:r>
              <a:rPr lang="en-US" dirty="0" smtClean="0"/>
              <a:t>Mechanics of how geographic maps work as communication devices and to understand basic principles of geographic information as represented in paper maps</a:t>
            </a:r>
          </a:p>
          <a:p>
            <a:r>
              <a:rPr lang="en-US" dirty="0" smtClean="0"/>
              <a:t>Exercise 2.2 – </a:t>
            </a:r>
            <a:r>
              <a:rPr lang="en-US" i="1" dirty="0" smtClean="0"/>
              <a:t>Basic Thematic Map Making with GIS Software</a:t>
            </a:r>
          </a:p>
          <a:p>
            <a:pPr lvl="1"/>
            <a:r>
              <a:rPr lang="en-US" dirty="0"/>
              <a:t>C</a:t>
            </a:r>
            <a:r>
              <a:rPr lang="en-US" dirty="0" smtClean="0"/>
              <a:t>artographic design by constructing a basic thematic map related to disaster management using either ArcGIS Pro or QGIS, build a basic thematic map to investigate the relationship between earthquakes, population levels and roads categories in California, USA</a:t>
            </a:r>
          </a:p>
          <a:p>
            <a:pPr lvl="1"/>
            <a:r>
              <a:rPr lang="en-US" dirty="0"/>
              <a:t>A video walkthrough tutorial of this exercises is available from the book’s companion </a:t>
            </a:r>
            <a:r>
              <a:rPr lang="en-US" dirty="0" smtClean="0"/>
              <a:t>website: </a:t>
            </a:r>
            <a:r>
              <a:rPr lang="en-US" dirty="0" smtClean="0">
                <a:hlinkClick r:id="rId2"/>
              </a:rPr>
              <a:t>http</a:t>
            </a:r>
            <a:r>
              <a:rPr lang="en-US" dirty="0">
                <a:hlinkClick r:id="rId2"/>
              </a:rPr>
              <a:t>://gisfordisastermanagement.com</a:t>
            </a:r>
            <a:endParaRPr lang="en-US" dirty="0"/>
          </a:p>
          <a:p>
            <a:pPr lvl="1"/>
            <a:endParaRPr lang="en-US" dirty="0" smtClean="0"/>
          </a:p>
          <a:p>
            <a:pPr lvl="1"/>
            <a:endParaRPr lang="en-US" dirty="0"/>
          </a:p>
        </p:txBody>
      </p:sp>
    </p:spTree>
    <p:extLst>
      <p:ext uri="{BB962C8B-B14F-4D97-AF65-F5344CB8AC3E}">
        <p14:creationId xmlns:p14="http://schemas.microsoft.com/office/powerpoint/2010/main" val="128084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smtClean="0"/>
              <a:t>References Used in the Slides</a:t>
            </a:r>
            <a:endParaRPr lang="en-US" dirty="0"/>
          </a:p>
        </p:txBody>
      </p:sp>
      <p:sp>
        <p:nvSpPr>
          <p:cNvPr id="3" name="Content Placeholder 2"/>
          <p:cNvSpPr>
            <a:spLocks noGrp="1"/>
          </p:cNvSpPr>
          <p:nvPr>
            <p:ph idx="1"/>
          </p:nvPr>
        </p:nvSpPr>
        <p:spPr>
          <a:xfrm>
            <a:off x="381000" y="1219200"/>
            <a:ext cx="11582400" cy="4525963"/>
          </a:xfrm>
        </p:spPr>
        <p:txBody>
          <a:bodyPr>
            <a:noAutofit/>
          </a:bodyPr>
          <a:lstStyle/>
          <a:p>
            <a:r>
              <a:rPr lang="en-US" sz="1500" dirty="0" smtClean="0"/>
              <a:t>Smith</a:t>
            </a:r>
            <a:r>
              <a:rPr lang="en-US" sz="1500" dirty="0"/>
              <a:t>, Adam B. 2018's Billion Dollar Disasters in Context  2019 [cited 5 August 2019]. Available from </a:t>
            </a:r>
            <a:r>
              <a:rPr lang="en-US" sz="1500" dirty="0">
                <a:hlinkClick r:id="rId2"/>
              </a:rPr>
              <a:t>https://www.climate.gov/news-features/blogs/beyond-data/2018s-billion-dollar-disasters-context</a:t>
            </a:r>
            <a:r>
              <a:rPr lang="en-US" sz="1500" dirty="0" smtClean="0"/>
              <a:t>.</a:t>
            </a:r>
          </a:p>
          <a:p>
            <a:endParaRPr lang="en-US" sz="1500" dirty="0"/>
          </a:p>
          <a:p>
            <a:endParaRPr lang="en-US" sz="1500" dirty="0"/>
          </a:p>
        </p:txBody>
      </p:sp>
    </p:spTree>
    <p:extLst>
      <p:ext uri="{BB962C8B-B14F-4D97-AF65-F5344CB8AC3E}">
        <p14:creationId xmlns:p14="http://schemas.microsoft.com/office/powerpoint/2010/main" val="339548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Data vs. Information</a:t>
            </a:r>
          </a:p>
        </p:txBody>
      </p:sp>
      <p:sp>
        <p:nvSpPr>
          <p:cNvPr id="3" name="Content Placeholder 2"/>
          <p:cNvSpPr>
            <a:spLocks noGrp="1"/>
          </p:cNvSpPr>
          <p:nvPr>
            <p:ph idx="1"/>
          </p:nvPr>
        </p:nvSpPr>
        <p:spPr/>
        <p:txBody>
          <a:bodyPr>
            <a:normAutofit/>
          </a:bodyPr>
          <a:lstStyle/>
          <a:p>
            <a:r>
              <a:rPr lang="en-US" dirty="0"/>
              <a:t>D</a:t>
            </a:r>
            <a:r>
              <a:rPr lang="en-US" dirty="0" smtClean="0"/>
              <a:t>ata </a:t>
            </a:r>
            <a:r>
              <a:rPr lang="en-US" dirty="0"/>
              <a:t>and </a:t>
            </a:r>
            <a:r>
              <a:rPr lang="en-US" dirty="0" smtClean="0"/>
              <a:t>information often </a:t>
            </a:r>
            <a:r>
              <a:rPr lang="en-US" dirty="0"/>
              <a:t>used </a:t>
            </a:r>
            <a:r>
              <a:rPr lang="en-US" dirty="0" smtClean="0"/>
              <a:t>interchangeably</a:t>
            </a:r>
          </a:p>
          <a:p>
            <a:endParaRPr lang="en-US" dirty="0" smtClean="0"/>
          </a:p>
          <a:p>
            <a:r>
              <a:rPr lang="en-US" dirty="0" smtClean="0"/>
              <a:t>Data: raw </a:t>
            </a:r>
            <a:r>
              <a:rPr lang="en-US" dirty="0"/>
              <a:t>facts or </a:t>
            </a:r>
            <a:r>
              <a:rPr lang="en-US" dirty="0" smtClean="0"/>
              <a:t>observations</a:t>
            </a:r>
            <a:br>
              <a:rPr lang="en-US" dirty="0" smtClean="0"/>
            </a:br>
            <a:endParaRPr lang="en-US" dirty="0" smtClean="0"/>
          </a:p>
          <a:p>
            <a:r>
              <a:rPr lang="en-US" dirty="0" smtClean="0"/>
              <a:t>Information: data </a:t>
            </a:r>
            <a:r>
              <a:rPr lang="en-US" dirty="0"/>
              <a:t>with context or making sense of data so that it is actionable or </a:t>
            </a:r>
            <a:r>
              <a:rPr lang="en-US" dirty="0" smtClean="0"/>
              <a:t>useful</a:t>
            </a:r>
            <a:br>
              <a:rPr lang="en-US" dirty="0" smtClean="0"/>
            </a:br>
            <a:endParaRPr lang="en-US" dirty="0" smtClean="0"/>
          </a:p>
          <a:p>
            <a:r>
              <a:rPr lang="en-US" dirty="0" smtClean="0"/>
              <a:t>Examples of each?</a:t>
            </a:r>
          </a:p>
          <a:p>
            <a:pPr marL="0" indent="0">
              <a:buNone/>
            </a:pPr>
            <a:endParaRPr lang="en-US" dirty="0" smtClean="0"/>
          </a:p>
        </p:txBody>
      </p:sp>
    </p:spTree>
    <p:extLst>
      <p:ext uri="{BB962C8B-B14F-4D97-AF65-F5344CB8AC3E}">
        <p14:creationId xmlns:p14="http://schemas.microsoft.com/office/powerpoint/2010/main" val="12272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Scale</a:t>
            </a:r>
          </a:p>
        </p:txBody>
      </p:sp>
      <p:sp>
        <p:nvSpPr>
          <p:cNvPr id="3" name="Content Placeholder 2"/>
          <p:cNvSpPr>
            <a:spLocks noGrp="1"/>
          </p:cNvSpPr>
          <p:nvPr>
            <p:ph idx="1"/>
          </p:nvPr>
        </p:nvSpPr>
        <p:spPr>
          <a:xfrm>
            <a:off x="5638800" y="1295400"/>
            <a:ext cx="6172200" cy="4525963"/>
          </a:xfrm>
        </p:spPr>
        <p:txBody>
          <a:bodyPr>
            <a:normAutofit fontScale="92500" lnSpcReduction="10000"/>
          </a:bodyPr>
          <a:lstStyle/>
          <a:p>
            <a:r>
              <a:rPr lang="en-US" dirty="0"/>
              <a:t>Map scale is a ratio (or proportion) between measurements on the map and corresponding measurements on the </a:t>
            </a:r>
            <a:r>
              <a:rPr lang="en-US" dirty="0" smtClean="0"/>
              <a:t>ground</a:t>
            </a:r>
          </a:p>
          <a:p>
            <a:r>
              <a:rPr lang="en-US" dirty="0" smtClean="0"/>
              <a:t>Three </a:t>
            </a:r>
            <a:r>
              <a:rPr lang="en-US" dirty="0"/>
              <a:t>common ways of representing map scale </a:t>
            </a:r>
            <a:endParaRPr lang="en-US" dirty="0" smtClean="0"/>
          </a:p>
          <a:p>
            <a:pPr lvl="1"/>
            <a:r>
              <a:rPr lang="en-US" dirty="0"/>
              <a:t>Representative </a:t>
            </a:r>
            <a:r>
              <a:rPr lang="en-US" dirty="0" smtClean="0"/>
              <a:t>Fraction</a:t>
            </a:r>
          </a:p>
          <a:p>
            <a:pPr lvl="1"/>
            <a:r>
              <a:rPr lang="en-US" dirty="0"/>
              <a:t>Verbal </a:t>
            </a:r>
            <a:r>
              <a:rPr lang="en-US" dirty="0" smtClean="0"/>
              <a:t>Statement</a:t>
            </a:r>
          </a:p>
          <a:p>
            <a:pPr lvl="1"/>
            <a:r>
              <a:rPr lang="en-US" dirty="0"/>
              <a:t>Graphic </a:t>
            </a:r>
            <a:r>
              <a:rPr lang="en-US" dirty="0" smtClean="0"/>
              <a:t>Bar</a:t>
            </a:r>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14400"/>
            <a:ext cx="5257800" cy="4676408"/>
          </a:xfrm>
          <a:prstGeom prst="rect">
            <a:avLst/>
          </a:prstGeom>
        </p:spPr>
      </p:pic>
      <p:sp>
        <p:nvSpPr>
          <p:cNvPr id="6" name="Rectangle 5"/>
          <p:cNvSpPr/>
          <p:nvPr/>
        </p:nvSpPr>
        <p:spPr>
          <a:xfrm>
            <a:off x="29962" y="5604749"/>
            <a:ext cx="5339027" cy="646331"/>
          </a:xfrm>
          <a:prstGeom prst="rect">
            <a:avLst/>
          </a:prstGeom>
        </p:spPr>
        <p:txBody>
          <a:bodyPr wrap="none">
            <a:spAutoFit/>
          </a:bodyPr>
          <a:lstStyle/>
          <a:p>
            <a:pPr algn="ctr"/>
            <a:r>
              <a:rPr lang="en-US" dirty="0">
                <a:latin typeface="Palatino Linotype" panose="02040502050505030304" pitchFamily="18" charset="0"/>
              </a:rPr>
              <a:t>A non-exhaustive collection of graphical scale </a:t>
            </a:r>
            <a:r>
              <a:rPr lang="en-US" dirty="0" smtClean="0">
                <a:latin typeface="Palatino Linotype" panose="02040502050505030304" pitchFamily="18" charset="0"/>
              </a:rPr>
              <a:t>bars</a:t>
            </a:r>
          </a:p>
          <a:p>
            <a:pPr algn="ctr"/>
            <a:r>
              <a:rPr lang="en-US" dirty="0" smtClean="0">
                <a:latin typeface="Palatino Linotype" panose="02040502050505030304" pitchFamily="18" charset="0"/>
              </a:rPr>
              <a:t>(Figure by Brian Tomaszewski)</a:t>
            </a:r>
            <a:endParaRPr lang="en-US" dirty="0">
              <a:latin typeface="Palatino Linotype" panose="02040502050505030304" pitchFamily="18" charset="0"/>
            </a:endParaRPr>
          </a:p>
        </p:txBody>
      </p:sp>
    </p:spTree>
    <p:extLst>
      <p:ext uri="{BB962C8B-B14F-4D97-AF65-F5344CB8AC3E}">
        <p14:creationId xmlns:p14="http://schemas.microsoft.com/office/powerpoint/2010/main" val="230748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smtClean="0"/>
              <a:t>Scale</a:t>
            </a:r>
            <a:endParaRPr lang="en-US" dirty="0"/>
          </a:p>
        </p:txBody>
      </p:sp>
      <p:sp>
        <p:nvSpPr>
          <p:cNvPr id="3" name="Content Placeholder 2"/>
          <p:cNvSpPr>
            <a:spLocks noGrp="1"/>
          </p:cNvSpPr>
          <p:nvPr>
            <p:ph idx="1"/>
          </p:nvPr>
        </p:nvSpPr>
        <p:spPr>
          <a:xfrm>
            <a:off x="609600" y="1828800"/>
            <a:ext cx="11201400" cy="3992563"/>
          </a:xfrm>
        </p:spPr>
        <p:txBody>
          <a:bodyPr>
            <a:normAutofit/>
          </a:bodyPr>
          <a:lstStyle/>
          <a:p>
            <a:r>
              <a:rPr lang="en-US" dirty="0"/>
              <a:t>Small -scale maps show a larger area with less </a:t>
            </a:r>
            <a:r>
              <a:rPr lang="en-US" dirty="0" smtClean="0"/>
              <a:t>detail</a:t>
            </a:r>
          </a:p>
          <a:p>
            <a:r>
              <a:rPr lang="en-US" dirty="0"/>
              <a:t>A large -scale map shows a smaller area with more </a:t>
            </a:r>
            <a:r>
              <a:rPr lang="en-US" dirty="0" smtClean="0"/>
              <a:t>detail</a:t>
            </a:r>
          </a:p>
          <a:p>
            <a:r>
              <a:rPr lang="en-US" dirty="0" smtClean="0"/>
              <a:t>Examples of each?</a:t>
            </a:r>
          </a:p>
          <a:p>
            <a:r>
              <a:rPr lang="en-US" dirty="0"/>
              <a:t>Why Scale Matters: Detail and </a:t>
            </a:r>
            <a:r>
              <a:rPr lang="en-US" dirty="0" smtClean="0"/>
              <a:t>Accuracy</a:t>
            </a:r>
          </a:p>
          <a:p>
            <a:pPr lvl="1"/>
            <a:r>
              <a:rPr lang="en-US" dirty="0"/>
              <a:t>data detail is scale </a:t>
            </a:r>
            <a:r>
              <a:rPr lang="en-US" dirty="0" smtClean="0"/>
              <a:t>dependent</a:t>
            </a:r>
          </a:p>
          <a:p>
            <a:pPr lvl="1"/>
            <a:r>
              <a:rPr lang="en-US" dirty="0"/>
              <a:t>accuracy is scale dependent</a:t>
            </a:r>
            <a:endParaRPr lang="en-US" dirty="0" smtClean="0"/>
          </a:p>
        </p:txBody>
      </p:sp>
    </p:spTree>
    <p:extLst>
      <p:ext uri="{BB962C8B-B14F-4D97-AF65-F5344CB8AC3E}">
        <p14:creationId xmlns:p14="http://schemas.microsoft.com/office/powerpoint/2010/main" val="244544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Large- vs. Small-Scale Maps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81" y="1219200"/>
            <a:ext cx="10837990" cy="4738306"/>
          </a:xfrm>
          <a:prstGeom prst="rect">
            <a:avLst/>
          </a:prstGeom>
        </p:spPr>
      </p:pic>
      <p:sp>
        <p:nvSpPr>
          <p:cNvPr id="6" name="Rectangle 5"/>
          <p:cNvSpPr/>
          <p:nvPr/>
        </p:nvSpPr>
        <p:spPr>
          <a:xfrm>
            <a:off x="4418076" y="5909846"/>
            <a:ext cx="3352800" cy="338554"/>
          </a:xfrm>
          <a:prstGeom prst="rect">
            <a:avLst/>
          </a:prstGeom>
        </p:spPr>
        <p:txBody>
          <a:bodyPr wrap="square">
            <a:spAutoFit/>
          </a:bodyPr>
          <a:lstStyle/>
          <a:p>
            <a:pPr algn="ctr"/>
            <a:r>
              <a:rPr lang="en-US" sz="1600" dirty="0">
                <a:latin typeface="Palatino Linotype" panose="02040502050505030304" pitchFamily="18" charset="0"/>
              </a:rPr>
              <a:t>(Figure by Brian Tomaszewski)</a:t>
            </a:r>
          </a:p>
        </p:txBody>
      </p:sp>
    </p:spTree>
    <p:extLst>
      <p:ext uri="{BB962C8B-B14F-4D97-AF65-F5344CB8AC3E}">
        <p14:creationId xmlns:p14="http://schemas.microsoft.com/office/powerpoint/2010/main" val="94187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Map Projections</a:t>
            </a:r>
          </a:p>
        </p:txBody>
      </p:sp>
      <p:sp>
        <p:nvSpPr>
          <p:cNvPr id="3" name="Content Placeholder 2"/>
          <p:cNvSpPr>
            <a:spLocks noGrp="1"/>
          </p:cNvSpPr>
          <p:nvPr>
            <p:ph idx="1"/>
          </p:nvPr>
        </p:nvSpPr>
        <p:spPr>
          <a:xfrm>
            <a:off x="609600" y="1828800"/>
            <a:ext cx="11201400" cy="3992563"/>
          </a:xfrm>
        </p:spPr>
        <p:txBody>
          <a:bodyPr>
            <a:normAutofit lnSpcReduction="10000"/>
          </a:bodyPr>
          <a:lstStyle/>
          <a:p>
            <a:pPr marL="514350" indent="-514350">
              <a:buAutoNum type="arabicPeriod"/>
            </a:pPr>
            <a:r>
              <a:rPr lang="en-US" dirty="0" smtClean="0"/>
              <a:t>Projections </a:t>
            </a:r>
            <a:r>
              <a:rPr lang="en-US" dirty="0"/>
              <a:t>are mathematical transformations </a:t>
            </a:r>
            <a:endParaRPr lang="en-US" dirty="0" smtClean="0"/>
          </a:p>
          <a:p>
            <a:pPr marL="514350" indent="-514350">
              <a:buAutoNum type="arabicPeriod"/>
            </a:pPr>
            <a:r>
              <a:rPr lang="en-US" dirty="0" smtClean="0"/>
              <a:t>Scale </a:t>
            </a:r>
            <a:r>
              <a:rPr lang="en-US" dirty="0"/>
              <a:t>is true only in certain </a:t>
            </a:r>
            <a:r>
              <a:rPr lang="en-US" dirty="0" smtClean="0"/>
              <a:t>places</a:t>
            </a:r>
          </a:p>
          <a:p>
            <a:pPr marL="514350" indent="-514350">
              <a:buAutoNum type="arabicPeriod"/>
            </a:pPr>
            <a:r>
              <a:rPr lang="en-US" dirty="0" smtClean="0"/>
              <a:t>Many </a:t>
            </a:r>
            <a:r>
              <a:rPr lang="en-US" dirty="0"/>
              <a:t>different types of projections have been </a:t>
            </a:r>
            <a:r>
              <a:rPr lang="en-US" dirty="0" smtClean="0"/>
              <a:t>devised</a:t>
            </a:r>
          </a:p>
          <a:p>
            <a:pPr marL="514350" indent="-514350">
              <a:buAutoNum type="arabicPeriod"/>
            </a:pPr>
            <a:r>
              <a:rPr lang="en-US" dirty="0" smtClean="0"/>
              <a:t>All </a:t>
            </a:r>
            <a:r>
              <a:rPr lang="en-US" dirty="0"/>
              <a:t>map projections </a:t>
            </a:r>
            <a:r>
              <a:rPr lang="en-US" dirty="0" smtClean="0"/>
              <a:t>distort</a:t>
            </a:r>
          </a:p>
          <a:p>
            <a:pPr marL="514350" indent="-514350">
              <a:buAutoNum type="arabicPeriod"/>
            </a:pPr>
            <a:r>
              <a:rPr lang="en-US" dirty="0" smtClean="0"/>
              <a:t>Distortion </a:t>
            </a:r>
            <a:r>
              <a:rPr lang="en-US" dirty="0"/>
              <a:t>characteristics vary among projection </a:t>
            </a:r>
            <a:r>
              <a:rPr lang="en-US" dirty="0" smtClean="0"/>
              <a:t>types</a:t>
            </a:r>
          </a:p>
          <a:p>
            <a:pPr marL="514350" indent="-514350">
              <a:buAutoNum type="arabicPeriod"/>
            </a:pPr>
            <a:r>
              <a:rPr lang="en-US" dirty="0" smtClean="0"/>
              <a:t>Some </a:t>
            </a:r>
            <a:r>
              <a:rPr lang="en-US" dirty="0"/>
              <a:t>types are better for some applications than </a:t>
            </a:r>
            <a:r>
              <a:rPr lang="en-US" dirty="0" smtClean="0"/>
              <a:t>others</a:t>
            </a:r>
          </a:p>
          <a:p>
            <a:pPr marL="514350" indent="-514350">
              <a:buAutoNum type="arabicPeriod"/>
            </a:pPr>
            <a:r>
              <a:rPr lang="en-US" dirty="0" smtClean="0"/>
              <a:t>A </a:t>
            </a:r>
            <a:r>
              <a:rPr lang="en-US" dirty="0"/>
              <a:t>few types are used </a:t>
            </a:r>
            <a:r>
              <a:rPr lang="en-US" dirty="0" smtClean="0"/>
              <a:t>widely</a:t>
            </a:r>
            <a:endParaRPr lang="en-US" dirty="0"/>
          </a:p>
        </p:txBody>
      </p:sp>
    </p:spTree>
    <p:extLst>
      <p:ext uri="{BB962C8B-B14F-4D97-AF65-F5344CB8AC3E}">
        <p14:creationId xmlns:p14="http://schemas.microsoft.com/office/powerpoint/2010/main" val="197550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Map Projections</a:t>
            </a:r>
          </a:p>
        </p:txBody>
      </p:sp>
      <p:sp>
        <p:nvSpPr>
          <p:cNvPr id="3" name="Content Placeholder 2"/>
          <p:cNvSpPr>
            <a:spLocks noGrp="1"/>
          </p:cNvSpPr>
          <p:nvPr>
            <p:ph idx="1"/>
          </p:nvPr>
        </p:nvSpPr>
        <p:spPr>
          <a:xfrm>
            <a:off x="5180076" y="1232171"/>
            <a:ext cx="6858000" cy="4559029"/>
          </a:xfrm>
        </p:spPr>
        <p:txBody>
          <a:bodyPr>
            <a:normAutofit fontScale="70000" lnSpcReduction="20000"/>
          </a:bodyPr>
          <a:lstStyle/>
          <a:p>
            <a:pPr marL="0" indent="0">
              <a:buNone/>
            </a:pPr>
            <a:r>
              <a:rPr lang="en-US" dirty="0"/>
              <a:t>M</a:t>
            </a:r>
            <a:r>
              <a:rPr lang="en-US" dirty="0" smtClean="0"/>
              <a:t>ap </a:t>
            </a:r>
            <a:r>
              <a:rPr lang="en-US" dirty="0"/>
              <a:t>projections and the trade-offs they make in distortions of various spatial </a:t>
            </a:r>
            <a:r>
              <a:rPr lang="en-US" dirty="0" smtClean="0"/>
              <a:t>properties</a:t>
            </a:r>
          </a:p>
          <a:p>
            <a:pPr marL="0" indent="0">
              <a:buNone/>
            </a:pPr>
            <a:endParaRPr lang="en-US" dirty="0"/>
          </a:p>
          <a:p>
            <a:r>
              <a:rPr lang="en-US" dirty="0" smtClean="0"/>
              <a:t>Conformal</a:t>
            </a:r>
            <a:r>
              <a:rPr lang="en-US" dirty="0"/>
              <a:t>: preserves shape and </a:t>
            </a:r>
            <a:r>
              <a:rPr lang="en-US" dirty="0" smtClean="0"/>
              <a:t>angles</a:t>
            </a:r>
            <a:br>
              <a:rPr lang="en-US" dirty="0" smtClean="0"/>
            </a:br>
            <a:endParaRPr lang="en-US" dirty="0"/>
          </a:p>
          <a:p>
            <a:r>
              <a:rPr lang="en-US" dirty="0" smtClean="0"/>
              <a:t>Equal </a:t>
            </a:r>
            <a:r>
              <a:rPr lang="en-US" dirty="0"/>
              <a:t>area (equivalent): preserves area and </a:t>
            </a:r>
            <a:r>
              <a:rPr lang="en-US" dirty="0" smtClean="0"/>
              <a:t>size</a:t>
            </a:r>
            <a:br>
              <a:rPr lang="en-US" dirty="0" smtClean="0"/>
            </a:br>
            <a:endParaRPr lang="en-US" dirty="0"/>
          </a:p>
          <a:p>
            <a:r>
              <a:rPr lang="en-US" dirty="0" smtClean="0"/>
              <a:t>Equidistant</a:t>
            </a:r>
            <a:r>
              <a:rPr lang="en-US" dirty="0"/>
              <a:t>: preserves true distances in some directions from the projection center or along special </a:t>
            </a:r>
            <a:r>
              <a:rPr lang="en-US" dirty="0" smtClean="0"/>
              <a:t>lines</a:t>
            </a:r>
            <a:br>
              <a:rPr lang="en-US" dirty="0" smtClean="0"/>
            </a:br>
            <a:r>
              <a:rPr lang="en-US" dirty="0" smtClean="0"/>
              <a:t> </a:t>
            </a:r>
            <a:endParaRPr lang="en-US" dirty="0"/>
          </a:p>
          <a:p>
            <a:r>
              <a:rPr lang="en-US" dirty="0" smtClean="0"/>
              <a:t>Azimuthal</a:t>
            </a:r>
            <a:r>
              <a:rPr lang="en-US" dirty="0"/>
              <a:t>: this projection preserves true direction (azimuths or angle measurements) from a reference </a:t>
            </a:r>
            <a:r>
              <a:rPr lang="en-US" dirty="0" smtClean="0"/>
              <a:t>point</a:t>
            </a: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223088"/>
            <a:ext cx="4800600" cy="4963025"/>
          </a:xfrm>
          <a:prstGeom prst="rect">
            <a:avLst/>
          </a:prstGeom>
        </p:spPr>
      </p:pic>
      <p:sp>
        <p:nvSpPr>
          <p:cNvPr id="5" name="Rectangle 4"/>
          <p:cNvSpPr/>
          <p:nvPr/>
        </p:nvSpPr>
        <p:spPr>
          <a:xfrm>
            <a:off x="5029200" y="5791200"/>
            <a:ext cx="3363100" cy="369332"/>
          </a:xfrm>
          <a:prstGeom prst="rect">
            <a:avLst/>
          </a:prstGeom>
        </p:spPr>
        <p:txBody>
          <a:bodyPr wrap="none">
            <a:spAutoFit/>
          </a:bodyPr>
          <a:lstStyle/>
          <a:p>
            <a:pPr algn="ctr"/>
            <a:r>
              <a:rPr lang="en-US" dirty="0">
                <a:latin typeface="Palatino Linotype" panose="02040502050505030304" pitchFamily="18" charset="0"/>
              </a:rPr>
              <a:t>(Figure by Brian Tomaszewski)</a:t>
            </a:r>
          </a:p>
        </p:txBody>
      </p:sp>
    </p:spTree>
    <p:extLst>
      <p:ext uri="{BB962C8B-B14F-4D97-AF65-F5344CB8AC3E}">
        <p14:creationId xmlns:p14="http://schemas.microsoft.com/office/powerpoint/2010/main" val="300142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3433</TotalTime>
  <Words>1984</Words>
  <Application>Microsoft Office PowerPoint</Application>
  <PresentationFormat>Widescreen</PresentationFormat>
  <Paragraphs>194</Paragraphs>
  <Slides>38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Comic Sans MS</vt:lpstr>
      <vt:lpstr>Palatino Linotype</vt:lpstr>
      <vt:lpstr>Office Theme</vt:lpstr>
      <vt:lpstr>Chapter 2  Fundamentals of Geographic Information and Maps  for additional materials, see: http://gisfordisastermanagement.com/  Recommended Citation: Tomaszewski, B. 2020. Chapter 2: Fundamentals of Geographic Information and Maps.  In: Geographic Information Systems for Disaster Management (Second Edition),  pp. 31-92. Oxfordshire and New York: Routledge.</vt:lpstr>
      <vt:lpstr>Chapter 2 Objectives</vt:lpstr>
      <vt:lpstr>Introduction</vt:lpstr>
      <vt:lpstr>Data vs. Information</vt:lpstr>
      <vt:lpstr>Scale</vt:lpstr>
      <vt:lpstr>Scale</vt:lpstr>
      <vt:lpstr>Large- vs. Small-Scale Maps</vt:lpstr>
      <vt:lpstr>Map Projections</vt:lpstr>
      <vt:lpstr>Map Projections</vt:lpstr>
      <vt:lpstr>Coordinate Systems</vt:lpstr>
      <vt:lpstr>Planar Coordinates</vt:lpstr>
      <vt:lpstr> Universal Transverse Mercator </vt:lpstr>
      <vt:lpstr>Universal Transverse Mercator Issues </vt:lpstr>
      <vt:lpstr>State Plane Coordinate (SPC) system</vt:lpstr>
      <vt:lpstr>United States National Grid</vt:lpstr>
      <vt:lpstr>Datums </vt:lpstr>
      <vt:lpstr>The Importance of Datums </vt:lpstr>
      <vt:lpstr>Basic Principles of Cartography</vt:lpstr>
      <vt:lpstr>Mapping Principles: Data Measurement</vt:lpstr>
      <vt:lpstr>Visual Variables</vt:lpstr>
      <vt:lpstr>Other Mapping Principles</vt:lpstr>
      <vt:lpstr>Reference Maps</vt:lpstr>
      <vt:lpstr>Thematic Maps</vt:lpstr>
      <vt:lpstr>More on Thematic Maps</vt:lpstr>
      <vt:lpstr>Data Classification Methods</vt:lpstr>
      <vt:lpstr>More on Thematic Maps</vt:lpstr>
      <vt:lpstr>Designing Usable Maps in a GIS context</vt:lpstr>
      <vt:lpstr>Map Design Elements</vt:lpstr>
      <vt:lpstr>Label Placement</vt:lpstr>
      <vt:lpstr>Common Map Elements</vt:lpstr>
      <vt:lpstr>Sizing and Positioning of Map Elements</vt:lpstr>
      <vt:lpstr>Map Balance </vt:lpstr>
      <vt:lpstr>Insets </vt:lpstr>
      <vt:lpstr>Common Examples of Poorly Made Maps Created With a GIS </vt:lpstr>
      <vt:lpstr>Summary</vt:lpstr>
      <vt:lpstr>Discussion Questions</vt:lpstr>
      <vt:lpstr>Chapter 2 Exercises</vt:lpstr>
      <vt:lpstr>References Used in the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Tomaszewski</dc:creator>
  <cp:lastModifiedBy>Brian Tomaszewski</cp:lastModifiedBy>
  <cp:revision>137</cp:revision>
  <cp:lastPrinted>2014-08-28T13:11:22Z</cp:lastPrinted>
  <dcterms:created xsi:type="dcterms:W3CDTF">2014-08-24T19:10:52Z</dcterms:created>
  <dcterms:modified xsi:type="dcterms:W3CDTF">2021-01-14T14:14:29Z</dcterms:modified>
</cp:coreProperties>
</file>