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7" r:id="rId2"/>
    <p:sldId id="258" r:id="rId3"/>
    <p:sldId id="259" r:id="rId4"/>
    <p:sldId id="260" r:id="rId5"/>
    <p:sldId id="262" r:id="rId6"/>
    <p:sldId id="261" r:id="rId7"/>
    <p:sldId id="278" r:id="rId8"/>
    <p:sldId id="264" r:id="rId9"/>
    <p:sldId id="265" r:id="rId10"/>
    <p:sldId id="279" r:id="rId11"/>
    <p:sldId id="267" r:id="rId12"/>
    <p:sldId id="268" r:id="rId13"/>
    <p:sldId id="269" r:id="rId14"/>
    <p:sldId id="270" r:id="rId15"/>
    <p:sldId id="271" r:id="rId16"/>
    <p:sldId id="272" r:id="rId17"/>
    <p:sldId id="273" r:id="rId18"/>
    <p:sldId id="274" r:id="rId19"/>
    <p:sldId id="275" r:id="rId20"/>
    <p:sldId id="276" r:id="rId21"/>
    <p:sldId id="280" r:id="rId22"/>
    <p:sldId id="277" r:id="rId23"/>
    <p:sldId id="266" r:id="rId2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1" autoAdjust="0"/>
  </p:normalViewPr>
  <p:slideViewPr>
    <p:cSldViewPr>
      <p:cViewPr varScale="1">
        <p:scale>
          <a:sx n="105" d="100"/>
          <a:sy n="105" d="100"/>
        </p:scale>
        <p:origin x="704" y="5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2980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254611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3</a:t>
            </a:fld>
            <a:endParaRPr lang="en-US"/>
          </a:p>
        </p:txBody>
      </p:sp>
    </p:spTree>
    <p:extLst>
      <p:ext uri="{BB962C8B-B14F-4D97-AF65-F5344CB8AC3E}">
        <p14:creationId xmlns:p14="http://schemas.microsoft.com/office/powerpoint/2010/main" val="360879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4</a:t>
            </a:fld>
            <a:endParaRPr lang="en-US"/>
          </a:p>
        </p:txBody>
      </p:sp>
    </p:spTree>
    <p:extLst>
      <p:ext uri="{BB962C8B-B14F-4D97-AF65-F5344CB8AC3E}">
        <p14:creationId xmlns:p14="http://schemas.microsoft.com/office/powerpoint/2010/main" val="202930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5</a:t>
            </a:fld>
            <a:endParaRPr lang="en-US"/>
          </a:p>
        </p:txBody>
      </p:sp>
    </p:spTree>
    <p:extLst>
      <p:ext uri="{BB962C8B-B14F-4D97-AF65-F5344CB8AC3E}">
        <p14:creationId xmlns:p14="http://schemas.microsoft.com/office/powerpoint/2010/main" val="249894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7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74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
        <p:nvSpPr>
          <p:cNvPr id="12" name="TextBox 11"/>
          <p:cNvSpPr txBox="1"/>
          <p:nvPr userDrawn="1"/>
        </p:nvSpPr>
        <p:spPr>
          <a:xfrm>
            <a:off x="0" y="6248400"/>
            <a:ext cx="12192000" cy="369332"/>
          </a:xfrm>
          <a:prstGeom prst="rect">
            <a:avLst/>
          </a:prstGeom>
          <a:noFill/>
        </p:spPr>
        <p:txBody>
          <a:bodyPr wrap="square" rtlCol="0">
            <a:spAutoFit/>
          </a:bodyPr>
          <a:lstStyle/>
          <a:p>
            <a:pPr algn="ctr"/>
            <a:r>
              <a:rPr lang="en-US" dirty="0" smtClean="0">
                <a:latin typeface="Palatino Linotype" panose="02040502050505030304" pitchFamily="18" charset="0"/>
              </a:rPr>
              <a:t>Chapter 1: A Survey of GIS for Disaster Management</a:t>
            </a:r>
            <a:endParaRPr lang="en-US" dirty="0">
              <a:latin typeface="Palatino Linotype" panose="02040502050505030304" pitchFamily="18" charset="0"/>
            </a:endParaRPr>
          </a:p>
        </p:txBody>
      </p:sp>
    </p:spTree>
    <p:extLst>
      <p:ext uri="{BB962C8B-B14F-4D97-AF65-F5344CB8AC3E}">
        <p14:creationId xmlns:p14="http://schemas.microsoft.com/office/powerpoint/2010/main" val="3257299034"/>
      </p:ext>
    </p:extLst>
  </p:cSld>
  <p:clrMap bg1="dk1" tx1="lt1" bg2="dk2" tx2="lt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isfordisastermanagemen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milms.fema.gov/is922/index.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drr.org/publication/sendai-framework-disaster-risk-reduction-2015-203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afletjs.com/example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teractive.unocha.org/publication/globalhumanitarianoverview/" TargetMode="External"/><Relationship Id="rId2" Type="http://schemas.openxmlformats.org/officeDocument/2006/relationships/hyperlink" Target="https://www.climate.gov/news-features/blogs/beyond-data/2018s-billion-dollar-disasters-contex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isfordisastermanagemen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fema.gov/media-library/assets/images/1611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34227"/>
            <a:ext cx="75438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1</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latin typeface="Palatino Linotype" panose="02040502050505030304" pitchFamily="18" charset="0"/>
              </a:rPr>
              <a:t>A Survey of GIS for </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smtClean="0">
                <a:latin typeface="Palatino Linotype" panose="02040502050505030304" pitchFamily="18" charset="0"/>
              </a:rPr>
              <a:t>Disaster Management</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3"/>
              </a:rPr>
              <a:t>http://gisfordisastermanagement.com</a:t>
            </a:r>
            <a:r>
              <a:rPr lang="en-US" sz="3100" dirty="0" smtClean="0">
                <a:latin typeface="Palatino Linotype" panose="02040502050505030304" pitchFamily="18" charset="0"/>
                <a:hlinkClick r:id="rId3"/>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800" dirty="0" smtClean="0">
                <a:latin typeface="Palatino Linotype" panose="02040502050505030304" pitchFamily="18" charset="0"/>
              </a:rPr>
              <a:t>Tomaszewski</a:t>
            </a:r>
            <a:r>
              <a:rPr lang="en-US" sz="1800" dirty="0">
                <a:latin typeface="Palatino Linotype" panose="02040502050505030304" pitchFamily="18" charset="0"/>
              </a:rPr>
              <a:t>, B. </a:t>
            </a:r>
            <a:r>
              <a:rPr lang="en-US" sz="1800" dirty="0" smtClean="0">
                <a:latin typeface="Palatino Linotype" panose="02040502050505030304" pitchFamily="18" charset="0"/>
              </a:rPr>
              <a:t>2020. </a:t>
            </a:r>
            <a:r>
              <a:rPr lang="en-US" sz="1800" dirty="0" smtClean="0">
                <a:latin typeface="Palatino Linotype" panose="02040502050505030304" pitchFamily="18" charset="0"/>
              </a:rPr>
              <a:t>Chapter 1: A </a:t>
            </a:r>
            <a:r>
              <a:rPr lang="en-US" sz="1800" dirty="0">
                <a:latin typeface="Palatino Linotype" panose="02040502050505030304" pitchFamily="18" charset="0"/>
              </a:rPr>
              <a:t>Survey of GIS for Disaster Management. </a:t>
            </a:r>
            <a:r>
              <a:rPr lang="en-US" sz="1800" dirty="0" smtClean="0">
                <a:latin typeface="Palatino Linotype" panose="02040502050505030304" pitchFamily="18" charset="0"/>
              </a:rPr>
              <a:t/>
            </a:r>
            <a:br>
              <a:rPr lang="en-US" sz="1800" dirty="0" smtClean="0">
                <a:latin typeface="Palatino Linotype" panose="02040502050505030304" pitchFamily="18" charset="0"/>
              </a:rPr>
            </a:br>
            <a:r>
              <a:rPr lang="en-US" sz="1800" dirty="0" smtClean="0">
                <a:latin typeface="Palatino Linotype" panose="02040502050505030304" pitchFamily="18" charset="0"/>
              </a:rPr>
              <a:t>In: </a:t>
            </a:r>
            <a:r>
              <a:rPr lang="en-US" sz="1800" i="1" dirty="0" smtClean="0">
                <a:latin typeface="Palatino Linotype" panose="02040502050505030304" pitchFamily="18" charset="0"/>
              </a:rPr>
              <a:t>Geographic Information Systems for Disaster Management (Second Edition)</a:t>
            </a:r>
            <a:r>
              <a:rPr lang="en-US" sz="1800" dirty="0" smtClean="0">
                <a:latin typeface="Palatino Linotype" panose="02040502050505030304" pitchFamily="18" charset="0"/>
              </a:rPr>
              <a:t>, </a:t>
            </a:r>
            <a:br>
              <a:rPr lang="en-US" sz="1800" dirty="0" smtClean="0">
                <a:latin typeface="Palatino Linotype" panose="02040502050505030304" pitchFamily="18" charset="0"/>
              </a:rPr>
            </a:br>
            <a:r>
              <a:rPr lang="en-US" sz="1800" dirty="0" smtClean="0">
                <a:latin typeface="Palatino Linotype" panose="02040502050505030304" pitchFamily="18" charset="0"/>
              </a:rPr>
              <a:t>pp.1-30</a:t>
            </a:r>
            <a:r>
              <a:rPr lang="en-US" sz="1800" dirty="0">
                <a:latin typeface="Palatino Linotype" panose="02040502050505030304" pitchFamily="18" charset="0"/>
              </a:rPr>
              <a:t>. </a:t>
            </a:r>
            <a:r>
              <a:rPr lang="en-US" sz="1800" dirty="0" err="1">
                <a:latin typeface="Palatino Linotype" panose="02040502050505030304" pitchFamily="18" charset="0"/>
              </a:rPr>
              <a:t>Oxfordshire</a:t>
            </a:r>
            <a:r>
              <a:rPr lang="en-US" sz="18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Tree>
    <p:extLst>
      <p:ext uri="{BB962C8B-B14F-4D97-AF65-F5344CB8AC3E}">
        <p14:creationId xmlns:p14="http://schemas.microsoft.com/office/powerpoint/2010/main" val="118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Natural Disasters and Climate Change</a:t>
            </a:r>
          </a:p>
        </p:txBody>
      </p:sp>
      <p:sp>
        <p:nvSpPr>
          <p:cNvPr id="5" name="Rectangle 4"/>
          <p:cNvSpPr/>
          <p:nvPr/>
        </p:nvSpPr>
        <p:spPr>
          <a:xfrm>
            <a:off x="115455" y="5371436"/>
            <a:ext cx="6285345" cy="646331"/>
          </a:xfrm>
          <a:prstGeom prst="rect">
            <a:avLst/>
          </a:prstGeom>
        </p:spPr>
        <p:txBody>
          <a:bodyPr wrap="square">
            <a:spAutoFit/>
          </a:bodyPr>
          <a:lstStyle/>
          <a:p>
            <a:r>
              <a:rPr lang="en-US" sz="1200" dirty="0">
                <a:latin typeface="Palatino Linotype" panose="02040502050505030304" pitchFamily="18" charset="0"/>
              </a:rPr>
              <a:t>Flooding around Harris County, Texas, USA, during 2017’s Hurricane Harvey. (Source: National Weather Service – Houston/Galveston (</a:t>
            </a:r>
            <a:r>
              <a:rPr lang="en-US" sz="1200" dirty="0" err="1">
                <a:latin typeface="Palatino Linotype" panose="02040502050505030304" pitchFamily="18" charset="0"/>
              </a:rPr>
              <a:t>n.d.</a:t>
            </a:r>
            <a:r>
              <a:rPr lang="en-US" sz="1200" dirty="0">
                <a:latin typeface="Palatino Linotype" panose="02040502050505030304" pitchFamily="18" charset="0"/>
              </a:rPr>
              <a:t>) </a:t>
            </a:r>
            <a:r>
              <a:rPr lang="en-US" sz="1200" dirty="0" smtClean="0">
                <a:latin typeface="Palatino Linotype" panose="02040502050505030304" pitchFamily="18" charset="0"/>
              </a:rPr>
              <a:t>www.weather.gov/images/hgx/projects/harvey17/HCSOTexasAirSupport_aug30_2.PNG)</a:t>
            </a:r>
            <a:endParaRPr lang="en-US" sz="1200" dirty="0">
              <a:latin typeface="Palatino Linotype" panose="02040502050505030304" pitchFamily="18" charset="0"/>
            </a:endParaRPr>
          </a:p>
        </p:txBody>
      </p:sp>
      <p:sp>
        <p:nvSpPr>
          <p:cNvPr id="6" name="Content Placeholder 5"/>
          <p:cNvSpPr>
            <a:spLocks noGrp="1"/>
          </p:cNvSpPr>
          <p:nvPr>
            <p:ph idx="1"/>
          </p:nvPr>
        </p:nvSpPr>
        <p:spPr>
          <a:xfrm>
            <a:off x="6096000" y="1329858"/>
            <a:ext cx="5943600" cy="4525963"/>
          </a:xfrm>
        </p:spPr>
        <p:txBody>
          <a:bodyPr>
            <a:normAutofit/>
          </a:bodyPr>
          <a:lstStyle/>
          <a:p>
            <a:r>
              <a:rPr lang="en-US" sz="2400" dirty="0"/>
              <a:t>2017’s Hurricanes Harvey and </a:t>
            </a:r>
            <a:r>
              <a:rPr lang="en-US" sz="2400" dirty="0" smtClean="0"/>
              <a:t>Maria</a:t>
            </a:r>
            <a:br>
              <a:rPr lang="en-US" sz="2400" dirty="0" smtClean="0"/>
            </a:br>
            <a:endParaRPr lang="en-US" sz="2400" dirty="0" smtClean="0"/>
          </a:p>
          <a:p>
            <a:r>
              <a:rPr lang="en-US" sz="2400" dirty="0" smtClean="0"/>
              <a:t>Disasters </a:t>
            </a:r>
            <a:r>
              <a:rPr lang="en-US" sz="2400" dirty="0"/>
              <a:t>are </a:t>
            </a:r>
            <a:r>
              <a:rPr lang="en-US" sz="2400" dirty="0" smtClean="0"/>
              <a:t>more </a:t>
            </a:r>
            <a:r>
              <a:rPr lang="en-US" sz="2400" dirty="0"/>
              <a:t>intense, </a:t>
            </a:r>
            <a:r>
              <a:rPr lang="en-US" sz="2400" dirty="0" smtClean="0"/>
              <a:t>complex</a:t>
            </a:r>
            <a:r>
              <a:rPr lang="en-US" sz="2400" dirty="0"/>
              <a:t>, and impacting larger geographical </a:t>
            </a:r>
            <a:r>
              <a:rPr lang="en-US" sz="2400" dirty="0" smtClean="0"/>
              <a:t>areas</a:t>
            </a:r>
            <a:br>
              <a:rPr lang="en-US" sz="2400" dirty="0" smtClean="0"/>
            </a:br>
            <a:endParaRPr lang="en-US" sz="2400" dirty="0" smtClean="0"/>
          </a:p>
          <a:p>
            <a:r>
              <a:rPr lang="en-US" sz="2400" dirty="0"/>
              <a:t>Flooding from Harvey impacted over 300,000 structures, 500,000 cars, caused at least 68 direct deaths, and caused an estimated $90 to 160 billion dollars in damage (Blake and </a:t>
            </a:r>
            <a:r>
              <a:rPr lang="en-US" sz="2400" dirty="0" err="1"/>
              <a:t>Zelinsky</a:t>
            </a:r>
            <a:r>
              <a:rPr lang="en-US" sz="2400" dirty="0"/>
              <a:t> 2018)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29858"/>
            <a:ext cx="5944319" cy="3927942"/>
          </a:xfrm>
          <a:prstGeom prst="rect">
            <a:avLst/>
          </a:prstGeom>
        </p:spPr>
      </p:pic>
    </p:spTree>
    <p:extLst>
      <p:ext uri="{BB962C8B-B14F-4D97-AF65-F5344CB8AC3E}">
        <p14:creationId xmlns:p14="http://schemas.microsoft.com/office/powerpoint/2010/main" val="322946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Humanitarian Crisis and GIS – Conflict, Natural Disasters and Forced Displacement </a:t>
            </a:r>
          </a:p>
        </p:txBody>
      </p:sp>
      <p:sp>
        <p:nvSpPr>
          <p:cNvPr id="3" name="Content Placeholder 2"/>
          <p:cNvSpPr>
            <a:spLocks noGrp="1"/>
          </p:cNvSpPr>
          <p:nvPr>
            <p:ph idx="1"/>
          </p:nvPr>
        </p:nvSpPr>
        <p:spPr>
          <a:xfrm>
            <a:off x="5638800" y="1600201"/>
            <a:ext cx="5943600" cy="4525963"/>
          </a:xfrm>
        </p:spPr>
        <p:txBody>
          <a:bodyPr>
            <a:normAutofit/>
          </a:bodyPr>
          <a:lstStyle/>
          <a:p>
            <a:r>
              <a:rPr lang="en-US" dirty="0"/>
              <a:t>United Nations Office for the Coordination of Humanitarian Affairs (UN-OCHA), estimated that 2018 would see over 128 million people around the world in need of some form of humanitarian assistance </a:t>
            </a:r>
            <a:r>
              <a:rPr lang="en-US" sz="1600" dirty="0"/>
              <a:t>(United Nations Office for the Coordination of Humanitarian Affairs (UN-OCHA) 2017)</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25600"/>
            <a:ext cx="5241268" cy="3482797"/>
          </a:xfrm>
          <a:prstGeom prst="rect">
            <a:avLst/>
          </a:prstGeom>
        </p:spPr>
      </p:pic>
      <p:sp>
        <p:nvSpPr>
          <p:cNvPr id="9" name="Rectangle 8"/>
          <p:cNvSpPr/>
          <p:nvPr/>
        </p:nvSpPr>
        <p:spPr>
          <a:xfrm>
            <a:off x="152400" y="5108398"/>
            <a:ext cx="5221335" cy="1077218"/>
          </a:xfrm>
          <a:prstGeom prst="rect">
            <a:avLst/>
          </a:prstGeom>
        </p:spPr>
        <p:txBody>
          <a:bodyPr wrap="square">
            <a:spAutoFit/>
          </a:bodyPr>
          <a:lstStyle/>
          <a:p>
            <a:r>
              <a:rPr lang="en-US" sz="1600" dirty="0">
                <a:latin typeface="Palatino Linotype" panose="02040502050505030304" pitchFamily="18" charset="0"/>
              </a:rPr>
              <a:t>The </a:t>
            </a:r>
            <a:r>
              <a:rPr lang="en-US" sz="1600" dirty="0" err="1">
                <a:latin typeface="Palatino Linotype" panose="02040502050505030304" pitchFamily="18" charset="0"/>
              </a:rPr>
              <a:t>Kigeme</a:t>
            </a:r>
            <a:r>
              <a:rPr lang="en-US" sz="1600" dirty="0">
                <a:latin typeface="Palatino Linotype" panose="02040502050505030304" pitchFamily="18" charset="0"/>
              </a:rPr>
              <a:t> refugee camp in Rwanda, home to over 20,000 refugees from the Democratic Republic of Congo (DRC) and susceptible to landslides due to hilly terrain. (Photo by Brian Tomaszewski)</a:t>
            </a:r>
          </a:p>
        </p:txBody>
      </p:sp>
    </p:spTree>
    <p:extLst>
      <p:ext uri="{BB962C8B-B14F-4D97-AF65-F5344CB8AC3E}">
        <p14:creationId xmlns:p14="http://schemas.microsoft.com/office/powerpoint/2010/main" val="298635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Progress and Challenges for Improved Coordination, Sharing, and Interoperability</a:t>
            </a:r>
          </a:p>
        </p:txBody>
      </p:sp>
      <p:sp>
        <p:nvSpPr>
          <p:cNvPr id="3" name="Content Placeholder 2"/>
          <p:cNvSpPr>
            <a:spLocks noGrp="1"/>
          </p:cNvSpPr>
          <p:nvPr>
            <p:ph idx="1"/>
          </p:nvPr>
        </p:nvSpPr>
        <p:spPr>
          <a:xfrm>
            <a:off x="609600" y="1981200"/>
            <a:ext cx="10972800" cy="3962399"/>
          </a:xfrm>
        </p:spPr>
        <p:txBody>
          <a:bodyPr/>
          <a:lstStyle/>
          <a:p>
            <a:r>
              <a:rPr lang="en-US" dirty="0"/>
              <a:t>C</a:t>
            </a:r>
            <a:r>
              <a:rPr lang="en-US" dirty="0" smtClean="0"/>
              <a:t>hallenges </a:t>
            </a:r>
            <a:r>
              <a:rPr lang="en-US" dirty="0"/>
              <a:t>still exist in the coordination, sharing, and interoperability of GIS </a:t>
            </a:r>
            <a:r>
              <a:rPr lang="en-US" dirty="0" smtClean="0"/>
              <a:t>resources:</a:t>
            </a:r>
          </a:p>
          <a:p>
            <a:pPr lvl="1"/>
            <a:r>
              <a:rPr lang="en-US" dirty="0"/>
              <a:t>data and trained </a:t>
            </a:r>
            <a:r>
              <a:rPr lang="en-US" dirty="0" smtClean="0"/>
              <a:t>staff</a:t>
            </a:r>
          </a:p>
          <a:p>
            <a:pPr lvl="1"/>
            <a:r>
              <a:rPr lang="en-US" dirty="0" smtClean="0"/>
              <a:t>lack </a:t>
            </a:r>
            <a:r>
              <a:rPr lang="en-US" dirty="0"/>
              <a:t>of comprehensive infrastructures for data sharing across local, state, Federal </a:t>
            </a:r>
            <a:r>
              <a:rPr lang="en-US" dirty="0" smtClean="0"/>
              <a:t>resources</a:t>
            </a:r>
          </a:p>
          <a:p>
            <a:pPr lvl="1"/>
            <a:r>
              <a:rPr lang="en-US" dirty="0" smtClean="0"/>
              <a:t>Much progress since publication of </a:t>
            </a:r>
            <a:r>
              <a:rPr lang="en-US" i="1" dirty="0"/>
              <a:t>Successful Response Starts With a Map: Improving Geospatial Support for Disaster </a:t>
            </a:r>
            <a:r>
              <a:rPr lang="en-US" i="1" dirty="0" smtClean="0"/>
              <a:t>Management (2007)</a:t>
            </a:r>
            <a:endParaRPr lang="en-US" dirty="0"/>
          </a:p>
        </p:txBody>
      </p:sp>
    </p:spTree>
    <p:extLst>
      <p:ext uri="{BB962C8B-B14F-4D97-AF65-F5344CB8AC3E}">
        <p14:creationId xmlns:p14="http://schemas.microsoft.com/office/powerpoint/2010/main" val="29064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Continuing to Advocate for </a:t>
            </a:r>
            <a:r>
              <a:rPr lang="en-US" dirty="0" smtClean="0"/>
              <a:t/>
            </a:r>
            <a:br>
              <a:rPr lang="en-US" dirty="0" smtClean="0"/>
            </a:br>
            <a:r>
              <a:rPr lang="en-US" dirty="0" smtClean="0"/>
              <a:t>GIS </a:t>
            </a:r>
            <a:r>
              <a:rPr lang="en-US" dirty="0"/>
              <a:t>in Disaster Management</a:t>
            </a:r>
          </a:p>
        </p:txBody>
      </p:sp>
      <p:sp>
        <p:nvSpPr>
          <p:cNvPr id="3" name="Content Placeholder 2"/>
          <p:cNvSpPr>
            <a:spLocks noGrp="1"/>
          </p:cNvSpPr>
          <p:nvPr>
            <p:ph idx="1"/>
          </p:nvPr>
        </p:nvSpPr>
        <p:spPr/>
        <p:txBody>
          <a:bodyPr>
            <a:normAutofit/>
          </a:bodyPr>
          <a:lstStyle/>
          <a:p>
            <a:r>
              <a:rPr lang="en-US" dirty="0"/>
              <a:t>R</a:t>
            </a:r>
            <a:r>
              <a:rPr lang="en-US" dirty="0" smtClean="0"/>
              <a:t>emains </a:t>
            </a:r>
            <a:r>
              <a:rPr lang="en-US" dirty="0"/>
              <a:t>room for </a:t>
            </a:r>
            <a:r>
              <a:rPr lang="en-US" dirty="0" smtClean="0"/>
              <a:t>making </a:t>
            </a:r>
            <a:r>
              <a:rPr lang="en-US" dirty="0"/>
              <a:t>disaster management </a:t>
            </a:r>
            <a:r>
              <a:rPr lang="en-US" dirty="0" smtClean="0"/>
              <a:t>practitioners—broader </a:t>
            </a:r>
            <a:r>
              <a:rPr lang="en-US" dirty="0"/>
              <a:t>public—aware of the power and benefits of GIS and mapping in </a:t>
            </a:r>
            <a:r>
              <a:rPr lang="en-US" dirty="0" smtClean="0"/>
              <a:t>general</a:t>
            </a:r>
          </a:p>
          <a:p>
            <a:r>
              <a:rPr lang="en-US" dirty="0" smtClean="0"/>
              <a:t>Geospatial in </a:t>
            </a:r>
            <a:r>
              <a:rPr lang="en-US" dirty="0"/>
              <a:t>Baton Rouge during the Katrina </a:t>
            </a:r>
            <a:r>
              <a:rPr lang="en-US" dirty="0" smtClean="0"/>
              <a:t>: </a:t>
            </a:r>
            <a:endParaRPr lang="en-US" dirty="0"/>
          </a:p>
          <a:p>
            <a:pPr lvl="1"/>
            <a:r>
              <a:rPr lang="en-US" i="1" dirty="0"/>
              <a:t>One problem is that there are cultural differences between old and new school views. People who work in mitigation don’t see the use of the GIS tools available. Technology isn’t embraced. Mitigation and preparedness is generally done by local and state so FEMA cannot enforce it.</a:t>
            </a:r>
            <a:r>
              <a:rPr lang="en-US" dirty="0"/>
              <a:t> (from (</a:t>
            </a:r>
            <a:r>
              <a:rPr lang="en-US" dirty="0" err="1"/>
              <a:t>DeCapua</a:t>
            </a:r>
            <a:r>
              <a:rPr lang="en-US" dirty="0"/>
              <a:t> 2007, :37</a:t>
            </a:r>
            <a:r>
              <a:rPr lang="en-US" dirty="0" smtClean="0"/>
              <a:t>) </a:t>
            </a:r>
            <a:endParaRPr lang="en-US" dirty="0"/>
          </a:p>
        </p:txBody>
      </p:sp>
    </p:spTree>
    <p:extLst>
      <p:ext uri="{BB962C8B-B14F-4D97-AF65-F5344CB8AC3E}">
        <p14:creationId xmlns:p14="http://schemas.microsoft.com/office/powerpoint/2010/main" val="16161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The Opportunity – Increased Awareness and Advocacy of GIS and Mapping </a:t>
            </a:r>
          </a:p>
        </p:txBody>
      </p:sp>
      <p:sp>
        <p:nvSpPr>
          <p:cNvPr id="3" name="Content Placeholder 2"/>
          <p:cNvSpPr>
            <a:spLocks noGrp="1"/>
          </p:cNvSpPr>
          <p:nvPr>
            <p:ph idx="1"/>
          </p:nvPr>
        </p:nvSpPr>
        <p:spPr>
          <a:xfrm>
            <a:off x="6172200" y="1600201"/>
            <a:ext cx="5410200" cy="4525963"/>
          </a:xfrm>
        </p:spPr>
        <p:txBody>
          <a:bodyPr>
            <a:normAutofit fontScale="85000" lnSpcReduction="20000"/>
          </a:bodyPr>
          <a:lstStyle/>
          <a:p>
            <a:r>
              <a:rPr lang="en-US" dirty="0" smtClean="0"/>
              <a:t>As of 2011, all state-level emergency </a:t>
            </a:r>
            <a:r>
              <a:rPr lang="en-US" dirty="0"/>
              <a:t>operation centers (EOCs</a:t>
            </a:r>
            <a:r>
              <a:rPr lang="en-US" dirty="0" smtClean="0"/>
              <a:t>) in the USA </a:t>
            </a:r>
            <a:r>
              <a:rPr lang="en-US" dirty="0"/>
              <a:t>were utilizing GIS and remote sensing to varying degrees  (Hodgson et al. 2013</a:t>
            </a:r>
            <a:r>
              <a:rPr lang="en-US" dirty="0" smtClean="0"/>
              <a:t>).</a:t>
            </a:r>
          </a:p>
          <a:p>
            <a:r>
              <a:rPr lang="en-US" dirty="0"/>
              <a:t>US Federal Emergency Management Agency (FEMA) has a well-established online course titled “IS-922: Applications of GIS for Emergency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6856"/>
            <a:ext cx="5064706" cy="4381680"/>
          </a:xfrm>
          <a:prstGeom prst="rect">
            <a:avLst/>
          </a:prstGeom>
        </p:spPr>
      </p:pic>
      <p:sp>
        <p:nvSpPr>
          <p:cNvPr id="5" name="Rectangle 4"/>
          <p:cNvSpPr/>
          <p:nvPr/>
        </p:nvSpPr>
        <p:spPr>
          <a:xfrm>
            <a:off x="228600" y="5733110"/>
            <a:ext cx="4123821" cy="369332"/>
          </a:xfrm>
          <a:prstGeom prst="rect">
            <a:avLst/>
          </a:prstGeom>
        </p:spPr>
        <p:txBody>
          <a:bodyPr wrap="none">
            <a:spAutoFit/>
          </a:bodyPr>
          <a:lstStyle/>
          <a:p>
            <a:r>
              <a:rPr lang="en-US" dirty="0">
                <a:hlinkClick r:id="rId3"/>
              </a:rPr>
              <a:t>https://emilms.fema.gov/is922/index.htm</a:t>
            </a:r>
            <a:endParaRPr lang="en-US" dirty="0"/>
          </a:p>
        </p:txBody>
      </p:sp>
    </p:spTree>
    <p:extLst>
      <p:ext uri="{BB962C8B-B14F-4D97-AF65-F5344CB8AC3E}">
        <p14:creationId xmlns:p14="http://schemas.microsoft.com/office/powerpoint/2010/main" val="2140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The Opportunity – Increased Awareness and Advocacy of GIS and Mapping </a:t>
            </a:r>
          </a:p>
        </p:txBody>
      </p:sp>
      <p:sp>
        <p:nvSpPr>
          <p:cNvPr id="3" name="Content Placeholder 2"/>
          <p:cNvSpPr>
            <a:spLocks noGrp="1"/>
          </p:cNvSpPr>
          <p:nvPr>
            <p:ph idx="1"/>
          </p:nvPr>
        </p:nvSpPr>
        <p:spPr>
          <a:xfrm>
            <a:off x="5334000" y="1828800"/>
            <a:ext cx="6248400" cy="3276599"/>
          </a:xfrm>
        </p:spPr>
        <p:txBody>
          <a:bodyPr>
            <a:normAutofit/>
          </a:bodyPr>
          <a:lstStyle/>
          <a:p>
            <a:r>
              <a:rPr lang="en-US" dirty="0"/>
              <a:t>G</a:t>
            </a:r>
            <a:r>
              <a:rPr lang="en-US" dirty="0" smtClean="0"/>
              <a:t>eospatial </a:t>
            </a:r>
            <a:r>
              <a:rPr lang="en-US" dirty="0"/>
              <a:t>technology capacity building efforts have also become part of international frameworks </a:t>
            </a:r>
            <a:endParaRPr lang="en-US" dirty="0" smtClean="0"/>
          </a:p>
          <a:p>
            <a:r>
              <a:rPr lang="en-US" dirty="0" smtClean="0"/>
              <a:t>United Nations Sendai </a:t>
            </a:r>
            <a:r>
              <a:rPr lang="en-US" dirty="0"/>
              <a:t>Framework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30263"/>
            <a:ext cx="3048000" cy="4337137"/>
          </a:xfrm>
          <a:prstGeom prst="rect">
            <a:avLst/>
          </a:prstGeom>
        </p:spPr>
      </p:pic>
      <p:sp>
        <p:nvSpPr>
          <p:cNvPr id="7" name="Rectangle 6"/>
          <p:cNvSpPr/>
          <p:nvPr/>
        </p:nvSpPr>
        <p:spPr>
          <a:xfrm>
            <a:off x="76200" y="5925364"/>
            <a:ext cx="6096000" cy="276999"/>
          </a:xfrm>
          <a:prstGeom prst="rect">
            <a:avLst/>
          </a:prstGeom>
        </p:spPr>
        <p:txBody>
          <a:bodyPr>
            <a:spAutoFit/>
          </a:bodyPr>
          <a:lstStyle/>
          <a:p>
            <a:r>
              <a:rPr lang="en-US" sz="1200" dirty="0">
                <a:hlinkClick r:id="rId3"/>
              </a:rPr>
              <a:t>https://www.undrr.org/publication/sendai-framework-disaster-risk-reduction-2015-2030</a:t>
            </a:r>
            <a:endParaRPr lang="en-US" sz="1200" dirty="0"/>
          </a:p>
        </p:txBody>
      </p:sp>
    </p:spTree>
    <p:extLst>
      <p:ext uri="{BB962C8B-B14F-4D97-AF65-F5344CB8AC3E}">
        <p14:creationId xmlns:p14="http://schemas.microsoft.com/office/powerpoint/2010/main" val="7715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The Opportunity – Increased Awareness and Advocacy of GIS and Mapping </a:t>
            </a:r>
          </a:p>
        </p:txBody>
      </p:sp>
      <p:sp>
        <p:nvSpPr>
          <p:cNvPr id="3" name="Content Placeholder 2"/>
          <p:cNvSpPr>
            <a:spLocks noGrp="1"/>
          </p:cNvSpPr>
          <p:nvPr>
            <p:ph idx="1"/>
          </p:nvPr>
        </p:nvSpPr>
        <p:spPr>
          <a:xfrm>
            <a:off x="-2309" y="1449965"/>
            <a:ext cx="12192000" cy="1600199"/>
          </a:xfrm>
        </p:spPr>
        <p:txBody>
          <a:bodyPr>
            <a:normAutofit lnSpcReduction="10000"/>
          </a:bodyPr>
          <a:lstStyle/>
          <a:p>
            <a:r>
              <a:rPr lang="en-US" dirty="0"/>
              <a:t>GIS and mapping </a:t>
            </a:r>
            <a:r>
              <a:rPr lang="en-US" dirty="0" smtClean="0"/>
              <a:t>- use </a:t>
            </a:r>
            <a:r>
              <a:rPr lang="en-US" dirty="0"/>
              <a:t>by people typically not trained in traditional mapping science disciplines such as Geography</a:t>
            </a:r>
            <a:r>
              <a:rPr lang="en-US" dirty="0" smtClean="0"/>
              <a:t> </a:t>
            </a:r>
          </a:p>
          <a:p>
            <a:r>
              <a:rPr lang="en-US" dirty="0" smtClean="0"/>
              <a:t>Example: Mapping Mashups and Open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84800"/>
            <a:ext cx="8165052" cy="2793506"/>
          </a:xfrm>
          <a:prstGeom prst="rect">
            <a:avLst/>
          </a:prstGeom>
        </p:spPr>
      </p:pic>
      <p:sp>
        <p:nvSpPr>
          <p:cNvPr id="8" name="Rectangle 7"/>
          <p:cNvSpPr/>
          <p:nvPr/>
        </p:nvSpPr>
        <p:spPr>
          <a:xfrm>
            <a:off x="8444346" y="3505200"/>
            <a:ext cx="3733800" cy="1754326"/>
          </a:xfrm>
          <a:prstGeom prst="rect">
            <a:avLst/>
          </a:prstGeom>
        </p:spPr>
        <p:txBody>
          <a:bodyPr wrap="square">
            <a:spAutoFit/>
          </a:bodyPr>
          <a:lstStyle/>
          <a:p>
            <a:r>
              <a:rPr lang="en-US" dirty="0">
                <a:latin typeface="Palatino Linotype" panose="02040502050505030304" pitchFamily="18" charset="0"/>
              </a:rPr>
              <a:t>Using the </a:t>
            </a:r>
            <a:r>
              <a:rPr lang="en-US" dirty="0" err="1">
                <a:latin typeface="Palatino Linotype" panose="02040502050505030304" pitchFamily="18" charset="0"/>
              </a:rPr>
              <a:t>LeafletAPI</a:t>
            </a:r>
            <a:r>
              <a:rPr lang="en-US" dirty="0">
                <a:latin typeface="Palatino Linotype" panose="02040502050505030304" pitchFamily="18" charset="0"/>
              </a:rPr>
              <a:t> to create a simple web-map using </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smtClean="0">
                <a:latin typeface="Palatino Linotype" panose="02040502050505030304" pitchFamily="18" charset="0"/>
              </a:rPr>
              <a:t>Open </a:t>
            </a:r>
            <a:r>
              <a:rPr lang="en-US" dirty="0">
                <a:latin typeface="Palatino Linotype" panose="02040502050505030304" pitchFamily="18" charset="0"/>
              </a:rPr>
              <a:t>Street Map data. </a:t>
            </a:r>
            <a:endParaRPr lang="en-US" dirty="0" smtClean="0">
              <a:latin typeface="Palatino Linotype" panose="02040502050505030304" pitchFamily="18" charset="0"/>
            </a:endParaRPr>
          </a:p>
          <a:p>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smtClean="0">
                <a:latin typeface="Palatino Linotype" panose="02040502050505030304" pitchFamily="18" charset="0"/>
              </a:rPr>
              <a:t>Code </a:t>
            </a:r>
            <a:r>
              <a:rPr lang="en-US" dirty="0">
                <a:latin typeface="Palatino Linotype" panose="02040502050505030304" pitchFamily="18" charset="0"/>
              </a:rPr>
              <a:t>based on example from: </a:t>
            </a:r>
            <a:r>
              <a:rPr lang="en-US" dirty="0">
                <a:latin typeface="Palatino Linotype" panose="02040502050505030304" pitchFamily="18" charset="0"/>
                <a:hlinkClick r:id="rId3"/>
              </a:rPr>
              <a:t>https://leafletjs.com/examples.html</a:t>
            </a:r>
            <a:endParaRPr lang="en-US" dirty="0">
              <a:latin typeface="Palatino Linotype" panose="02040502050505030304" pitchFamily="18" charset="0"/>
            </a:endParaRPr>
          </a:p>
        </p:txBody>
      </p:sp>
    </p:spTree>
    <p:extLst>
      <p:ext uri="{BB962C8B-B14F-4D97-AF65-F5344CB8AC3E}">
        <p14:creationId xmlns:p14="http://schemas.microsoft.com/office/powerpoint/2010/main" val="7617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Spatial Thinking and Disaster Management</a:t>
            </a:r>
          </a:p>
        </p:txBody>
      </p:sp>
      <p:sp>
        <p:nvSpPr>
          <p:cNvPr id="3" name="Content Placeholder 2"/>
          <p:cNvSpPr>
            <a:spLocks noGrp="1"/>
          </p:cNvSpPr>
          <p:nvPr>
            <p:ph idx="1"/>
          </p:nvPr>
        </p:nvSpPr>
        <p:spPr/>
        <p:txBody>
          <a:bodyPr/>
          <a:lstStyle/>
          <a:p>
            <a:r>
              <a:rPr lang="en-US" dirty="0"/>
              <a:t>GIS for disaster management </a:t>
            </a:r>
            <a:r>
              <a:rPr lang="en-US" dirty="0" smtClean="0"/>
              <a:t>means </a:t>
            </a:r>
            <a:r>
              <a:rPr lang="en-US" dirty="0"/>
              <a:t>for developing spatial thinking </a:t>
            </a:r>
            <a:r>
              <a:rPr lang="en-US" dirty="0" smtClean="0"/>
              <a:t>skills</a:t>
            </a:r>
          </a:p>
          <a:p>
            <a:r>
              <a:rPr lang="en-US" dirty="0"/>
              <a:t>Spatial </a:t>
            </a:r>
            <a:r>
              <a:rPr lang="en-US" dirty="0" smtClean="0"/>
              <a:t>thinking:  </a:t>
            </a:r>
          </a:p>
          <a:p>
            <a:pPr lvl="1"/>
            <a:r>
              <a:rPr lang="en-US" dirty="0" smtClean="0"/>
              <a:t>using </a:t>
            </a:r>
            <a:r>
              <a:rPr lang="en-US" dirty="0"/>
              <a:t>the properties of space (distance, </a:t>
            </a:r>
            <a:r>
              <a:rPr lang="en-US" dirty="0" smtClean="0"/>
              <a:t>direction)</a:t>
            </a:r>
          </a:p>
          <a:p>
            <a:pPr lvl="1"/>
            <a:r>
              <a:rPr lang="en-US" dirty="0" smtClean="0"/>
              <a:t>visual </a:t>
            </a:r>
            <a:r>
              <a:rPr lang="en-US" dirty="0"/>
              <a:t>representations (maps, diagrams</a:t>
            </a:r>
            <a:r>
              <a:rPr lang="en-US" dirty="0" smtClean="0"/>
              <a:t>)</a:t>
            </a:r>
          </a:p>
          <a:p>
            <a:pPr lvl="1"/>
            <a:r>
              <a:rPr lang="en-US" dirty="0" smtClean="0"/>
              <a:t>reasoning </a:t>
            </a:r>
            <a:r>
              <a:rPr lang="en-US" dirty="0"/>
              <a:t>processes to structure and solve </a:t>
            </a:r>
            <a:r>
              <a:rPr lang="en-US" dirty="0" smtClean="0"/>
              <a:t>problems (</a:t>
            </a:r>
            <a:r>
              <a:rPr lang="en-US" dirty="0"/>
              <a:t>National Research Council 2006; </a:t>
            </a:r>
            <a:r>
              <a:rPr lang="en-US" dirty="0" err="1"/>
              <a:t>Bednarz</a:t>
            </a:r>
            <a:r>
              <a:rPr lang="en-US" dirty="0"/>
              <a:t> and </a:t>
            </a:r>
            <a:r>
              <a:rPr lang="en-US" dirty="0" err="1"/>
              <a:t>Bednarz</a:t>
            </a:r>
            <a:r>
              <a:rPr lang="en-US" dirty="0"/>
              <a:t> 2008</a:t>
            </a:r>
            <a:r>
              <a:rPr lang="en-US" dirty="0" smtClean="0"/>
              <a:t>) </a:t>
            </a:r>
            <a:endParaRPr lang="en-US" dirty="0"/>
          </a:p>
        </p:txBody>
      </p:sp>
    </p:spTree>
    <p:extLst>
      <p:ext uri="{BB962C8B-B14F-4D97-AF65-F5344CB8AC3E}">
        <p14:creationId xmlns:p14="http://schemas.microsoft.com/office/powerpoint/2010/main" val="221962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Spatial Thinking and Disaster Management</a:t>
            </a:r>
          </a:p>
        </p:txBody>
      </p:sp>
      <p:sp>
        <p:nvSpPr>
          <p:cNvPr id="3" name="Content Placeholder 2"/>
          <p:cNvSpPr>
            <a:spLocks noGrp="1"/>
          </p:cNvSpPr>
          <p:nvPr>
            <p:ph idx="1"/>
          </p:nvPr>
        </p:nvSpPr>
        <p:spPr>
          <a:xfrm>
            <a:off x="609600" y="1600201"/>
            <a:ext cx="10972800" cy="2971799"/>
          </a:xfrm>
        </p:spPr>
        <p:txBody>
          <a:bodyPr/>
          <a:lstStyle/>
          <a:p>
            <a:r>
              <a:rPr lang="en-US" dirty="0"/>
              <a:t>N</a:t>
            </a:r>
            <a:r>
              <a:rPr lang="en-US" dirty="0" smtClean="0"/>
              <a:t>eed </a:t>
            </a:r>
            <a:r>
              <a:rPr lang="en-US" dirty="0"/>
              <a:t>to “think spatially” is perhaps the most important skill anyone interested in the application of GIS for disaster management can </a:t>
            </a:r>
            <a:r>
              <a:rPr lang="en-US" dirty="0" smtClean="0"/>
              <a:t>learn </a:t>
            </a:r>
          </a:p>
          <a:p>
            <a:endParaRPr lang="en-US" dirty="0" smtClean="0"/>
          </a:p>
          <a:p>
            <a:r>
              <a:rPr lang="en-US" dirty="0" smtClean="0"/>
              <a:t>Disasters </a:t>
            </a:r>
            <a:r>
              <a:rPr lang="en-US" dirty="0"/>
              <a:t>are inherently spatial </a:t>
            </a:r>
            <a:r>
              <a:rPr lang="en-US" dirty="0" smtClean="0"/>
              <a:t>problems </a:t>
            </a:r>
            <a:endParaRPr lang="en-US" dirty="0"/>
          </a:p>
        </p:txBody>
      </p:sp>
    </p:spTree>
    <p:extLst>
      <p:ext uri="{BB962C8B-B14F-4D97-AF65-F5344CB8AC3E}">
        <p14:creationId xmlns:p14="http://schemas.microsoft.com/office/powerpoint/2010/main" val="340302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Spatial Thinking and Disaster Management</a:t>
            </a:r>
          </a:p>
        </p:txBody>
      </p:sp>
      <p:graphicFrame>
        <p:nvGraphicFramePr>
          <p:cNvPr id="6" name="Table 5"/>
          <p:cNvGraphicFramePr>
            <a:graphicFrameLocks noGrp="1"/>
          </p:cNvGraphicFramePr>
          <p:nvPr>
            <p:extLst>
              <p:ext uri="{D42A27DB-BD31-4B8C-83A1-F6EECF244321}">
                <p14:modId xmlns:p14="http://schemas.microsoft.com/office/powerpoint/2010/main" val="380015757"/>
              </p:ext>
            </p:extLst>
          </p:nvPr>
        </p:nvGraphicFramePr>
        <p:xfrm>
          <a:off x="152400" y="1219200"/>
          <a:ext cx="11734800" cy="4984721"/>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1765634327"/>
                    </a:ext>
                  </a:extLst>
                </a:gridCol>
                <a:gridCol w="3657600">
                  <a:extLst>
                    <a:ext uri="{9D8B030D-6E8A-4147-A177-3AD203B41FA5}">
                      <a16:colId xmlns:a16="http://schemas.microsoft.com/office/drawing/2014/main" val="766630462"/>
                    </a:ext>
                  </a:extLst>
                </a:gridCol>
                <a:gridCol w="4953000">
                  <a:extLst>
                    <a:ext uri="{9D8B030D-6E8A-4147-A177-3AD203B41FA5}">
                      <a16:colId xmlns:a16="http://schemas.microsoft.com/office/drawing/2014/main" val="3061767118"/>
                    </a:ext>
                  </a:extLst>
                </a:gridCol>
              </a:tblGrid>
              <a:tr h="399350">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Spatial Thinking Concept</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GIS Tasks Based on Spatial Thinking Concepts</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Representative disaster management spatial thinking operations</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3435509908"/>
                  </a:ext>
                </a:extLst>
              </a:tr>
              <a:tr h="515050">
                <a:tc>
                  <a:txBody>
                    <a:bodyPr/>
                    <a:lstStyle/>
                    <a:p>
                      <a:pPr marL="0" marR="0">
                        <a:lnSpc>
                          <a:spcPct val="100000"/>
                        </a:lnSpc>
                        <a:spcBef>
                          <a:spcPts val="0"/>
                        </a:spcBef>
                        <a:spcAft>
                          <a:spcPts val="0"/>
                        </a:spcAft>
                      </a:pPr>
                      <a:r>
                        <a:rPr lang="en-US" sz="1400" dirty="0" smtClean="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Concepts of space – e.g. Calculating Distance (miles vs. time )</a:t>
                      </a: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Networking and Routing (Chapter 8)</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What is the fastest evacuation route in terms of time? in terms of distance</a:t>
                      </a:r>
                      <a:r>
                        <a:rPr lang="en-US" sz="1400" dirty="0" smtClean="0">
                          <a:solidFill>
                            <a:schemeClr val="tx1"/>
                          </a:solidFill>
                          <a:effectLst/>
                          <a:latin typeface="Palatino Linotype" panose="02040502050505030304" pitchFamily="18" charset="0"/>
                        </a:rPr>
                        <a:t>?</a:t>
                      </a:r>
                      <a:endParaRPr lang="en-US" sz="1400" dirty="0">
                        <a:solidFill>
                          <a:schemeClr val="tx1"/>
                        </a:solidFill>
                        <a:effectLst/>
                        <a:latin typeface="Palatino Linotype" panose="02040502050505030304" pitchFamily="18" charset="0"/>
                      </a:endParaRPr>
                    </a:p>
                  </a:txBody>
                  <a:tcPr marL="24959" marR="24959" marT="0" marB="0">
                    <a:noFill/>
                  </a:tcPr>
                </a:tc>
                <a:extLst>
                  <a:ext uri="{0D108BD9-81ED-4DB2-BD59-A6C34878D82A}">
                    <a16:rowId xmlns:a16="http://schemas.microsoft.com/office/drawing/2014/main" val="276957224"/>
                  </a:ext>
                </a:extLst>
              </a:tr>
              <a:tr h="532466">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Tools of representation – e.g. map projection effects, data </a:t>
                      </a:r>
                      <a:r>
                        <a:rPr lang="en-US" sz="1400" dirty="0" smtClean="0">
                          <a:solidFill>
                            <a:schemeClr val="tx1"/>
                          </a:solidFill>
                          <a:effectLst/>
                          <a:latin typeface="Palatino Linotype" panose="02040502050505030304" pitchFamily="18" charset="0"/>
                        </a:rPr>
                        <a:t>representation</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Cartography and Map Making (Chapter 2)</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What is the most effective way to represent ground elevation – 2D contour lines, 3D hill shade etc.</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3107376034"/>
                  </a:ext>
                </a:extLst>
              </a:tr>
              <a:tr h="499810">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Tools of representation – e.g. map </a:t>
                      </a:r>
                      <a:r>
                        <a:rPr lang="en-US" sz="1400" dirty="0" smtClean="0">
                          <a:solidFill>
                            <a:schemeClr val="tx1"/>
                          </a:solidFill>
                          <a:effectLst/>
                          <a:latin typeface="Palatino Linotype" panose="02040502050505030304" pitchFamily="18" charset="0"/>
                        </a:rPr>
                        <a:t>projection</a:t>
                      </a:r>
                      <a:r>
                        <a:rPr lang="en-US" sz="1400" baseline="0" dirty="0" smtClean="0">
                          <a:solidFill>
                            <a:schemeClr val="tx1"/>
                          </a:solidFill>
                          <a:effectLst/>
                          <a:latin typeface="Palatino Linotype" panose="02040502050505030304" pitchFamily="18" charset="0"/>
                        </a:rPr>
                        <a:t> </a:t>
                      </a:r>
                      <a:r>
                        <a:rPr lang="en-US" sz="1400" dirty="0" smtClean="0">
                          <a:solidFill>
                            <a:schemeClr val="tx1"/>
                          </a:solidFill>
                          <a:effectLst/>
                          <a:latin typeface="Palatino Linotype" panose="02040502050505030304" pitchFamily="18" charset="0"/>
                        </a:rPr>
                        <a:t>effects</a:t>
                      </a:r>
                      <a:r>
                        <a:rPr lang="en-US" sz="1400" dirty="0">
                          <a:solidFill>
                            <a:schemeClr val="tx1"/>
                          </a:solidFill>
                          <a:effectLst/>
                          <a:latin typeface="Palatino Linotype" panose="02040502050505030304" pitchFamily="18" charset="0"/>
                        </a:rPr>
                        <a:t>, data </a:t>
                      </a:r>
                      <a:r>
                        <a:rPr lang="en-US" sz="1400" dirty="0" smtClean="0">
                          <a:solidFill>
                            <a:schemeClr val="tx1"/>
                          </a:solidFill>
                          <a:effectLst/>
                          <a:latin typeface="Palatino Linotype" panose="02040502050505030304" pitchFamily="18" charset="0"/>
                        </a:rPr>
                        <a:t>representation</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GIS data formats (Chapter 3</a:t>
                      </a:r>
                      <a:r>
                        <a:rPr lang="en-US" sz="1400" dirty="0" smtClean="0">
                          <a:solidFill>
                            <a:schemeClr val="tx1"/>
                          </a:solidFill>
                          <a:effectLst/>
                          <a:latin typeface="Palatino Linotype" panose="02040502050505030304" pitchFamily="18" charset="0"/>
                        </a:rPr>
                        <a:t>);</a:t>
                      </a:r>
                      <a:br>
                        <a:rPr lang="en-US" sz="1400" dirty="0" smtClean="0">
                          <a:solidFill>
                            <a:schemeClr val="tx1"/>
                          </a:solidFill>
                          <a:effectLst/>
                          <a:latin typeface="Palatino Linotype" panose="02040502050505030304" pitchFamily="18" charset="0"/>
                        </a:rPr>
                      </a:br>
                      <a:r>
                        <a:rPr lang="en-US" sz="1400" dirty="0" smtClean="0">
                          <a:solidFill>
                            <a:schemeClr val="tx1"/>
                          </a:solidFill>
                          <a:effectLst/>
                          <a:latin typeface="Palatino Linotype" panose="02040502050505030304" pitchFamily="18" charset="0"/>
                        </a:rPr>
                        <a:t>Spatial </a:t>
                      </a:r>
                      <a:r>
                        <a:rPr lang="en-US" sz="1400" dirty="0">
                          <a:solidFill>
                            <a:schemeClr val="tx1"/>
                          </a:solidFill>
                          <a:effectLst/>
                          <a:latin typeface="Palatino Linotype" panose="02040502050505030304" pitchFamily="18" charset="0"/>
                        </a:rPr>
                        <a:t>Data Management (Chapter 3)</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What spatial data sets are relevant or should be combined?</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9661315"/>
                  </a:ext>
                </a:extLst>
              </a:tr>
              <a:tr h="399350">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Processes of Reasoning – e.g. structuring and solving spatial problems</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Spatial Modeling, Site Selection (Chapter 9: GIS and Disaster Mitigation)</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Who are the most vulnerable people and where are they located? </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2922949729"/>
                  </a:ext>
                </a:extLst>
              </a:tr>
              <a:tr h="798699">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Processes of Reasoning – e.g. structuring and solving  spatial problems</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Spatial Modeling, Site Selection (Chapter 9: GIS and disaster mitigation)</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Developing understanding of the spatial relationships between natural hazards and how they can potentially impact infrastructures in built environments</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3417656325"/>
                  </a:ext>
                </a:extLst>
              </a:tr>
              <a:tr h="931816">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Processes of Reasoning – e.g. structuring and solving spatial problems</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GIS layers and overlay (Chapter 3);</a:t>
                      </a:r>
                    </a:p>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Disaster Management and GIS organizations (Chapter 5)</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Understanding abstract spatial relationships such as the interconnections between the physical environment and development and </a:t>
                      </a:r>
                      <a:r>
                        <a:rPr lang="en-US" sz="1400" dirty="0" smtClean="0">
                          <a:solidFill>
                            <a:schemeClr val="tx1"/>
                          </a:solidFill>
                          <a:effectLst/>
                          <a:latin typeface="Palatino Linotype" panose="02040502050505030304" pitchFamily="18" charset="0"/>
                        </a:rPr>
                        <a:t>planning</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3907553979"/>
                  </a:ext>
                </a:extLst>
              </a:tr>
              <a:tr h="399350">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Processes of Reasoning – e.g. structuring and solving spatial problems</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GIS layers and overlay (Chapter 3)</a:t>
                      </a:r>
                    </a:p>
                    <a:p>
                      <a:pPr marL="0" marR="0">
                        <a:lnSpc>
                          <a:spcPct val="100000"/>
                        </a:lnSpc>
                        <a:spcBef>
                          <a:spcPts val="0"/>
                        </a:spcBef>
                        <a:spcAft>
                          <a:spcPts val="0"/>
                        </a:spcAft>
                      </a:pPr>
                      <a:r>
                        <a:rPr lang="en-US" sz="1400">
                          <a:solidFill>
                            <a:schemeClr val="tx1"/>
                          </a:solidFill>
                          <a:effectLst/>
                          <a:latin typeface="Palatino Linotype" panose="02040502050505030304" pitchFamily="18" charset="0"/>
                        </a:rPr>
                        <a:t> </a:t>
                      </a:r>
                      <a:endParaRPr lang="en-US" sz="14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tc>
                  <a:txBody>
                    <a:bodyPr/>
                    <a:lstStyle/>
                    <a:p>
                      <a:pPr marL="0" marR="0">
                        <a:lnSpc>
                          <a:spcPct val="100000"/>
                        </a:lnSpc>
                        <a:spcBef>
                          <a:spcPts val="0"/>
                        </a:spcBef>
                        <a:spcAft>
                          <a:spcPts val="0"/>
                        </a:spcAft>
                      </a:pPr>
                      <a:r>
                        <a:rPr lang="en-US" sz="1400" dirty="0">
                          <a:solidFill>
                            <a:schemeClr val="tx1"/>
                          </a:solidFill>
                          <a:effectLst/>
                          <a:latin typeface="Palatino Linotype" panose="02040502050505030304" pitchFamily="18" charset="0"/>
                        </a:rPr>
                        <a:t>When have past disasters happened?</a:t>
                      </a:r>
                      <a:endParaRPr lang="en-US" sz="14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4959" marR="24959" marT="0" marB="0">
                    <a:noFill/>
                  </a:tcPr>
                </a:tc>
                <a:extLst>
                  <a:ext uri="{0D108BD9-81ED-4DB2-BD59-A6C34878D82A}">
                    <a16:rowId xmlns:a16="http://schemas.microsoft.com/office/drawing/2014/main" val="278266594"/>
                  </a:ext>
                </a:extLst>
              </a:tr>
            </a:tbl>
          </a:graphicData>
        </a:graphic>
      </p:graphicFrame>
    </p:spTree>
    <p:extLst>
      <p:ext uri="{BB962C8B-B14F-4D97-AF65-F5344CB8AC3E}">
        <p14:creationId xmlns:p14="http://schemas.microsoft.com/office/powerpoint/2010/main" val="15608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dirty="0" smtClean="0"/>
              <a:t>Chapter 1 </a:t>
            </a:r>
            <a:r>
              <a:rPr lang="en-US" dirty="0"/>
              <a:t>Objectives</a:t>
            </a:r>
          </a:p>
        </p:txBody>
      </p:sp>
      <p:sp>
        <p:nvSpPr>
          <p:cNvPr id="3" name="Content Placeholder 2"/>
          <p:cNvSpPr>
            <a:spLocks noGrp="1"/>
          </p:cNvSpPr>
          <p:nvPr>
            <p:ph idx="1"/>
          </p:nvPr>
        </p:nvSpPr>
        <p:spPr>
          <a:xfrm>
            <a:off x="228600" y="1371601"/>
            <a:ext cx="11734800" cy="4754564"/>
          </a:xfrm>
        </p:spPr>
        <p:txBody>
          <a:bodyPr>
            <a:normAutofit fontScale="92500" lnSpcReduction="20000"/>
          </a:bodyPr>
          <a:lstStyle/>
          <a:p>
            <a:r>
              <a:rPr lang="en-US" u="sng" dirty="0"/>
              <a:t>U</a:t>
            </a:r>
            <a:r>
              <a:rPr lang="en-US" u="sng" dirty="0" smtClean="0"/>
              <a:t>nderstand</a:t>
            </a:r>
            <a:r>
              <a:rPr lang="en-US" dirty="0" smtClean="0"/>
              <a:t> </a:t>
            </a:r>
            <a:r>
              <a:rPr lang="en-US" dirty="0"/>
              <a:t>the role of maps in disaster </a:t>
            </a:r>
            <a:r>
              <a:rPr lang="en-US" dirty="0" smtClean="0"/>
              <a:t>management</a:t>
            </a:r>
            <a:endParaRPr lang="en-US" dirty="0"/>
          </a:p>
          <a:p>
            <a:r>
              <a:rPr lang="en-US" u="sng" dirty="0"/>
              <a:t>D</a:t>
            </a:r>
            <a:r>
              <a:rPr lang="en-US" u="sng" dirty="0" smtClean="0"/>
              <a:t>escribe</a:t>
            </a:r>
            <a:r>
              <a:rPr lang="en-US" dirty="0" smtClean="0"/>
              <a:t> </a:t>
            </a:r>
            <a:r>
              <a:rPr lang="en-US" dirty="0"/>
              <a:t>how maps provide geographic context for disaster management and recognize how Geographic Information Systems (GIS) can be used for understanding geographic </a:t>
            </a:r>
            <a:r>
              <a:rPr lang="en-US" dirty="0" smtClean="0"/>
              <a:t>context</a:t>
            </a:r>
            <a:endParaRPr lang="en-US" dirty="0"/>
          </a:p>
          <a:p>
            <a:r>
              <a:rPr lang="en-US" u="sng" dirty="0"/>
              <a:t>B</a:t>
            </a:r>
            <a:r>
              <a:rPr lang="en-US" u="sng" dirty="0" smtClean="0"/>
              <a:t>e </a:t>
            </a:r>
            <a:r>
              <a:rPr lang="en-US" u="sng" dirty="0"/>
              <a:t>familiar</a:t>
            </a:r>
            <a:r>
              <a:rPr lang="en-US" dirty="0"/>
              <a:t> with the concept of situation </a:t>
            </a:r>
            <a:r>
              <a:rPr lang="en-US" dirty="0" smtClean="0"/>
              <a:t>awareness</a:t>
            </a:r>
            <a:endParaRPr lang="en-US" dirty="0"/>
          </a:p>
          <a:p>
            <a:r>
              <a:rPr lang="en-US" u="sng" dirty="0"/>
              <a:t>D</a:t>
            </a:r>
            <a:r>
              <a:rPr lang="en-US" u="sng" dirty="0" smtClean="0"/>
              <a:t>iscern</a:t>
            </a:r>
            <a:r>
              <a:rPr lang="en-US" dirty="0" smtClean="0"/>
              <a:t> </a:t>
            </a:r>
            <a:r>
              <a:rPr lang="en-US" dirty="0"/>
              <a:t>the problems associated with the continued need for GIS in disaster </a:t>
            </a:r>
            <a:r>
              <a:rPr lang="en-US" dirty="0" smtClean="0"/>
              <a:t>management</a:t>
            </a:r>
            <a:endParaRPr lang="en-US" dirty="0"/>
          </a:p>
          <a:p>
            <a:r>
              <a:rPr lang="en-US" u="sng" dirty="0"/>
              <a:t>R</a:t>
            </a:r>
            <a:r>
              <a:rPr lang="en-US" u="sng" dirty="0" smtClean="0"/>
              <a:t>ecognize</a:t>
            </a:r>
            <a:r>
              <a:rPr lang="en-US" dirty="0" smtClean="0"/>
              <a:t> </a:t>
            </a:r>
            <a:r>
              <a:rPr lang="en-US" dirty="0"/>
              <a:t>the opportunities that exist with continued awareness and advocacy of GIS and mapping for disaster management;</a:t>
            </a:r>
          </a:p>
          <a:p>
            <a:r>
              <a:rPr lang="en-US" u="sng" dirty="0"/>
              <a:t>U</a:t>
            </a:r>
            <a:r>
              <a:rPr lang="en-US" u="sng" dirty="0" smtClean="0"/>
              <a:t>nderstand</a:t>
            </a:r>
            <a:r>
              <a:rPr lang="en-US" dirty="0" smtClean="0"/>
              <a:t> </a:t>
            </a:r>
            <a:r>
              <a:rPr lang="en-US" dirty="0"/>
              <a:t>the importance of spatial thinking in disaster management </a:t>
            </a:r>
            <a:r>
              <a:rPr lang="en-US" dirty="0" smtClean="0"/>
              <a:t>practice</a:t>
            </a:r>
          </a:p>
          <a:p>
            <a:pPr marL="0" indent="0">
              <a:buNone/>
            </a:pPr>
            <a:endParaRPr lang="en-US" dirty="0" smtClean="0"/>
          </a:p>
        </p:txBody>
      </p:sp>
    </p:spTree>
    <p:extLst>
      <p:ext uri="{BB962C8B-B14F-4D97-AF65-F5344CB8AC3E}">
        <p14:creationId xmlns:p14="http://schemas.microsoft.com/office/powerpoint/2010/main" val="16734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Summary</a:t>
            </a:r>
          </a:p>
        </p:txBody>
      </p:sp>
      <p:sp>
        <p:nvSpPr>
          <p:cNvPr id="3" name="Content Placeholder 2"/>
          <p:cNvSpPr>
            <a:spLocks noGrp="1"/>
          </p:cNvSpPr>
          <p:nvPr>
            <p:ph idx="1"/>
          </p:nvPr>
        </p:nvSpPr>
        <p:spPr>
          <a:xfrm>
            <a:off x="152400" y="1219200"/>
            <a:ext cx="11811000" cy="4754565"/>
          </a:xfrm>
        </p:spPr>
        <p:txBody>
          <a:bodyPr>
            <a:noAutofit/>
          </a:bodyPr>
          <a:lstStyle/>
          <a:p>
            <a:r>
              <a:rPr lang="en-US" sz="2600" dirty="0"/>
              <a:t>GIS is critical to understanding the geographical context of disaster </a:t>
            </a:r>
            <a:r>
              <a:rPr lang="en-US" sz="2600" dirty="0" smtClean="0"/>
              <a:t>situations</a:t>
            </a:r>
          </a:p>
          <a:p>
            <a:r>
              <a:rPr lang="en-US" sz="2600" dirty="0" smtClean="0"/>
              <a:t>Answering </a:t>
            </a:r>
            <a:r>
              <a:rPr lang="en-US" sz="2600" dirty="0"/>
              <a:t>who, what, where, why, and how </a:t>
            </a:r>
            <a:r>
              <a:rPr lang="en-US" sz="2600" dirty="0" smtClean="0"/>
              <a:t>questions </a:t>
            </a:r>
          </a:p>
          <a:p>
            <a:r>
              <a:rPr lang="en-US" sz="2600" dirty="0"/>
              <a:t>S</a:t>
            </a:r>
            <a:r>
              <a:rPr lang="en-US" sz="2600" dirty="0" smtClean="0"/>
              <a:t>ituation awareness: GIS </a:t>
            </a:r>
            <a:r>
              <a:rPr lang="en-US" sz="2600" dirty="0"/>
              <a:t>is </a:t>
            </a:r>
            <a:r>
              <a:rPr lang="en-US" sz="2600" dirty="0" smtClean="0"/>
              <a:t>to what is </a:t>
            </a:r>
            <a:r>
              <a:rPr lang="en-US" sz="2600" dirty="0"/>
              <a:t>happened during a disaster </a:t>
            </a:r>
            <a:r>
              <a:rPr lang="en-US" sz="2600" dirty="0" smtClean="0"/>
              <a:t>situation (maps)</a:t>
            </a:r>
          </a:p>
          <a:p>
            <a:r>
              <a:rPr lang="en-US" sz="2600" dirty="0" smtClean="0"/>
              <a:t>Problems: larger </a:t>
            </a:r>
            <a:r>
              <a:rPr lang="en-US" sz="2600" dirty="0"/>
              <a:t>and more intense disasters of international scope, </a:t>
            </a:r>
            <a:r>
              <a:rPr lang="en-US" sz="2600" dirty="0" smtClean="0"/>
              <a:t>coordination </a:t>
            </a:r>
            <a:r>
              <a:rPr lang="en-US" sz="2600" dirty="0"/>
              <a:t>and sharing of geographic </a:t>
            </a:r>
            <a:r>
              <a:rPr lang="en-US" sz="2600" dirty="0" smtClean="0"/>
              <a:t>information, need  </a:t>
            </a:r>
            <a:r>
              <a:rPr lang="en-US" sz="2600" dirty="0"/>
              <a:t>for further </a:t>
            </a:r>
            <a:r>
              <a:rPr lang="en-US" sz="2600" dirty="0" smtClean="0"/>
              <a:t>GIS advocacy</a:t>
            </a:r>
          </a:p>
          <a:p>
            <a:r>
              <a:rPr lang="en-US" sz="2600" dirty="0" smtClean="0"/>
              <a:t>Opportunities: </a:t>
            </a:r>
            <a:r>
              <a:rPr lang="en-US" sz="2600" dirty="0"/>
              <a:t>Demonstrated value, jobs and career </a:t>
            </a:r>
            <a:r>
              <a:rPr lang="en-US" sz="2600" dirty="0" smtClean="0"/>
              <a:t>opportunities. </a:t>
            </a:r>
          </a:p>
          <a:p>
            <a:r>
              <a:rPr lang="en-US" sz="2600" dirty="0"/>
              <a:t>Spatial thinking: GIS </a:t>
            </a:r>
            <a:r>
              <a:rPr lang="en-US" sz="2600" dirty="0" smtClean="0"/>
              <a:t>supports spatial </a:t>
            </a:r>
            <a:r>
              <a:rPr lang="en-US" sz="2600" dirty="0"/>
              <a:t>thinking and reasoning to make better informed decisions and </a:t>
            </a:r>
            <a:r>
              <a:rPr lang="en-US" sz="2600" dirty="0" smtClean="0"/>
              <a:t>judgments</a:t>
            </a:r>
            <a:endParaRPr lang="en-US" sz="2600" dirty="0"/>
          </a:p>
        </p:txBody>
      </p:sp>
    </p:spTree>
    <p:extLst>
      <p:ext uri="{BB962C8B-B14F-4D97-AF65-F5344CB8AC3E}">
        <p14:creationId xmlns:p14="http://schemas.microsoft.com/office/powerpoint/2010/main" val="12393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Discussion Questions</a:t>
            </a:r>
          </a:p>
        </p:txBody>
      </p:sp>
      <p:sp>
        <p:nvSpPr>
          <p:cNvPr id="3" name="Content Placeholder 2"/>
          <p:cNvSpPr>
            <a:spLocks noGrp="1"/>
          </p:cNvSpPr>
          <p:nvPr>
            <p:ph idx="1"/>
          </p:nvPr>
        </p:nvSpPr>
        <p:spPr>
          <a:xfrm>
            <a:off x="76200" y="1219200"/>
            <a:ext cx="11887200" cy="4953000"/>
          </a:xfrm>
        </p:spPr>
        <p:txBody>
          <a:bodyPr>
            <a:noAutofit/>
          </a:bodyPr>
          <a:lstStyle/>
          <a:p>
            <a:pPr marL="0" indent="0">
              <a:buNone/>
            </a:pPr>
            <a:r>
              <a:rPr lang="en-US" sz="1700" dirty="0" smtClean="0"/>
              <a:t>1. What </a:t>
            </a:r>
            <a:r>
              <a:rPr lang="en-US" sz="1700" dirty="0"/>
              <a:t>are some other specific examples of who, what, where, why, and how disaster-management geographic context questions that GIS could help </a:t>
            </a:r>
            <a:r>
              <a:rPr lang="en-US" sz="1700" dirty="0" smtClean="0"/>
              <a:t>answer?</a:t>
            </a:r>
          </a:p>
          <a:p>
            <a:pPr marL="0" indent="0">
              <a:buNone/>
            </a:pPr>
            <a:endParaRPr lang="en-US" sz="1700" dirty="0" smtClean="0"/>
          </a:p>
          <a:p>
            <a:pPr marL="0" indent="0">
              <a:buNone/>
            </a:pPr>
            <a:r>
              <a:rPr lang="en-US" sz="1700" dirty="0" smtClean="0"/>
              <a:t>2</a:t>
            </a:r>
            <a:r>
              <a:rPr lang="en-US" sz="1700" dirty="0"/>
              <a:t>. What challenges are there with maintaining situation awareness, and how specifically can GIS support situation </a:t>
            </a:r>
            <a:r>
              <a:rPr lang="en-US" sz="1700" dirty="0" smtClean="0"/>
              <a:t>awareness?</a:t>
            </a:r>
          </a:p>
          <a:p>
            <a:pPr marL="0" indent="0">
              <a:buNone/>
            </a:pPr>
            <a:endParaRPr lang="en-US" sz="1700" dirty="0" smtClean="0"/>
          </a:p>
          <a:p>
            <a:pPr marL="0" indent="0">
              <a:buNone/>
            </a:pPr>
            <a:r>
              <a:rPr lang="en-US" sz="1700" dirty="0" smtClean="0"/>
              <a:t>3</a:t>
            </a:r>
            <a:r>
              <a:rPr lang="en-US" sz="1700" dirty="0"/>
              <a:t>. Describe some other disaster-management operations and GIS concepts (as far as you know them from what was described in this chapter) related to the previous case studies that were not listed in Table </a:t>
            </a:r>
            <a:r>
              <a:rPr lang="en-US" sz="1700" dirty="0" smtClean="0"/>
              <a:t>1.1.</a:t>
            </a:r>
          </a:p>
          <a:p>
            <a:pPr marL="0" indent="0">
              <a:buNone/>
            </a:pPr>
            <a:endParaRPr lang="en-US" sz="1700" dirty="0" smtClean="0"/>
          </a:p>
          <a:p>
            <a:pPr marL="0" indent="0">
              <a:buNone/>
            </a:pPr>
            <a:r>
              <a:rPr lang="en-US" sz="1700" dirty="0" smtClean="0"/>
              <a:t>4</a:t>
            </a:r>
            <a:r>
              <a:rPr lang="en-US" sz="1700" dirty="0"/>
              <a:t>. What are some of the main coordination and sharing issues with GIS in disaster-management </a:t>
            </a:r>
            <a:r>
              <a:rPr lang="en-US" sz="1700" dirty="0" smtClean="0"/>
              <a:t>practice?</a:t>
            </a:r>
          </a:p>
          <a:p>
            <a:pPr marL="0" indent="0">
              <a:buNone/>
            </a:pPr>
            <a:endParaRPr lang="en-US" sz="1700" dirty="0" smtClean="0"/>
          </a:p>
          <a:p>
            <a:pPr marL="0" indent="0">
              <a:buNone/>
            </a:pPr>
            <a:r>
              <a:rPr lang="en-US" sz="1700" dirty="0" smtClean="0"/>
              <a:t>5</a:t>
            </a:r>
            <a:r>
              <a:rPr lang="en-US" sz="1700" dirty="0"/>
              <a:t>. Why are there problems with awareness of GIS in disaster-management </a:t>
            </a:r>
            <a:r>
              <a:rPr lang="en-US" sz="1700" dirty="0" smtClean="0"/>
              <a:t>practice?</a:t>
            </a:r>
          </a:p>
          <a:p>
            <a:pPr marL="0" indent="0">
              <a:buNone/>
            </a:pPr>
            <a:endParaRPr lang="en-US" sz="1700" dirty="0" smtClean="0"/>
          </a:p>
          <a:p>
            <a:pPr marL="0" indent="0">
              <a:buNone/>
            </a:pPr>
            <a:r>
              <a:rPr lang="en-US" sz="1700" dirty="0" smtClean="0"/>
              <a:t>6</a:t>
            </a:r>
            <a:r>
              <a:rPr lang="en-US" sz="1700" dirty="0"/>
              <a:t>. Describe some of the opportunities that are emerging for GIS and disaster </a:t>
            </a:r>
            <a:r>
              <a:rPr lang="en-US" sz="1700" dirty="0" smtClean="0"/>
              <a:t>management.</a:t>
            </a:r>
          </a:p>
          <a:p>
            <a:pPr marL="0" indent="0">
              <a:buNone/>
            </a:pPr>
            <a:endParaRPr lang="en-US" sz="1700" dirty="0" smtClean="0"/>
          </a:p>
          <a:p>
            <a:pPr marL="0" indent="0">
              <a:buNone/>
            </a:pPr>
            <a:r>
              <a:rPr lang="en-US" sz="1700" dirty="0" smtClean="0"/>
              <a:t>7</a:t>
            </a:r>
            <a:r>
              <a:rPr lang="en-US" sz="1700" dirty="0"/>
              <a:t>. Explain the importance of spatial thinking to disaster-management practice</a:t>
            </a:r>
          </a:p>
        </p:txBody>
      </p:sp>
    </p:spTree>
    <p:extLst>
      <p:ext uri="{BB962C8B-B14F-4D97-AF65-F5344CB8AC3E}">
        <p14:creationId xmlns:p14="http://schemas.microsoft.com/office/powerpoint/2010/main" val="377316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Chapter 1 Exercise</a:t>
            </a:r>
            <a:endParaRPr lang="en-US" dirty="0"/>
          </a:p>
        </p:txBody>
      </p:sp>
      <p:sp>
        <p:nvSpPr>
          <p:cNvPr id="3" name="Content Placeholder 2"/>
          <p:cNvSpPr>
            <a:spLocks noGrp="1"/>
          </p:cNvSpPr>
          <p:nvPr>
            <p:ph idx="1"/>
          </p:nvPr>
        </p:nvSpPr>
        <p:spPr/>
        <p:txBody>
          <a:bodyPr/>
          <a:lstStyle/>
          <a:p>
            <a:r>
              <a:rPr lang="en-US" dirty="0"/>
              <a:t>Exercise 1.1 – </a:t>
            </a:r>
            <a:r>
              <a:rPr lang="en-US" i="1" dirty="0"/>
              <a:t>Compile and Critically Examine Disaster Management </a:t>
            </a:r>
            <a:r>
              <a:rPr lang="en-US" i="1" dirty="0" smtClean="0"/>
              <a:t>Maps</a:t>
            </a:r>
            <a:r>
              <a:rPr lang="en-US" dirty="0" smtClean="0"/>
              <a:t> </a:t>
            </a:r>
          </a:p>
          <a:p>
            <a:pPr lvl="1"/>
            <a:r>
              <a:rPr lang="en-US" dirty="0" smtClean="0"/>
              <a:t>Find and critically examine maps related to disaster management in terms of how those maps provide geographic context</a:t>
            </a:r>
          </a:p>
          <a:p>
            <a:endParaRPr lang="en-US" dirty="0"/>
          </a:p>
        </p:txBody>
      </p:sp>
    </p:spTree>
    <p:extLst>
      <p:ext uri="{BB962C8B-B14F-4D97-AF65-F5344CB8AC3E}">
        <p14:creationId xmlns:p14="http://schemas.microsoft.com/office/powerpoint/2010/main" val="273166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381000" y="1219200"/>
            <a:ext cx="11582400" cy="4525963"/>
          </a:xfrm>
        </p:spPr>
        <p:txBody>
          <a:bodyPr>
            <a:noAutofit/>
          </a:bodyPr>
          <a:lstStyle/>
          <a:p>
            <a:r>
              <a:rPr lang="en-US" sz="1500" dirty="0" err="1"/>
              <a:t>Bednarz</a:t>
            </a:r>
            <a:r>
              <a:rPr lang="en-US" sz="1500" dirty="0"/>
              <a:t>, Robert S, and Sarah W </a:t>
            </a:r>
            <a:r>
              <a:rPr lang="en-US" sz="1500" dirty="0" err="1"/>
              <a:t>Bednarz</a:t>
            </a:r>
            <a:r>
              <a:rPr lang="en-US" sz="1500" dirty="0"/>
              <a:t>. 2008. The importance of spatial thinking in an uncertain world. In Geospatial Technologies and Homeland Security: Springer.</a:t>
            </a:r>
          </a:p>
          <a:p>
            <a:r>
              <a:rPr lang="en-US" sz="1500" dirty="0" err="1" smtClean="0"/>
              <a:t>DeCapua</a:t>
            </a:r>
            <a:r>
              <a:rPr lang="en-US" sz="1500" dirty="0"/>
              <a:t>, Chelsea. 2007. Applications of geospatial technology in international disasters and during hurricane </a:t>
            </a:r>
            <a:r>
              <a:rPr lang="en-US" sz="1500" dirty="0" err="1"/>
              <a:t>katrina</a:t>
            </a:r>
            <a:r>
              <a:rPr lang="en-US" sz="1500" dirty="0"/>
              <a:t>. Oak Ridge National Laboratory</a:t>
            </a:r>
            <a:r>
              <a:rPr lang="en-US" sz="1500" dirty="0" smtClean="0"/>
              <a:t>.</a:t>
            </a:r>
          </a:p>
          <a:p>
            <a:r>
              <a:rPr lang="en-US" sz="1500" dirty="0"/>
              <a:t>Hodgson, Michael E, Sarah E </a:t>
            </a:r>
            <a:r>
              <a:rPr lang="en-US" sz="1500" dirty="0" err="1"/>
              <a:t>Battersby</a:t>
            </a:r>
            <a:r>
              <a:rPr lang="en-US" sz="1500" dirty="0"/>
              <a:t>, </a:t>
            </a:r>
            <a:r>
              <a:rPr lang="en-US" sz="1500" dirty="0" err="1"/>
              <a:t>Shufan</a:t>
            </a:r>
            <a:r>
              <a:rPr lang="en-US" sz="1500" dirty="0"/>
              <a:t> Liu, and Leanne </a:t>
            </a:r>
            <a:r>
              <a:rPr lang="en-US" sz="1500" dirty="0" err="1"/>
              <a:t>Sulewski</a:t>
            </a:r>
            <a:r>
              <a:rPr lang="en-US" sz="1500" dirty="0"/>
              <a:t>. 2013. Geospatial and Remote Sensing Data Use By States and Counties in Disaster Response and Recovery: A Nationwide Survey</a:t>
            </a:r>
            <a:r>
              <a:rPr lang="en-US" sz="1500" dirty="0" smtClean="0"/>
              <a:t>.</a:t>
            </a:r>
          </a:p>
          <a:p>
            <a:r>
              <a:rPr lang="en-US" sz="1500" dirty="0"/>
              <a:t>National Research Council. 2006. GIS as a Support System for Spatial Thinking. In Learning to Think Spatially: GIS as a Support System in the K-12 </a:t>
            </a:r>
            <a:r>
              <a:rPr lang="en-US" sz="1500" dirty="0" err="1"/>
              <a:t>Cirriculum</a:t>
            </a:r>
            <a:r>
              <a:rPr lang="en-US" sz="1500" dirty="0"/>
              <a:t>, edited by National Research Council. Washington, DC: The National Academies </a:t>
            </a:r>
            <a:r>
              <a:rPr lang="en-US" sz="1500" dirty="0" smtClean="0"/>
              <a:t>Press.</a:t>
            </a:r>
          </a:p>
          <a:p>
            <a:r>
              <a:rPr lang="en-US" sz="1500" dirty="0"/>
              <a:t>National Research Council. “GIS as a Support System for Spatial Thinking.” In Learning to Think Spatially: GIS as a Support System in the K-12 Curriculum, edited by National Research Council. Washington, DC: The National Academies Press, 2006, pp. 217–226</a:t>
            </a:r>
            <a:r>
              <a:rPr lang="en-US" sz="1500" dirty="0" smtClean="0"/>
              <a:t>.</a:t>
            </a:r>
          </a:p>
          <a:p>
            <a:r>
              <a:rPr lang="en-US" sz="1500" dirty="0" smtClean="0"/>
              <a:t>National </a:t>
            </a:r>
            <a:r>
              <a:rPr lang="en-US" sz="1500" dirty="0"/>
              <a:t>Research Council. </a:t>
            </a:r>
            <a:r>
              <a:rPr lang="en-US" sz="1500" dirty="0" smtClean="0"/>
              <a:t>2007</a:t>
            </a:r>
            <a:r>
              <a:rPr lang="en-US" sz="1500" dirty="0"/>
              <a:t>. </a:t>
            </a:r>
            <a:r>
              <a:rPr lang="en-US" sz="1500" i="1" dirty="0"/>
              <a:t>Successful Response Starts With a Map: Improving Geospatial Support for Disaster Management</a:t>
            </a:r>
            <a:r>
              <a:rPr lang="en-US" sz="1500" dirty="0"/>
              <a:t>. Edited by Committee on Planning for Catastrophe: A Blueprint for Improving Geospatial Data Tools and Infrastructure. Washington, D.C.: National Academies Press</a:t>
            </a:r>
            <a:r>
              <a:rPr lang="en-US" sz="1500" dirty="0" smtClean="0"/>
              <a:t>.</a:t>
            </a:r>
          </a:p>
          <a:p>
            <a:r>
              <a:rPr lang="en-US" sz="1500" dirty="0" smtClean="0"/>
              <a:t>Smith</a:t>
            </a:r>
            <a:r>
              <a:rPr lang="en-US" sz="1500" dirty="0"/>
              <a:t>, Adam B. 2018's Billion Dollar Disasters in Context  2019 [cited 5 August 2019]. Available from </a:t>
            </a:r>
            <a:r>
              <a:rPr lang="en-US" sz="1500" dirty="0">
                <a:hlinkClick r:id="rId2"/>
              </a:rPr>
              <a:t>https://www.climate.gov/news-features/blogs/beyond-data/2018s-billion-dollar-disasters-context</a:t>
            </a:r>
            <a:r>
              <a:rPr lang="en-US" sz="1500" dirty="0" smtClean="0"/>
              <a:t>.</a:t>
            </a:r>
          </a:p>
          <a:p>
            <a:r>
              <a:rPr lang="en-US" sz="1500" dirty="0"/>
              <a:t>United Nations Office for the Coordination of Humanitarian Affairs (UN-OCHA). </a:t>
            </a:r>
            <a:r>
              <a:rPr lang="en-US" sz="1500" i="1" dirty="0"/>
              <a:t>Global Humanitarian Overview 2018</a:t>
            </a:r>
            <a:r>
              <a:rPr lang="en-US" sz="1500" dirty="0"/>
              <a:t>  2017 [cited 18 June 2018]. Available from </a:t>
            </a:r>
            <a:r>
              <a:rPr lang="en-US" sz="1500" dirty="0">
                <a:hlinkClick r:id="rId3"/>
              </a:rPr>
              <a:t>https://interactive.unocha.org/publication/globalhumanitarianoverview</a:t>
            </a:r>
            <a:r>
              <a:rPr lang="en-US" sz="1500" dirty="0" smtClean="0">
                <a:hlinkClick r:id="rId3"/>
              </a:rPr>
              <a:t>/</a:t>
            </a:r>
            <a:r>
              <a:rPr lang="en-US" sz="1500" dirty="0" smtClean="0"/>
              <a:t>.</a:t>
            </a:r>
          </a:p>
          <a:p>
            <a:r>
              <a:rPr lang="en-US" sz="1500" dirty="0"/>
              <a:t>US Department of Commerce. “Hurricane Camille - August 14-22 1969 (Preliminary Report).” 1969.</a:t>
            </a:r>
          </a:p>
          <a:p>
            <a:endParaRPr lang="en-US" sz="1500" dirty="0"/>
          </a:p>
          <a:p>
            <a:endParaRPr lang="en-US" sz="1500" dirty="0"/>
          </a:p>
        </p:txBody>
      </p:sp>
    </p:spTree>
    <p:extLst>
      <p:ext uri="{BB962C8B-B14F-4D97-AF65-F5344CB8AC3E}">
        <p14:creationId xmlns:p14="http://schemas.microsoft.com/office/powerpoint/2010/main" val="303889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Introduction</a:t>
            </a:r>
          </a:p>
        </p:txBody>
      </p:sp>
      <p:sp>
        <p:nvSpPr>
          <p:cNvPr id="3" name="Content Placeholder 2"/>
          <p:cNvSpPr>
            <a:spLocks noGrp="1"/>
          </p:cNvSpPr>
          <p:nvPr>
            <p:ph idx="1"/>
          </p:nvPr>
        </p:nvSpPr>
        <p:spPr>
          <a:xfrm>
            <a:off x="228600" y="1371601"/>
            <a:ext cx="11734800" cy="4754564"/>
          </a:xfrm>
        </p:spPr>
        <p:txBody>
          <a:bodyPr>
            <a:normAutofit/>
          </a:bodyPr>
          <a:lstStyle/>
          <a:p>
            <a:r>
              <a:rPr lang="en-US" dirty="0" smtClean="0"/>
              <a:t>Book </a:t>
            </a:r>
            <a:r>
              <a:rPr lang="en-US" dirty="0"/>
              <a:t>assumes no previous knowledge of GIS or disaster management </a:t>
            </a:r>
            <a:endParaRPr lang="en-US" dirty="0" smtClean="0"/>
          </a:p>
          <a:p>
            <a:r>
              <a:rPr lang="en-US" b="1" dirty="0" smtClean="0"/>
              <a:t>Supplemental material: (slides </a:t>
            </a:r>
            <a:r>
              <a:rPr lang="en-US" b="1" dirty="0"/>
              <a:t>and hands-on exercise video </a:t>
            </a:r>
            <a:r>
              <a:rPr lang="en-US" b="1" dirty="0" smtClean="0"/>
              <a:t>walkthroughs) books </a:t>
            </a:r>
            <a:r>
              <a:rPr lang="en-US" b="1" dirty="0"/>
              <a:t>companion website </a:t>
            </a:r>
            <a:r>
              <a:rPr lang="en-US" b="1" dirty="0" smtClean="0"/>
              <a:t>- </a:t>
            </a:r>
            <a:r>
              <a:rPr lang="en-US" b="1" dirty="0" smtClean="0">
                <a:hlinkClick r:id="rId3"/>
              </a:rPr>
              <a:t>gisfordisastermanagement.com</a:t>
            </a:r>
            <a:endParaRPr lang="en-US" b="1" dirty="0" smtClean="0"/>
          </a:p>
          <a:p>
            <a:r>
              <a:rPr lang="en-US" dirty="0" smtClean="0"/>
              <a:t>Chapter 1 survey </a:t>
            </a:r>
            <a:r>
              <a:rPr lang="en-US" dirty="0"/>
              <a:t>of GIS and D</a:t>
            </a:r>
            <a:r>
              <a:rPr lang="en-US" dirty="0" smtClean="0"/>
              <a:t>isaster </a:t>
            </a:r>
            <a:r>
              <a:rPr lang="en-US" dirty="0"/>
              <a:t>M</a:t>
            </a:r>
            <a:r>
              <a:rPr lang="en-US" dirty="0" smtClean="0"/>
              <a:t>anagement</a:t>
            </a:r>
            <a:endParaRPr lang="en-US" dirty="0"/>
          </a:p>
          <a:p>
            <a:pPr marL="0" indent="0">
              <a:buNone/>
            </a:pPr>
            <a:endParaRPr lang="en-US" dirty="0" smtClean="0"/>
          </a:p>
        </p:txBody>
      </p:sp>
    </p:spTree>
    <p:extLst>
      <p:ext uri="{BB962C8B-B14F-4D97-AF65-F5344CB8AC3E}">
        <p14:creationId xmlns:p14="http://schemas.microsoft.com/office/powerpoint/2010/main" val="21445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GIS and Geographical Context </a:t>
            </a:r>
          </a:p>
        </p:txBody>
      </p:sp>
      <p:sp>
        <p:nvSpPr>
          <p:cNvPr id="3" name="Content Placeholder 2"/>
          <p:cNvSpPr>
            <a:spLocks noGrp="1"/>
          </p:cNvSpPr>
          <p:nvPr>
            <p:ph idx="1"/>
          </p:nvPr>
        </p:nvSpPr>
        <p:spPr>
          <a:xfrm>
            <a:off x="6172200" y="1417637"/>
            <a:ext cx="5715000" cy="4135781"/>
          </a:xfrm>
        </p:spPr>
        <p:txBody>
          <a:bodyPr>
            <a:normAutofit fontScale="92500"/>
          </a:bodyPr>
          <a:lstStyle/>
          <a:p>
            <a:r>
              <a:rPr lang="en-US" dirty="0" smtClean="0"/>
              <a:t>GIS critical </a:t>
            </a:r>
            <a:r>
              <a:rPr lang="en-US" dirty="0"/>
              <a:t>decision support and information </a:t>
            </a:r>
            <a:r>
              <a:rPr lang="en-US" dirty="0" smtClean="0"/>
              <a:t>management</a:t>
            </a:r>
          </a:p>
          <a:p>
            <a:r>
              <a:rPr lang="en-US" dirty="0" smtClean="0"/>
              <a:t>Geographical </a:t>
            </a:r>
            <a:r>
              <a:rPr lang="en-US" dirty="0"/>
              <a:t>context of a disaster can be thought of much like a news reporter asking for the basic “who, what, where, why, and how” aspects a disaster situation</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5791200" cy="4803913"/>
          </a:xfrm>
          <a:prstGeom prst="rect">
            <a:avLst/>
          </a:prstGeom>
        </p:spPr>
      </p:pic>
      <p:sp>
        <p:nvSpPr>
          <p:cNvPr id="6" name="Rectangle 5"/>
          <p:cNvSpPr/>
          <p:nvPr/>
        </p:nvSpPr>
        <p:spPr>
          <a:xfrm>
            <a:off x="6489834" y="5553419"/>
            <a:ext cx="5473566" cy="646331"/>
          </a:xfrm>
          <a:prstGeom prst="rect">
            <a:avLst/>
          </a:prstGeom>
        </p:spPr>
        <p:txBody>
          <a:bodyPr wrap="square">
            <a:spAutoFit/>
          </a:bodyPr>
          <a:lstStyle/>
          <a:p>
            <a:r>
              <a:rPr lang="en-US" dirty="0">
                <a:latin typeface="Palatino Linotype" panose="02040502050505030304" pitchFamily="18" charset="0"/>
              </a:rPr>
              <a:t>A 1969 tracking map of hurricane Camille (Source: (US Department of Commerce 1969).</a:t>
            </a:r>
          </a:p>
        </p:txBody>
      </p:sp>
    </p:spTree>
    <p:extLst>
      <p:ext uri="{BB962C8B-B14F-4D97-AF65-F5344CB8AC3E}">
        <p14:creationId xmlns:p14="http://schemas.microsoft.com/office/powerpoint/2010/main" val="32692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GIS and Geographical Context </a:t>
            </a:r>
          </a:p>
        </p:txBody>
      </p:sp>
      <p:sp>
        <p:nvSpPr>
          <p:cNvPr id="3" name="Content Placeholder 2"/>
          <p:cNvSpPr>
            <a:spLocks noGrp="1"/>
          </p:cNvSpPr>
          <p:nvPr>
            <p:ph idx="1"/>
          </p:nvPr>
        </p:nvSpPr>
        <p:spPr>
          <a:xfrm>
            <a:off x="237067" y="2057400"/>
            <a:ext cx="11353800" cy="3078162"/>
          </a:xfrm>
        </p:spPr>
        <p:txBody>
          <a:bodyPr>
            <a:normAutofit/>
          </a:bodyPr>
          <a:lstStyle/>
          <a:p>
            <a:r>
              <a:rPr lang="en-US" i="1" dirty="0"/>
              <a:t>Who</a:t>
            </a:r>
            <a:r>
              <a:rPr lang="en-US" dirty="0"/>
              <a:t> are the people impacted</a:t>
            </a:r>
            <a:r>
              <a:rPr lang="en-US" dirty="0" smtClean="0"/>
              <a:t>?</a:t>
            </a:r>
          </a:p>
          <a:p>
            <a:r>
              <a:rPr lang="en-US" i="1" dirty="0"/>
              <a:t>What</a:t>
            </a:r>
            <a:r>
              <a:rPr lang="en-US" dirty="0"/>
              <a:t> is the extent of the flood</a:t>
            </a:r>
            <a:r>
              <a:rPr lang="en-US" dirty="0" smtClean="0"/>
              <a:t>?</a:t>
            </a:r>
          </a:p>
          <a:p>
            <a:r>
              <a:rPr lang="en-US" i="1" dirty="0" smtClean="0"/>
              <a:t>Where</a:t>
            </a:r>
            <a:r>
              <a:rPr lang="en-US" dirty="0" smtClean="0"/>
              <a:t> </a:t>
            </a:r>
            <a:r>
              <a:rPr lang="en-US" dirty="0"/>
              <a:t>are buildings </a:t>
            </a:r>
            <a:r>
              <a:rPr lang="en-US" dirty="0" smtClean="0"/>
              <a:t>damaged?</a:t>
            </a:r>
          </a:p>
          <a:p>
            <a:r>
              <a:rPr lang="en-US" i="1" dirty="0"/>
              <a:t>Why</a:t>
            </a:r>
            <a:r>
              <a:rPr lang="en-US" dirty="0"/>
              <a:t> was recovery in one area slower than in other area</a:t>
            </a:r>
            <a:r>
              <a:rPr lang="en-US" dirty="0" smtClean="0"/>
              <a:t>?</a:t>
            </a:r>
          </a:p>
          <a:p>
            <a:r>
              <a:rPr lang="en-US" i="1" dirty="0" smtClean="0"/>
              <a:t>How</a:t>
            </a:r>
            <a:r>
              <a:rPr lang="en-US" dirty="0" smtClean="0"/>
              <a:t> </a:t>
            </a:r>
            <a:r>
              <a:rPr lang="en-US" dirty="0"/>
              <a:t>did an area become vulnerable to a disaster</a:t>
            </a:r>
            <a:r>
              <a:rPr lang="en-US" dirty="0" smtClean="0"/>
              <a:t>?</a:t>
            </a:r>
          </a:p>
        </p:txBody>
      </p:sp>
    </p:spTree>
    <p:extLst>
      <p:ext uri="{BB962C8B-B14F-4D97-AF65-F5344CB8AC3E}">
        <p14:creationId xmlns:p14="http://schemas.microsoft.com/office/powerpoint/2010/main" val="32773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GIS and Situation </a:t>
            </a:r>
            <a:r>
              <a:rPr lang="en-US" dirty="0" smtClean="0"/>
              <a:t>Awareness (SA)</a:t>
            </a:r>
            <a:endParaRPr lang="en-US" dirty="0"/>
          </a:p>
        </p:txBody>
      </p:sp>
      <p:sp>
        <p:nvSpPr>
          <p:cNvPr id="3" name="Content Placeholder 2"/>
          <p:cNvSpPr>
            <a:spLocks noGrp="1"/>
          </p:cNvSpPr>
          <p:nvPr>
            <p:ph idx="1"/>
          </p:nvPr>
        </p:nvSpPr>
        <p:spPr>
          <a:xfrm>
            <a:off x="5638800" y="1387619"/>
            <a:ext cx="6324600" cy="3733799"/>
          </a:xfrm>
        </p:spPr>
        <p:txBody>
          <a:bodyPr/>
          <a:lstStyle/>
          <a:p>
            <a:r>
              <a:rPr lang="en-US" dirty="0"/>
              <a:t>S</a:t>
            </a:r>
            <a:r>
              <a:rPr lang="en-US" dirty="0" smtClean="0"/>
              <a:t>ituation awareness: </a:t>
            </a:r>
            <a:r>
              <a:rPr lang="en-US" dirty="0"/>
              <a:t>knowing “what is going </a:t>
            </a:r>
            <a:r>
              <a:rPr lang="en-US" dirty="0" smtClean="0"/>
              <a:t>on” </a:t>
            </a:r>
            <a:br>
              <a:rPr lang="en-US" dirty="0" smtClean="0"/>
            </a:br>
            <a:endParaRPr lang="en-US" dirty="0" smtClean="0"/>
          </a:p>
          <a:p>
            <a:r>
              <a:rPr lang="en-US" dirty="0"/>
              <a:t>GIS </a:t>
            </a:r>
            <a:r>
              <a:rPr lang="en-US" dirty="0" smtClean="0"/>
              <a:t>has essential </a:t>
            </a:r>
            <a:r>
              <a:rPr lang="en-US" dirty="0"/>
              <a:t>role in managing the flow of geographic and other information needed </a:t>
            </a:r>
            <a:r>
              <a:rPr lang="en-US" dirty="0" smtClean="0"/>
              <a:t>for SA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87619"/>
            <a:ext cx="5274030" cy="4712845"/>
          </a:xfrm>
          <a:prstGeom prst="rect">
            <a:avLst/>
          </a:prstGeom>
        </p:spPr>
      </p:pic>
      <p:sp>
        <p:nvSpPr>
          <p:cNvPr id="5" name="Rectangle 4"/>
          <p:cNvSpPr/>
          <p:nvPr/>
        </p:nvSpPr>
        <p:spPr>
          <a:xfrm>
            <a:off x="5456448" y="5250887"/>
            <a:ext cx="6096000" cy="923330"/>
          </a:xfrm>
          <a:prstGeom prst="rect">
            <a:avLst/>
          </a:prstGeom>
        </p:spPr>
        <p:txBody>
          <a:bodyPr>
            <a:spAutoFit/>
          </a:bodyPr>
          <a:lstStyle/>
          <a:p>
            <a:r>
              <a:rPr lang="en-US" dirty="0">
                <a:latin typeface="Palatino Linotype" panose="02040502050505030304" pitchFamily="18" charset="0"/>
              </a:rPr>
              <a:t>A historic US military situation map from World War II and the Allied landings at Normandy, France, in 1944. (Public </a:t>
            </a:r>
            <a:r>
              <a:rPr lang="en-US" dirty="0" smtClean="0">
                <a:latin typeface="Palatino Linotype" panose="02040502050505030304" pitchFamily="18" charset="0"/>
              </a:rPr>
              <a:t>Domain)</a:t>
            </a:r>
            <a:endParaRPr lang="en-US" dirty="0">
              <a:latin typeface="Palatino Linotype" panose="02040502050505030304" pitchFamily="18" charset="0"/>
            </a:endParaRPr>
          </a:p>
        </p:txBody>
      </p:sp>
    </p:spTree>
    <p:extLst>
      <p:ext uri="{BB962C8B-B14F-4D97-AF65-F5344CB8AC3E}">
        <p14:creationId xmlns:p14="http://schemas.microsoft.com/office/powerpoint/2010/main" val="39657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GIS and Situation </a:t>
            </a:r>
            <a:r>
              <a:rPr lang="en-US" dirty="0" smtClean="0"/>
              <a:t>Awareness (SA)</a:t>
            </a:r>
            <a:endParaRPr lang="en-US" dirty="0"/>
          </a:p>
        </p:txBody>
      </p:sp>
      <p:sp>
        <p:nvSpPr>
          <p:cNvPr id="3" name="Content Placeholder 2"/>
          <p:cNvSpPr>
            <a:spLocks noGrp="1"/>
          </p:cNvSpPr>
          <p:nvPr>
            <p:ph idx="1"/>
          </p:nvPr>
        </p:nvSpPr>
        <p:spPr>
          <a:xfrm>
            <a:off x="5867400" y="1387619"/>
            <a:ext cx="6096000" cy="3733799"/>
          </a:xfrm>
        </p:spPr>
        <p:txBody>
          <a:bodyPr>
            <a:normAutofit fontScale="85000" lnSpcReduction="10000"/>
          </a:bodyPr>
          <a:lstStyle/>
          <a:p>
            <a:r>
              <a:rPr lang="en-US" dirty="0" smtClean="0"/>
              <a:t>Disaster-management </a:t>
            </a:r>
            <a:r>
              <a:rPr lang="en-US" dirty="0"/>
              <a:t>officials are making the role and functions of GIS more accessible during disasters</a:t>
            </a:r>
            <a:r>
              <a:rPr lang="en-US" dirty="0" smtClean="0"/>
              <a:t/>
            </a:r>
            <a:br>
              <a:rPr lang="en-US" dirty="0" smtClean="0"/>
            </a:br>
            <a:endParaRPr lang="en-US" dirty="0" smtClean="0"/>
          </a:p>
          <a:p>
            <a:r>
              <a:rPr lang="en-US" dirty="0" smtClean="0"/>
              <a:t>Real-time </a:t>
            </a:r>
            <a:r>
              <a:rPr lang="en-US" dirty="0"/>
              <a:t>situation </a:t>
            </a:r>
            <a:r>
              <a:rPr lang="en-US" dirty="0" smtClean="0"/>
              <a:t>awareness</a:t>
            </a:r>
            <a:br>
              <a:rPr lang="en-US" dirty="0" smtClean="0"/>
            </a:br>
            <a:endParaRPr lang="en-US" dirty="0" smtClean="0"/>
          </a:p>
          <a:p>
            <a:r>
              <a:rPr lang="en-US" dirty="0"/>
              <a:t>Unmanned Aerial Systems (UASs) or “drones” are becoming standard for real-time damage assessment</a:t>
            </a:r>
          </a:p>
        </p:txBody>
      </p:sp>
      <p:sp>
        <p:nvSpPr>
          <p:cNvPr id="5" name="Rectangle 4"/>
          <p:cNvSpPr/>
          <p:nvPr/>
        </p:nvSpPr>
        <p:spPr>
          <a:xfrm>
            <a:off x="74572" y="5257800"/>
            <a:ext cx="11011440" cy="646331"/>
          </a:xfrm>
          <a:prstGeom prst="rect">
            <a:avLst/>
          </a:prstGeom>
        </p:spPr>
        <p:txBody>
          <a:bodyPr wrap="square">
            <a:spAutoFit/>
          </a:bodyPr>
          <a:lstStyle/>
          <a:p>
            <a:r>
              <a:rPr lang="en-US" dirty="0">
                <a:latin typeface="Palatino Linotype" panose="02040502050505030304" pitchFamily="18" charset="0"/>
              </a:rPr>
              <a:t>A 2018 picture of getting ready to use a drone to understand beach erosion in Puerto Rico after 2017’s Hurricane Maria. (Public Domain, </a:t>
            </a:r>
            <a:r>
              <a:rPr lang="en-US" dirty="0" smtClean="0">
                <a:latin typeface="Palatino Linotype" panose="02040502050505030304" pitchFamily="18" charset="0"/>
                <a:hlinkClick r:id="rId2"/>
              </a:rPr>
              <a:t>www.fema.gov/media-library/assets/images/161181</a:t>
            </a:r>
            <a:r>
              <a:rPr lang="en-US" dirty="0" smtClean="0">
                <a:latin typeface="Palatino Linotype" panose="02040502050505030304" pitchFamily="18" charset="0"/>
              </a:rPr>
              <a:t>)</a:t>
            </a:r>
            <a:endParaRPr lang="en-US" dirty="0">
              <a:latin typeface="Palatino Linotype" panose="0204050205050503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2" y="1387618"/>
            <a:ext cx="5603440" cy="3733799"/>
          </a:xfrm>
          <a:prstGeom prst="rect">
            <a:avLst/>
          </a:prstGeom>
        </p:spPr>
      </p:pic>
    </p:spTree>
    <p:extLst>
      <p:ext uri="{BB962C8B-B14F-4D97-AF65-F5344CB8AC3E}">
        <p14:creationId xmlns:p14="http://schemas.microsoft.com/office/powerpoint/2010/main" val="27454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normAutofit fontScale="90000"/>
          </a:bodyPr>
          <a:lstStyle/>
          <a:p>
            <a:r>
              <a:rPr lang="en-US" dirty="0"/>
              <a:t>The Problem – The Continued Need for </a:t>
            </a:r>
            <a:r>
              <a:rPr lang="en-US" dirty="0" smtClean="0"/>
              <a:t/>
            </a:r>
            <a:br>
              <a:rPr lang="en-US" dirty="0" smtClean="0"/>
            </a:br>
            <a:r>
              <a:rPr lang="en-US" dirty="0" smtClean="0"/>
              <a:t>GIS </a:t>
            </a:r>
            <a:r>
              <a:rPr lang="en-US" dirty="0"/>
              <a:t>in Disaster Management</a:t>
            </a:r>
          </a:p>
        </p:txBody>
      </p:sp>
      <p:sp>
        <p:nvSpPr>
          <p:cNvPr id="3" name="Content Placeholder 2"/>
          <p:cNvSpPr>
            <a:spLocks noGrp="1"/>
          </p:cNvSpPr>
          <p:nvPr>
            <p:ph idx="1"/>
          </p:nvPr>
        </p:nvSpPr>
        <p:spPr>
          <a:xfrm>
            <a:off x="381000" y="1676400"/>
            <a:ext cx="11506200" cy="3809999"/>
          </a:xfrm>
        </p:spPr>
        <p:txBody>
          <a:bodyPr/>
          <a:lstStyle/>
          <a:p>
            <a:r>
              <a:rPr lang="en-US" dirty="0"/>
              <a:t>S</a:t>
            </a:r>
            <a:r>
              <a:rPr lang="en-US" dirty="0" smtClean="0"/>
              <a:t>till </a:t>
            </a:r>
            <a:r>
              <a:rPr lang="en-US" dirty="0"/>
              <a:t>need for improvement in terms of further utilizing GIS for disaster </a:t>
            </a:r>
            <a:r>
              <a:rPr lang="en-US" dirty="0" smtClean="0"/>
              <a:t>management</a:t>
            </a:r>
            <a:br>
              <a:rPr lang="en-US" dirty="0" smtClean="0"/>
            </a:br>
            <a:endParaRPr lang="en-US" dirty="0" smtClean="0"/>
          </a:p>
          <a:p>
            <a:r>
              <a:rPr lang="en-US" dirty="0"/>
              <a:t>S</a:t>
            </a:r>
            <a:r>
              <a:rPr lang="en-US" dirty="0" smtClean="0"/>
              <a:t>cope</a:t>
            </a:r>
            <a:r>
              <a:rPr lang="en-US" dirty="0"/>
              <a:t>, scale and intensity of disaster impacts continues to </a:t>
            </a:r>
            <a:r>
              <a:rPr lang="en-US" dirty="0" smtClean="0"/>
              <a:t>increase</a:t>
            </a:r>
            <a:br>
              <a:rPr lang="en-US" dirty="0" smtClean="0"/>
            </a:br>
            <a:endParaRPr lang="en-US" dirty="0" smtClean="0"/>
          </a:p>
          <a:p>
            <a:r>
              <a:rPr lang="en-US" dirty="0"/>
              <a:t>Larger and increasingly diverse segments of society</a:t>
            </a:r>
          </a:p>
        </p:txBody>
      </p:sp>
    </p:spTree>
    <p:extLst>
      <p:ext uri="{BB962C8B-B14F-4D97-AF65-F5344CB8AC3E}">
        <p14:creationId xmlns:p14="http://schemas.microsoft.com/office/powerpoint/2010/main" val="193236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88952" cy="1143000"/>
          </a:xfrm>
        </p:spPr>
        <p:txBody>
          <a:bodyPr/>
          <a:lstStyle/>
          <a:p>
            <a:r>
              <a:rPr lang="en-US" dirty="0"/>
              <a:t>Natural Disasters and Climate Change</a:t>
            </a:r>
          </a:p>
        </p:txBody>
      </p:sp>
      <p:sp>
        <p:nvSpPr>
          <p:cNvPr id="3" name="Content Placeholder 2"/>
          <p:cNvSpPr>
            <a:spLocks noGrp="1"/>
          </p:cNvSpPr>
          <p:nvPr>
            <p:ph idx="1"/>
          </p:nvPr>
        </p:nvSpPr>
        <p:spPr>
          <a:xfrm>
            <a:off x="6019800" y="2133600"/>
            <a:ext cx="5791200" cy="2057399"/>
          </a:xfrm>
        </p:spPr>
        <p:txBody>
          <a:bodyPr/>
          <a:lstStyle/>
          <a:p>
            <a:r>
              <a:rPr lang="en-US" dirty="0"/>
              <a:t>United States alone, 2018 saw 14 separate weather and climate events that exceeded over $1 billion USD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1600201"/>
            <a:ext cx="5587999" cy="3352800"/>
          </a:xfrm>
          <a:prstGeom prst="rect">
            <a:avLst/>
          </a:prstGeom>
        </p:spPr>
      </p:pic>
      <p:sp>
        <p:nvSpPr>
          <p:cNvPr id="5" name="Rectangle 4"/>
          <p:cNvSpPr/>
          <p:nvPr/>
        </p:nvSpPr>
        <p:spPr>
          <a:xfrm>
            <a:off x="267855" y="5209490"/>
            <a:ext cx="6132945" cy="646331"/>
          </a:xfrm>
          <a:prstGeom prst="rect">
            <a:avLst/>
          </a:prstGeom>
        </p:spPr>
        <p:txBody>
          <a:bodyPr wrap="square">
            <a:spAutoFit/>
          </a:bodyPr>
          <a:lstStyle/>
          <a:p>
            <a:r>
              <a:rPr lang="en-US" dirty="0">
                <a:latin typeface="Palatino Linotype" panose="02040502050505030304" pitchFamily="18" charset="0"/>
              </a:rPr>
              <a:t>Overview of 14, billon-dollar weather and climate events in the United States in 2018 (figure source: Smith (2019</a:t>
            </a:r>
            <a:r>
              <a:rPr lang="en-US" dirty="0" smtClean="0">
                <a:latin typeface="Palatino Linotype" panose="02040502050505030304" pitchFamily="18" charset="0"/>
              </a:rPr>
              <a:t>))</a:t>
            </a:r>
            <a:endParaRPr lang="en-US" dirty="0">
              <a:latin typeface="Palatino Linotype" panose="02040502050505030304" pitchFamily="18" charset="0"/>
            </a:endParaRPr>
          </a:p>
        </p:txBody>
      </p:sp>
    </p:spTree>
    <p:extLst>
      <p:ext uri="{BB962C8B-B14F-4D97-AF65-F5344CB8AC3E}">
        <p14:creationId xmlns:p14="http://schemas.microsoft.com/office/powerpoint/2010/main" val="305211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1983</Words>
  <Application>Microsoft Office PowerPoint</Application>
  <PresentationFormat>Widescreen</PresentationFormat>
  <Paragraphs>145</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Palatino Linotype</vt:lpstr>
      <vt:lpstr>Times New Roman</vt:lpstr>
      <vt:lpstr>1_Office Theme</vt:lpstr>
      <vt:lpstr>Chapter 1  A Survey of GIS for  Disaster Management  for additional materials, see: http://gisfordisastermanagement.com/  Recommended Citation: Tomaszewski, B. 2020. Chapter 1: A Survey of GIS for Disaster Management.  In: Geographic Information Systems for Disaster Management (Second Edition),  pp.1-30. Oxfordshire and New York: Routledge.</vt:lpstr>
      <vt:lpstr>Chapter 1 Objectives</vt:lpstr>
      <vt:lpstr>Introduction</vt:lpstr>
      <vt:lpstr>GIS and Geographical Context </vt:lpstr>
      <vt:lpstr>GIS and Geographical Context </vt:lpstr>
      <vt:lpstr>GIS and Situation Awareness (SA)</vt:lpstr>
      <vt:lpstr>GIS and Situation Awareness (SA)</vt:lpstr>
      <vt:lpstr>The Problem – The Continued Need for  GIS in Disaster Management</vt:lpstr>
      <vt:lpstr>Natural Disasters and Climate Change</vt:lpstr>
      <vt:lpstr>Natural Disasters and Climate Change</vt:lpstr>
      <vt:lpstr>Humanitarian Crisis and GIS – Conflict, Natural Disasters and Forced Displacement </vt:lpstr>
      <vt:lpstr>Progress and Challenges for Improved Coordination, Sharing, and Interoperability</vt:lpstr>
      <vt:lpstr>Continuing to Advocate for  GIS in Disaster Management</vt:lpstr>
      <vt:lpstr>The Opportunity – Increased Awareness and Advocacy of GIS and Mapping </vt:lpstr>
      <vt:lpstr>The Opportunity – Increased Awareness and Advocacy of GIS and Mapping </vt:lpstr>
      <vt:lpstr>The Opportunity – Increased Awareness and Advocacy of GIS and Mapping </vt:lpstr>
      <vt:lpstr>Spatial Thinking and Disaster Management</vt:lpstr>
      <vt:lpstr>Spatial Thinking and Disaster Management</vt:lpstr>
      <vt:lpstr>Spatial Thinking and Disaster Management</vt:lpstr>
      <vt:lpstr>Summary</vt:lpstr>
      <vt:lpstr>Discussion Questions</vt:lpstr>
      <vt:lpstr>Chapter 1 Exercise</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117</cp:revision>
  <cp:lastPrinted>2014-08-28T13:11:22Z</cp:lastPrinted>
  <dcterms:created xsi:type="dcterms:W3CDTF">2014-08-24T19:10:52Z</dcterms:created>
  <dcterms:modified xsi:type="dcterms:W3CDTF">2021-01-14T14:14:09Z</dcterms:modified>
</cp:coreProperties>
</file>