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pn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60"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66" r:id="rId22"/>
    <p:sldId id="332" r:id="rId23"/>
    <p:sldId id="289" r:id="rId24"/>
    <p:sldId id="290" r:id="rId25"/>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1" autoAdjust="0"/>
  </p:normalViewPr>
  <p:slideViewPr>
    <p:cSldViewPr>
      <p:cViewPr varScale="1">
        <p:scale>
          <a:sx n="108" d="100"/>
          <a:sy n="108" d="100"/>
        </p:scale>
        <p:origin x="632" y="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501A950-67C6-4E97-9C18-B8454C4D4314}" type="datetimeFigureOut">
              <a:rPr lang="en-US" smtClean="0"/>
              <a:t>1/14/2021</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032B0FC-E78D-43DE-88C1-22F7F5EC2A63}" type="slidenum">
              <a:rPr lang="en-US" smtClean="0"/>
              <a:t>‹#›</a:t>
            </a:fld>
            <a:endParaRPr lang="en-US"/>
          </a:p>
        </p:txBody>
      </p:sp>
    </p:spTree>
    <p:extLst>
      <p:ext uri="{BB962C8B-B14F-4D97-AF65-F5344CB8AC3E}">
        <p14:creationId xmlns:p14="http://schemas.microsoft.com/office/powerpoint/2010/main" val="35065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smtClean="0"/>
              <a:t>V1.2</a:t>
            </a:r>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a:t>
            </a:fld>
            <a:endParaRPr lang="en-US"/>
          </a:p>
        </p:txBody>
      </p:sp>
    </p:spTree>
    <p:extLst>
      <p:ext uri="{BB962C8B-B14F-4D97-AF65-F5344CB8AC3E}">
        <p14:creationId xmlns:p14="http://schemas.microsoft.com/office/powerpoint/2010/main" val="217231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a:t>
            </a:fld>
            <a:endParaRPr lang="en-US"/>
          </a:p>
        </p:txBody>
      </p:sp>
    </p:spTree>
    <p:extLst>
      <p:ext uri="{BB962C8B-B14F-4D97-AF65-F5344CB8AC3E}">
        <p14:creationId xmlns:p14="http://schemas.microsoft.com/office/powerpoint/2010/main" val="11424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21</a:t>
            </a:fld>
            <a:endParaRPr lang="en-US"/>
          </a:p>
        </p:txBody>
      </p:sp>
    </p:spTree>
    <p:extLst>
      <p:ext uri="{BB962C8B-B14F-4D97-AF65-F5344CB8AC3E}">
        <p14:creationId xmlns:p14="http://schemas.microsoft.com/office/powerpoint/2010/main" val="18571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Palatino Linotype" panose="0204050205050503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8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8895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506509" y="6245352"/>
            <a:ext cx="11175945" cy="338554"/>
          </a:xfrm>
          <a:prstGeom prst="rect">
            <a:avLst/>
          </a:prstGeom>
        </p:spPr>
        <p:txBody>
          <a:bodyPr wrap="none">
            <a:spAutoFit/>
          </a:bodyPr>
          <a:lstStyle/>
          <a:p>
            <a:pPr algn="ctr"/>
            <a:r>
              <a:rPr lang="en-US" sz="1600" dirty="0" smtClean="0">
                <a:latin typeface="Palatino Linotype" panose="02040502050505030304" pitchFamily="18" charset="0"/>
              </a:rPr>
              <a:t>Chapter 10: Special Topics, Future Technology, Professional Career Options, and Geographic Information Systems Trends</a:t>
            </a:r>
            <a:endParaRPr lang="en-US" sz="1600" dirty="0">
              <a:latin typeface="Palatino Linotype" panose="02040502050505030304" pitchFamily="18" charset="0"/>
            </a:endParaRPr>
          </a:p>
        </p:txBody>
      </p:sp>
      <p:sp>
        <p:nvSpPr>
          <p:cNvPr id="8" name="TextBox 7"/>
          <p:cNvSpPr txBox="1"/>
          <p:nvPr userDrawn="1"/>
        </p:nvSpPr>
        <p:spPr>
          <a:xfrm>
            <a:off x="0" y="6488668"/>
            <a:ext cx="12156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Palatino Linotype" panose="02040502050505030304" pitchFamily="18" charset="0"/>
              </a:rPr>
              <a:t>Geographic Information Systems (GIS) for Disaster Management (Second Edition)</a:t>
            </a:r>
            <a:r>
              <a:rPr lang="en-US" dirty="0" smtClean="0">
                <a:latin typeface="Palatino Linotype" panose="02040502050505030304" pitchFamily="18" charset="0"/>
              </a:rPr>
              <a:t> © 2021 Brian</a:t>
            </a:r>
            <a:r>
              <a:rPr lang="en-US" baseline="0" dirty="0" smtClean="0">
                <a:latin typeface="Palatino Linotype" panose="02040502050505030304" pitchFamily="18" charset="0"/>
              </a:rPr>
              <a:t> Tomaszewski</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3750112303"/>
      </p:ext>
    </p:extLst>
  </p:cSld>
  <p:clrMap bg1="dk1" tx1="lt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gisfordisastermanagemen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theconversation.com/why-pokemon-go-became-an-instant-phenomenon-62412" TargetMode="External"/><Relationship Id="rId4" Type="http://schemas.openxmlformats.org/officeDocument/2006/relationships/hyperlink" Target="https://en.wikipedia.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time_continue=8&amp;v=uimSnxUPbI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istbok.ucgi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ema.gov/grants" TargetMode="External"/><Relationship Id="rId2" Type="http://schemas.openxmlformats.org/officeDocument/2006/relationships/hyperlink" Target="http://www.nsf.gov/naturaldisast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hyperlink" Target="https://ec.europa.eu/echo/funding-evaluations/funding-humanitarian-aid_en" TargetMode="External"/><Relationship Id="rId3" Type="http://schemas.openxmlformats.org/officeDocument/2006/relationships/hyperlink" Target="http://www.google.org/" TargetMode="External"/><Relationship Id="rId7" Type="http://schemas.openxmlformats.org/officeDocument/2006/relationships/hyperlink" Target="https://ec.europa.eu/regional_policy/en/funding/solidarity-fund/" TargetMode="External"/><Relationship Id="rId2" Type="http://schemas.openxmlformats.org/officeDocument/2006/relationships/hyperlink" Target="http://www.hiltonfoundation.org/priorities/disaster-relief-and-recovery" TargetMode="External"/><Relationship Id="rId1" Type="http://schemas.openxmlformats.org/officeDocument/2006/relationships/slideLayout" Target="../slideLayouts/slideLayout2.xml"/><Relationship Id="rId6" Type="http://schemas.openxmlformats.org/officeDocument/2006/relationships/hyperlink" Target="http://www.gov.uk/international-development-funding" TargetMode="External"/><Relationship Id="rId5" Type="http://schemas.openxmlformats.org/officeDocument/2006/relationships/hyperlink" Target="http://www.gatesfoundation.org/what-we-do/global-development/emergency-response" TargetMode="External"/><Relationship Id="rId4" Type="http://schemas.openxmlformats.org/officeDocument/2006/relationships/hyperlink" Target="http://www.microsoft.com/en-us/philanthropi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isfordisastermanagement.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atarobot.com/" TargetMode="External"/><Relationship Id="rId2" Type="http://schemas.openxmlformats.org/officeDocument/2006/relationships/hyperlink" Target="https://www.esri.com/" TargetMode="External"/><Relationship Id="rId1" Type="http://schemas.openxmlformats.org/officeDocument/2006/relationships/slideLayout" Target="../slideLayouts/slideLayout2.xml"/><Relationship Id="rId6" Type="http://schemas.openxmlformats.org/officeDocument/2006/relationships/hyperlink" Target="https://www.sas.com/" TargetMode="External"/><Relationship Id="rId5" Type="http://schemas.openxmlformats.org/officeDocument/2006/relationships/hyperlink" Target="https://www.techrepublic.com/" TargetMode="External"/><Relationship Id="rId4" Type="http://schemas.openxmlformats.org/officeDocument/2006/relationships/hyperlink" Target="http://www.gartne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ongodb.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227"/>
            <a:ext cx="4267200" cy="6137973"/>
          </a:xfrm>
          <a:prstGeom prst="rect">
            <a:avLst/>
          </a:prstGeom>
        </p:spPr>
      </p:pic>
      <p:sp>
        <p:nvSpPr>
          <p:cNvPr id="6" name="Title 1"/>
          <p:cNvSpPr>
            <a:spLocks noGrp="1"/>
          </p:cNvSpPr>
          <p:nvPr>
            <p:ph type="ctrTitle"/>
          </p:nvPr>
        </p:nvSpPr>
        <p:spPr>
          <a:xfrm>
            <a:off x="4495800" y="34227"/>
            <a:ext cx="7620000" cy="6137973"/>
          </a:xfrm>
        </p:spPr>
        <p:txBody>
          <a:bodyPr>
            <a:normAutofit fontScale="90000"/>
          </a:bodyPr>
          <a:lstStyle/>
          <a:p>
            <a:r>
              <a:rPr lang="en-US" dirty="0">
                <a:latin typeface="Palatino Linotype" panose="02040502050505030304" pitchFamily="18" charset="0"/>
              </a:rPr>
              <a:t>Chapter </a:t>
            </a:r>
            <a:r>
              <a:rPr lang="en-US" dirty="0" smtClean="0">
                <a:latin typeface="Palatino Linotype" panose="02040502050505030304" pitchFamily="18" charset="0"/>
              </a:rPr>
              <a:t>10</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t>Special Topics, Future Technology, Professional Career Options, and Geographic Information Systems Trends</a:t>
            </a:r>
            <a:r>
              <a:rPr lang="en-US" dirty="0">
                <a:latin typeface="Palatino Linotype" panose="02040502050505030304" pitchFamily="18" charset="0"/>
              </a:rPr>
              <a:t/>
            </a:r>
            <a:br>
              <a:rPr lang="en-US" dirty="0">
                <a:latin typeface="Palatino Linotype" panose="02040502050505030304" pitchFamily="18" charset="0"/>
              </a:rPr>
            </a:br>
            <a:r>
              <a:rPr lang="en-US" sz="3100" dirty="0" smtClean="0">
                <a:latin typeface="Palatino Linotype" panose="02040502050505030304" pitchFamily="18" charset="0"/>
              </a:rPr>
              <a:t>for additional materials, see:</a:t>
            </a:r>
            <a:r>
              <a:rPr lang="en-US" dirty="0">
                <a:latin typeface="Palatino Linotype" panose="02040502050505030304" pitchFamily="18" charset="0"/>
              </a:rPr>
              <a:t/>
            </a:r>
            <a:br>
              <a:rPr lang="en-US" dirty="0">
                <a:latin typeface="Palatino Linotype" panose="02040502050505030304" pitchFamily="18" charset="0"/>
              </a:rPr>
            </a:br>
            <a:r>
              <a:rPr lang="en-US" sz="3100" dirty="0">
                <a:latin typeface="Palatino Linotype" panose="02040502050505030304" pitchFamily="18" charset="0"/>
                <a:hlinkClick r:id="rId4"/>
              </a:rPr>
              <a:t>http://gisfordisastermanagement.com</a:t>
            </a:r>
            <a:r>
              <a:rPr lang="en-US" sz="3100" dirty="0" smtClean="0">
                <a:latin typeface="Palatino Linotype" panose="02040502050505030304" pitchFamily="18" charset="0"/>
                <a:hlinkClick r:id="rId4"/>
              </a:rPr>
              <a:t>/</a:t>
            </a:r>
            <a:r>
              <a:rPr lang="en-US" sz="3100" dirty="0"/>
              <a:t/>
            </a:r>
            <a:br>
              <a:rPr lang="en-US" sz="3100" dirty="0"/>
            </a:br>
            <a:r>
              <a:rPr lang="en-US" sz="3100" dirty="0">
                <a:latin typeface="Palatino Linotype" panose="02040502050505030304" pitchFamily="18" charset="0"/>
              </a:rPr>
              <a:t/>
            </a:r>
            <a:br>
              <a:rPr lang="en-US" sz="3100" dirty="0">
                <a:latin typeface="Palatino Linotype" panose="02040502050505030304" pitchFamily="18" charset="0"/>
              </a:rPr>
            </a:br>
            <a:r>
              <a:rPr lang="en-US" sz="2800" dirty="0">
                <a:latin typeface="Palatino Linotype" panose="02040502050505030304" pitchFamily="18" charset="0"/>
              </a:rPr>
              <a:t>Recommended Citation:</a:t>
            </a:r>
            <a:r>
              <a:rPr lang="en-US" sz="3100" dirty="0">
                <a:latin typeface="Palatino Linotype" panose="02040502050505030304" pitchFamily="18" charset="0"/>
              </a:rPr>
              <a:t/>
            </a:r>
            <a:br>
              <a:rPr lang="en-US" sz="3100" dirty="0">
                <a:latin typeface="Palatino Linotype" panose="02040502050505030304" pitchFamily="18" charset="0"/>
              </a:rPr>
            </a:br>
            <a:r>
              <a:rPr lang="en-US" sz="1700" dirty="0" smtClean="0"/>
              <a:t>Tomaszewski</a:t>
            </a:r>
            <a:r>
              <a:rPr lang="en-US" sz="1700" dirty="0"/>
              <a:t>, B. </a:t>
            </a:r>
            <a:r>
              <a:rPr lang="en-US" sz="1700" dirty="0" smtClean="0"/>
              <a:t>2020. </a:t>
            </a:r>
            <a:r>
              <a:rPr lang="en-US" sz="1700" dirty="0" smtClean="0"/>
              <a:t>Chapter 10</a:t>
            </a:r>
            <a:r>
              <a:rPr lang="en-US" sz="1700" dirty="0"/>
              <a:t>: Special Topics, Future Technology, Professional Career Options, and Geographic Information Systems Trends. </a:t>
            </a:r>
            <a:r>
              <a:rPr lang="en-US" sz="1700" dirty="0" smtClean="0"/>
              <a:t>In: </a:t>
            </a:r>
            <a:r>
              <a:rPr lang="en-US" sz="1700" i="1" dirty="0" smtClean="0"/>
              <a:t>Geographic Information Systems for Disaster Management (Second Edition)</a:t>
            </a:r>
            <a:r>
              <a:rPr lang="en-US" sz="1700" dirty="0" smtClean="0"/>
              <a:t>, pp. 407-444. </a:t>
            </a:r>
            <a:br>
              <a:rPr lang="en-US" sz="1700" dirty="0" smtClean="0"/>
            </a:br>
            <a:r>
              <a:rPr lang="en-US" sz="1700" dirty="0" err="1" smtClean="0"/>
              <a:t>Oxfordshire</a:t>
            </a:r>
            <a:r>
              <a:rPr lang="en-US" sz="1700" dirty="0" smtClean="0"/>
              <a:t> </a:t>
            </a:r>
            <a:r>
              <a:rPr lang="en-US" sz="1700" dirty="0"/>
              <a:t>and New York: Routledge</a:t>
            </a:r>
            <a:r>
              <a:rPr lang="en-US" sz="1700" dirty="0" smtClean="0"/>
              <a:t>.</a:t>
            </a:r>
            <a:endParaRPr lang="en-US" sz="1700" dirty="0"/>
          </a:p>
        </p:txBody>
      </p:sp>
    </p:spTree>
    <p:extLst>
      <p:ext uri="{BB962C8B-B14F-4D97-AF65-F5344CB8AC3E}">
        <p14:creationId xmlns:p14="http://schemas.microsoft.com/office/powerpoint/2010/main" val="536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 Science</a:t>
            </a:r>
          </a:p>
        </p:txBody>
      </p:sp>
      <p:sp>
        <p:nvSpPr>
          <p:cNvPr id="3" name="Content Placeholder 2"/>
          <p:cNvSpPr>
            <a:spLocks noGrp="1"/>
          </p:cNvSpPr>
          <p:nvPr>
            <p:ph idx="1"/>
          </p:nvPr>
        </p:nvSpPr>
        <p:spPr>
          <a:xfrm>
            <a:off x="188976" y="1371600"/>
            <a:ext cx="11811000" cy="4525963"/>
          </a:xfrm>
        </p:spPr>
        <p:txBody>
          <a:bodyPr>
            <a:normAutofit fontScale="92500" lnSpcReduction="10000"/>
          </a:bodyPr>
          <a:lstStyle/>
          <a:p>
            <a:r>
              <a:rPr lang="en-US" dirty="0"/>
              <a:t>Data </a:t>
            </a:r>
            <a:r>
              <a:rPr lang="en-US" dirty="0" smtClean="0"/>
              <a:t>science: “</a:t>
            </a:r>
            <a:r>
              <a:rPr lang="en-US" dirty="0"/>
              <a:t>field of study that combines domain expertise, programming skills, and knowledge of mathematics and statistics to extract meaningful insights from data” (</a:t>
            </a:r>
            <a:r>
              <a:rPr lang="en-US" dirty="0" err="1"/>
              <a:t>Datarobot</a:t>
            </a:r>
            <a:r>
              <a:rPr lang="en-US" dirty="0"/>
              <a:t> 2020</a:t>
            </a:r>
            <a:r>
              <a:rPr lang="en-US" dirty="0" smtClean="0"/>
              <a:t>)</a:t>
            </a:r>
            <a:br>
              <a:rPr lang="en-US" dirty="0" smtClean="0"/>
            </a:br>
            <a:endParaRPr lang="en-US" dirty="0" smtClean="0"/>
          </a:p>
          <a:p>
            <a:r>
              <a:rPr lang="en-US" i="1" dirty="0"/>
              <a:t>Spatial</a:t>
            </a:r>
            <a:r>
              <a:rPr lang="en-US" dirty="0"/>
              <a:t> data </a:t>
            </a:r>
            <a:r>
              <a:rPr lang="en-US" dirty="0" smtClean="0"/>
              <a:t>science: look </a:t>
            </a:r>
            <a:r>
              <a:rPr lang="en-US" dirty="0"/>
              <a:t>specifically at spatial patterns and process by drawing upon machine learning, artificial intelligence and deep learning </a:t>
            </a:r>
            <a:r>
              <a:rPr lang="en-US" dirty="0" smtClean="0"/>
              <a:t>algorithms</a:t>
            </a:r>
            <a:br>
              <a:rPr lang="en-US" dirty="0" smtClean="0"/>
            </a:br>
            <a:endParaRPr lang="en-US" dirty="0" smtClean="0"/>
          </a:p>
          <a:p>
            <a:r>
              <a:rPr lang="en-US" dirty="0" err="1"/>
              <a:t>Jupyter</a:t>
            </a:r>
            <a:r>
              <a:rPr lang="en-US" dirty="0"/>
              <a:t> notebook </a:t>
            </a:r>
            <a:r>
              <a:rPr lang="en-US" dirty="0" smtClean="0"/>
              <a:t>environment </a:t>
            </a:r>
            <a:r>
              <a:rPr lang="en-US" dirty="0"/>
              <a:t>(Chapter 3</a:t>
            </a:r>
            <a:r>
              <a:rPr lang="en-US" dirty="0" smtClean="0"/>
              <a:t>): spatial </a:t>
            </a:r>
            <a:r>
              <a:rPr lang="en-US" dirty="0"/>
              <a:t>data science process </a:t>
            </a:r>
          </a:p>
        </p:txBody>
      </p:sp>
    </p:spTree>
    <p:extLst>
      <p:ext uri="{BB962C8B-B14F-4D97-AF65-F5344CB8AC3E}">
        <p14:creationId xmlns:p14="http://schemas.microsoft.com/office/powerpoint/2010/main" val="279451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and Augmented Reality</a:t>
            </a:r>
          </a:p>
        </p:txBody>
      </p:sp>
      <p:sp>
        <p:nvSpPr>
          <p:cNvPr id="3" name="Content Placeholder 2"/>
          <p:cNvSpPr>
            <a:spLocks noGrp="1"/>
          </p:cNvSpPr>
          <p:nvPr>
            <p:ph idx="1"/>
          </p:nvPr>
        </p:nvSpPr>
        <p:spPr>
          <a:xfrm>
            <a:off x="6858000" y="1402080"/>
            <a:ext cx="5181600" cy="4483178"/>
          </a:xfrm>
        </p:spPr>
        <p:txBody>
          <a:bodyPr>
            <a:normAutofit fontScale="92500" lnSpcReduction="10000"/>
          </a:bodyPr>
          <a:lstStyle/>
          <a:p>
            <a:r>
              <a:rPr lang="en-US" dirty="0"/>
              <a:t>Virtual </a:t>
            </a:r>
            <a:r>
              <a:rPr lang="en-US" dirty="0" smtClean="0"/>
              <a:t>reality (VR):  completely </a:t>
            </a:r>
            <a:r>
              <a:rPr lang="en-US" dirty="0"/>
              <a:t>digital, virtual world that a person immerses themselves in with something like a special pair of </a:t>
            </a:r>
            <a:r>
              <a:rPr lang="en-US" dirty="0" smtClean="0"/>
              <a:t>goggles</a:t>
            </a:r>
            <a:br>
              <a:rPr lang="en-US" dirty="0" smtClean="0"/>
            </a:br>
            <a:endParaRPr lang="en-US" dirty="0" smtClean="0"/>
          </a:p>
          <a:p>
            <a:r>
              <a:rPr lang="en-US" dirty="0"/>
              <a:t>Augmented </a:t>
            </a:r>
            <a:r>
              <a:rPr lang="en-US" dirty="0" smtClean="0"/>
              <a:t>reality (AR): digital </a:t>
            </a:r>
            <a:r>
              <a:rPr lang="en-US" dirty="0"/>
              <a:t>artifacts are placed on top of real-world scenes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886200"/>
            <a:ext cx="3628872" cy="21514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1107507"/>
            <a:ext cx="3296640" cy="2702494"/>
          </a:xfrm>
          <a:prstGeom prst="rect">
            <a:avLst/>
          </a:prstGeom>
        </p:spPr>
      </p:pic>
      <p:sp>
        <p:nvSpPr>
          <p:cNvPr id="6" name="Rectangle 5"/>
          <p:cNvSpPr/>
          <p:nvPr/>
        </p:nvSpPr>
        <p:spPr>
          <a:xfrm>
            <a:off x="3931920" y="1580970"/>
            <a:ext cx="3048000" cy="1200329"/>
          </a:xfrm>
          <a:prstGeom prst="rect">
            <a:avLst/>
          </a:prstGeom>
        </p:spPr>
        <p:txBody>
          <a:bodyPr wrap="square">
            <a:spAutoFit/>
          </a:bodyPr>
          <a:lstStyle/>
          <a:p>
            <a:r>
              <a:rPr lang="en-US" dirty="0" smtClean="0"/>
              <a:t>Oculus Rift virtual reality glasses. Public Domain: </a:t>
            </a:r>
            <a:r>
              <a:rPr lang="en-US" sz="1200" dirty="0" smtClean="0">
                <a:hlinkClick r:id="rId4"/>
              </a:rPr>
              <a:t>https://en.wikipedia.org/wiki/Oculus_Rift#/media/File:Oculus-Rift-CV1-Headset-Front.jpg</a:t>
            </a:r>
            <a:endParaRPr lang="en-US" sz="1200" dirty="0"/>
          </a:p>
        </p:txBody>
      </p:sp>
      <p:sp>
        <p:nvSpPr>
          <p:cNvPr id="7" name="Rectangle 6"/>
          <p:cNvSpPr/>
          <p:nvPr/>
        </p:nvSpPr>
        <p:spPr>
          <a:xfrm>
            <a:off x="3934968" y="4038599"/>
            <a:ext cx="2545080" cy="1846659"/>
          </a:xfrm>
          <a:prstGeom prst="rect">
            <a:avLst/>
          </a:prstGeom>
        </p:spPr>
        <p:txBody>
          <a:bodyPr wrap="square">
            <a:spAutoFit/>
          </a:bodyPr>
          <a:lstStyle/>
          <a:p>
            <a:r>
              <a:rPr lang="en-US" dirty="0"/>
              <a:t>Pokémon Go, an augmented-reality geo-game. </a:t>
            </a:r>
            <a:r>
              <a:rPr lang="en-US" sz="1200" dirty="0" smtClean="0">
                <a:hlinkClick r:id="rId5"/>
              </a:rPr>
              <a:t>https</a:t>
            </a:r>
            <a:r>
              <a:rPr lang="en-US" sz="1200" dirty="0">
                <a:hlinkClick r:id="rId5"/>
              </a:rPr>
              <a:t>://theconversation.com/why-pokemon-go-became-an-instant-phenomenon-62412</a:t>
            </a:r>
            <a:r>
              <a:rPr lang="en-US" sz="1200" dirty="0"/>
              <a:t> CC BY 4.0: https://creativecommons.org/licenses/by/4.0</a:t>
            </a:r>
            <a:r>
              <a:rPr lang="en-US" sz="1200" dirty="0" smtClean="0"/>
              <a:t>/.</a:t>
            </a:r>
            <a:endParaRPr lang="en-US" sz="1200" dirty="0"/>
          </a:p>
        </p:txBody>
      </p:sp>
    </p:spTree>
    <p:extLst>
      <p:ext uri="{BB962C8B-B14F-4D97-AF65-F5344CB8AC3E}">
        <p14:creationId xmlns:p14="http://schemas.microsoft.com/office/powerpoint/2010/main" val="214179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 VR, GIS, and </a:t>
            </a:r>
            <a:r>
              <a:rPr lang="en-US" dirty="0" smtClean="0"/>
              <a:t>Disaster Management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79144"/>
            <a:ext cx="9170973" cy="4318000"/>
          </a:xfrm>
          <a:prstGeom prst="rect">
            <a:avLst/>
          </a:prstGeom>
        </p:spPr>
      </p:pic>
      <p:sp>
        <p:nvSpPr>
          <p:cNvPr id="5" name="Rectangle 4"/>
          <p:cNvSpPr/>
          <p:nvPr/>
        </p:nvSpPr>
        <p:spPr>
          <a:xfrm>
            <a:off x="0" y="5597144"/>
            <a:ext cx="12192000" cy="646331"/>
          </a:xfrm>
          <a:prstGeom prst="rect">
            <a:avLst/>
          </a:prstGeom>
        </p:spPr>
        <p:txBody>
          <a:bodyPr wrap="square">
            <a:spAutoFit/>
          </a:bodyPr>
          <a:lstStyle/>
          <a:p>
            <a:pPr algn="ctr"/>
            <a:r>
              <a:rPr lang="en-US" dirty="0"/>
              <a:t>Combining AR with drone flight to determine landmarks and streets during a flood event. </a:t>
            </a:r>
            <a:r>
              <a:rPr lang="en-US" dirty="0" smtClean="0"/>
              <a:t/>
            </a:r>
            <a:br>
              <a:rPr lang="en-US" dirty="0" smtClean="0"/>
            </a:br>
            <a:r>
              <a:rPr lang="en-US" dirty="0" smtClean="0"/>
              <a:t>Image </a:t>
            </a:r>
            <a:r>
              <a:rPr lang="en-US" dirty="0"/>
              <a:t>from </a:t>
            </a:r>
            <a:r>
              <a:rPr lang="en-US" dirty="0">
                <a:hlinkClick r:id="rId3"/>
              </a:rPr>
              <a:t>www.youtube.com/watch?time_continue=8&amp;v=uimSnxUPbIE</a:t>
            </a:r>
            <a:r>
              <a:rPr lang="en-US" dirty="0" smtClean="0"/>
              <a:t>. </a:t>
            </a:r>
            <a:endParaRPr lang="en-US" dirty="0"/>
          </a:p>
        </p:txBody>
      </p:sp>
    </p:spTree>
    <p:extLst>
      <p:ext uri="{BB962C8B-B14F-4D97-AF65-F5344CB8AC3E}">
        <p14:creationId xmlns:p14="http://schemas.microsoft.com/office/powerpoint/2010/main" val="34062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Geographic Information Science and </a:t>
            </a:r>
            <a:r>
              <a:rPr lang="en-US" dirty="0" smtClean="0"/>
              <a:t/>
            </a:r>
            <a:br>
              <a:rPr lang="en-US" dirty="0" smtClean="0"/>
            </a:br>
            <a:r>
              <a:rPr lang="en-US" dirty="0" smtClean="0"/>
              <a:t>Disaster </a:t>
            </a:r>
            <a:r>
              <a:rPr lang="en-US" dirty="0"/>
              <a:t>Management</a:t>
            </a:r>
          </a:p>
        </p:txBody>
      </p:sp>
      <p:sp>
        <p:nvSpPr>
          <p:cNvPr id="3" name="Content Placeholder 2"/>
          <p:cNvSpPr>
            <a:spLocks noGrp="1"/>
          </p:cNvSpPr>
          <p:nvPr>
            <p:ph idx="1"/>
          </p:nvPr>
        </p:nvSpPr>
        <p:spPr>
          <a:xfrm>
            <a:off x="18288" y="1600200"/>
            <a:ext cx="11963400" cy="4190999"/>
          </a:xfrm>
        </p:spPr>
        <p:txBody>
          <a:bodyPr>
            <a:normAutofit fontScale="77500" lnSpcReduction="20000"/>
          </a:bodyPr>
          <a:lstStyle/>
          <a:p>
            <a:r>
              <a:rPr lang="en-US" dirty="0" smtClean="0"/>
              <a:t>Interdisciplinary </a:t>
            </a:r>
            <a:r>
              <a:rPr lang="en-US" dirty="0"/>
              <a:t>field concerned with the underlying theory and methods of GIS, questions related to the nature of geographic information itself and the impacts of geospatial technology on society and individuals, and the impacts of society and individuals on geospatial technology (Mark 2003; </a:t>
            </a:r>
            <a:r>
              <a:rPr lang="en-US" dirty="0" err="1"/>
              <a:t>DiBiase</a:t>
            </a:r>
            <a:r>
              <a:rPr lang="en-US" dirty="0"/>
              <a:t> et al. 2006</a:t>
            </a:r>
            <a:r>
              <a:rPr lang="en-US" dirty="0" smtClean="0"/>
              <a:t>)</a:t>
            </a:r>
            <a:br>
              <a:rPr lang="en-US" dirty="0" smtClean="0"/>
            </a:br>
            <a:endParaRPr lang="en-US" dirty="0" smtClean="0"/>
          </a:p>
          <a:p>
            <a:r>
              <a:rPr lang="en-US" dirty="0" smtClean="0"/>
              <a:t>Seeks </a:t>
            </a:r>
            <a:r>
              <a:rPr lang="en-US" dirty="0"/>
              <a:t>to develop the next generation of GIS technology through scientific inquiry in a wide variety of fields: computer science, information technology, spatial cognition, statistics, cartography, and any other discipline relevant to </a:t>
            </a:r>
            <a:r>
              <a:rPr lang="en-US" dirty="0" err="1" smtClean="0"/>
              <a:t>GISystems</a:t>
            </a:r>
            <a:r>
              <a:rPr lang="en-US" dirty="0" smtClean="0"/>
              <a:t/>
            </a:r>
            <a:br>
              <a:rPr lang="en-US" dirty="0" smtClean="0"/>
            </a:br>
            <a:endParaRPr lang="en-US" dirty="0" smtClean="0"/>
          </a:p>
          <a:p>
            <a:r>
              <a:rPr lang="en-US" dirty="0"/>
              <a:t>University Consortium for Geographic Information Science, Geographic Information Science and Technology Body of Knowledge (UCGIS GIS&amp;T BOK</a:t>
            </a:r>
            <a:r>
              <a:rPr lang="en-US" dirty="0" smtClean="0"/>
              <a:t>): </a:t>
            </a:r>
            <a:r>
              <a:rPr lang="en-US" dirty="0">
                <a:hlinkClick r:id="rId2"/>
              </a:rPr>
              <a:t>https://gistbok.ucgis.org/all-topics</a:t>
            </a:r>
            <a:r>
              <a:rPr lang="en-US" dirty="0" smtClean="0"/>
              <a:t> </a:t>
            </a:r>
            <a:endParaRPr lang="en-US" dirty="0"/>
          </a:p>
        </p:txBody>
      </p:sp>
    </p:spTree>
    <p:extLst>
      <p:ext uri="{BB962C8B-B14F-4D97-AF65-F5344CB8AC3E}">
        <p14:creationId xmlns:p14="http://schemas.microsoft.com/office/powerpoint/2010/main" val="23300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GIS for Disaster Management</a:t>
            </a:r>
          </a:p>
        </p:txBody>
      </p:sp>
      <p:sp>
        <p:nvSpPr>
          <p:cNvPr id="3" name="Content Placeholder 2"/>
          <p:cNvSpPr>
            <a:spLocks noGrp="1"/>
          </p:cNvSpPr>
          <p:nvPr>
            <p:ph idx="1"/>
          </p:nvPr>
        </p:nvSpPr>
        <p:spPr>
          <a:xfrm>
            <a:off x="152400" y="1371600"/>
            <a:ext cx="11811000" cy="4525963"/>
          </a:xfrm>
        </p:spPr>
        <p:txBody>
          <a:bodyPr>
            <a:normAutofit fontScale="85000" lnSpcReduction="10000"/>
          </a:bodyPr>
          <a:lstStyle/>
          <a:p>
            <a:r>
              <a:rPr lang="en-US" dirty="0" smtClean="0"/>
              <a:t>More </a:t>
            </a:r>
            <a:r>
              <a:rPr lang="en-US" dirty="0"/>
              <a:t>complex natural disasters and humanitarian </a:t>
            </a:r>
            <a:r>
              <a:rPr lang="en-US" dirty="0" smtClean="0"/>
              <a:t>situations</a:t>
            </a:r>
            <a:br>
              <a:rPr lang="en-US" dirty="0" smtClean="0"/>
            </a:br>
            <a:r>
              <a:rPr lang="en-US" dirty="0" smtClean="0"/>
              <a:t> </a:t>
            </a:r>
          </a:p>
          <a:p>
            <a:r>
              <a:rPr lang="en-US" dirty="0" smtClean="0"/>
              <a:t>Massive </a:t>
            </a:r>
            <a:r>
              <a:rPr lang="en-US" dirty="0"/>
              <a:t>volumes of big </a:t>
            </a:r>
            <a:r>
              <a:rPr lang="en-US" dirty="0" smtClean="0"/>
              <a:t>data: advanced analytics</a:t>
            </a:r>
            <a:br>
              <a:rPr lang="en-US" dirty="0" smtClean="0"/>
            </a:br>
            <a:endParaRPr lang="en-US" dirty="0" smtClean="0"/>
          </a:p>
          <a:p>
            <a:r>
              <a:rPr lang="en-US" dirty="0"/>
              <a:t>Indoor mapping, Internet of Things (</a:t>
            </a:r>
            <a:r>
              <a:rPr lang="en-US" dirty="0" err="1"/>
              <a:t>IoT</a:t>
            </a:r>
            <a:r>
              <a:rPr lang="en-US" dirty="0"/>
              <a:t>), virtual reality and augmented reality, 3D GIS, </a:t>
            </a:r>
            <a:r>
              <a:rPr lang="en-US" dirty="0" err="1" smtClean="0"/>
              <a:t>etc</a:t>
            </a:r>
            <a:r>
              <a:rPr lang="en-US" dirty="0" smtClean="0"/>
              <a:t>” -  How </a:t>
            </a:r>
            <a:r>
              <a:rPr lang="en-US" dirty="0"/>
              <a:t>we consider the term “GIS” as both a technology and conceptual </a:t>
            </a:r>
            <a:r>
              <a:rPr lang="en-US" dirty="0" smtClean="0"/>
              <a:t>framework?</a:t>
            </a:r>
            <a:br>
              <a:rPr lang="en-US" dirty="0" smtClean="0"/>
            </a:br>
            <a:endParaRPr lang="en-US" dirty="0" smtClean="0"/>
          </a:p>
          <a:p>
            <a:r>
              <a:rPr lang="en-US" dirty="0" smtClean="0"/>
              <a:t>Important </a:t>
            </a:r>
            <a:r>
              <a:rPr lang="en-US" dirty="0"/>
              <a:t>to not forget millions of people in the world who do not have access to even the most basic forms of </a:t>
            </a:r>
            <a:r>
              <a:rPr lang="en-US" dirty="0" smtClean="0"/>
              <a:t>GIS: technology</a:t>
            </a:r>
            <a:r>
              <a:rPr lang="en-US" dirty="0"/>
              <a:t>, reliable datasets, and training - </a:t>
            </a:r>
            <a:r>
              <a:rPr lang="en-US" dirty="0" smtClean="0"/>
              <a:t>Geographic </a:t>
            </a:r>
            <a:r>
              <a:rPr lang="en-US" dirty="0"/>
              <a:t>I</a:t>
            </a:r>
            <a:r>
              <a:rPr lang="en-US" dirty="0" smtClean="0"/>
              <a:t>nformation Capacity (Chapter 6)</a:t>
            </a:r>
            <a:endParaRPr lang="en-US" dirty="0"/>
          </a:p>
        </p:txBody>
      </p:sp>
    </p:spTree>
    <p:extLst>
      <p:ext uri="{BB962C8B-B14F-4D97-AF65-F5344CB8AC3E}">
        <p14:creationId xmlns:p14="http://schemas.microsoft.com/office/powerpoint/2010/main" val="32369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Agenda</a:t>
            </a:r>
          </a:p>
        </p:txBody>
      </p:sp>
      <p:sp>
        <p:nvSpPr>
          <p:cNvPr id="3" name="Content Placeholder 2"/>
          <p:cNvSpPr>
            <a:spLocks noGrp="1"/>
          </p:cNvSpPr>
          <p:nvPr>
            <p:ph idx="1"/>
          </p:nvPr>
        </p:nvSpPr>
        <p:spPr>
          <a:xfrm>
            <a:off x="76200" y="1447800"/>
            <a:ext cx="11963400" cy="4419600"/>
          </a:xfrm>
        </p:spPr>
        <p:txBody>
          <a:bodyPr>
            <a:normAutofit fontScale="62500" lnSpcReduction="20000"/>
          </a:bodyPr>
          <a:lstStyle/>
          <a:p>
            <a:r>
              <a:rPr lang="en-US" dirty="0"/>
              <a:t>Develop new methods to gather, process, transform, analyze, integrate, and curate greater volumes of “traditional” geographic information (satellite/imagery, raster, </a:t>
            </a:r>
            <a:r>
              <a:rPr lang="en-US" dirty="0" smtClean="0"/>
              <a:t>vector etc.) along </a:t>
            </a:r>
            <a:r>
              <a:rPr lang="en-US" dirty="0"/>
              <a:t>with new forms of geographic information (real-time drone imagery, </a:t>
            </a:r>
            <a:r>
              <a:rPr lang="en-US" dirty="0" err="1"/>
              <a:t>IoT</a:t>
            </a:r>
            <a:r>
              <a:rPr lang="en-US" dirty="0"/>
              <a:t> sensor data, indoor positioning and reference </a:t>
            </a:r>
            <a:r>
              <a:rPr lang="en-US" dirty="0" smtClean="0"/>
              <a:t>etc.)</a:t>
            </a:r>
            <a:br>
              <a:rPr lang="en-US" dirty="0" smtClean="0"/>
            </a:br>
            <a:endParaRPr lang="en-US" dirty="0" smtClean="0"/>
          </a:p>
          <a:p>
            <a:r>
              <a:rPr lang="en-US" dirty="0"/>
              <a:t>Develop new forms of data-dissemination </a:t>
            </a:r>
            <a:r>
              <a:rPr lang="en-US" dirty="0" smtClean="0"/>
              <a:t>services; examine </a:t>
            </a:r>
            <a:r>
              <a:rPr lang="en-US" dirty="0"/>
              <a:t>how existing data-dissemination services can allow larger and diverse amounts of geographic information to be more easily and quickly shared with a wider range of disaster management actors on a wider range of technology </a:t>
            </a:r>
            <a:r>
              <a:rPr lang="en-US" dirty="0" smtClean="0"/>
              <a:t>platforms</a:t>
            </a:r>
          </a:p>
          <a:p>
            <a:pPr marL="0" indent="0">
              <a:buNone/>
            </a:pPr>
            <a:endParaRPr lang="en-US" dirty="0" smtClean="0"/>
          </a:p>
          <a:p>
            <a:r>
              <a:rPr lang="en-US" dirty="0"/>
              <a:t>Examine, identify, and document specific, relevant disaster management products that can be created by GIS and determine how those products can be used at the right time, by the right people, for the right situation, and on the right technology platform or display </a:t>
            </a:r>
            <a:r>
              <a:rPr lang="en-US" dirty="0" smtClean="0"/>
              <a:t>format</a:t>
            </a:r>
            <a:endParaRPr lang="en-US" dirty="0"/>
          </a:p>
          <a:p>
            <a:endParaRPr lang="en-US" dirty="0" smtClean="0"/>
          </a:p>
          <a:p>
            <a:r>
              <a:rPr lang="en-US" dirty="0"/>
              <a:t>Develop new educational and pedagogical approaches for teaching and raising the awareness of GIS capabilities and spatial thinking for disaster management to diverse groups of learners with diverse educational </a:t>
            </a:r>
            <a:r>
              <a:rPr lang="en-US" dirty="0" smtClean="0"/>
              <a:t>needs</a:t>
            </a:r>
            <a:endParaRPr lang="en-US" dirty="0"/>
          </a:p>
        </p:txBody>
      </p:sp>
    </p:spTree>
    <p:extLst>
      <p:ext uri="{BB962C8B-B14F-4D97-AF65-F5344CB8AC3E}">
        <p14:creationId xmlns:p14="http://schemas.microsoft.com/office/powerpoint/2010/main" val="96286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GIS for Disaster Management </a:t>
            </a:r>
            <a:r>
              <a:rPr lang="en-US" dirty="0" smtClean="0"/>
              <a:t/>
            </a:r>
            <a:br>
              <a:rPr lang="en-US" dirty="0" smtClean="0"/>
            </a:br>
            <a:r>
              <a:rPr lang="en-US" dirty="0" smtClean="0"/>
              <a:t>Research </a:t>
            </a:r>
            <a:r>
              <a:rPr lang="en-US" dirty="0"/>
              <a:t>Funding Mechanisms</a:t>
            </a:r>
          </a:p>
        </p:txBody>
      </p:sp>
      <p:sp>
        <p:nvSpPr>
          <p:cNvPr id="3" name="Content Placeholder 2"/>
          <p:cNvSpPr>
            <a:spLocks noGrp="1"/>
          </p:cNvSpPr>
          <p:nvPr>
            <p:ph idx="1"/>
          </p:nvPr>
        </p:nvSpPr>
        <p:spPr>
          <a:xfrm>
            <a:off x="6553200" y="1600201"/>
            <a:ext cx="5562600" cy="4525963"/>
          </a:xfrm>
        </p:spPr>
        <p:txBody>
          <a:bodyPr>
            <a:normAutofit lnSpcReduction="10000"/>
          </a:bodyPr>
          <a:lstStyle/>
          <a:p>
            <a:r>
              <a:rPr lang="en-US" sz="2800" dirty="0"/>
              <a:t>US National Science Foundation (NSF</a:t>
            </a:r>
            <a:r>
              <a:rPr lang="en-US" sz="2800" dirty="0" smtClean="0"/>
              <a:t>): </a:t>
            </a:r>
            <a:r>
              <a:rPr lang="en-US" sz="2800" dirty="0">
                <a:hlinkClick r:id="rId2"/>
              </a:rPr>
              <a:t>www.nsf.gov/naturaldisasters</a:t>
            </a:r>
            <a:r>
              <a:rPr lang="en-US" sz="2800" dirty="0" smtClean="0">
                <a:hlinkClick r:id="rId2"/>
              </a:rPr>
              <a:t>/</a:t>
            </a:r>
            <a:br>
              <a:rPr lang="en-US" sz="2800" dirty="0" smtClean="0">
                <a:hlinkClick r:id="rId2"/>
              </a:rPr>
            </a:br>
            <a:r>
              <a:rPr lang="en-US" sz="2800" dirty="0" smtClean="0">
                <a:hlinkClick r:id="rId2"/>
              </a:rPr>
              <a:t> </a:t>
            </a:r>
            <a:endParaRPr lang="en-US" sz="2800" dirty="0" smtClean="0"/>
          </a:p>
          <a:p>
            <a:r>
              <a:rPr lang="en-US" sz="2800" dirty="0"/>
              <a:t>Federal Emergency Management Agency (FEMA) </a:t>
            </a:r>
            <a:r>
              <a:rPr lang="en-US" sz="2800" dirty="0" smtClean="0"/>
              <a:t>Grants: </a:t>
            </a:r>
            <a:r>
              <a:rPr lang="en-US" sz="2800" dirty="0" smtClean="0">
                <a:hlinkClick r:id="rId3"/>
              </a:rPr>
              <a:t>www.fema.gov/grants</a:t>
            </a:r>
            <a:r>
              <a:rPr lang="en-US" sz="2800" dirty="0" smtClean="0"/>
              <a:t/>
            </a:r>
            <a:br>
              <a:rPr lang="en-US" sz="2800" dirty="0" smtClean="0"/>
            </a:br>
            <a:endParaRPr lang="en-US" sz="2800" dirty="0" smtClean="0"/>
          </a:p>
          <a:p>
            <a:r>
              <a:rPr lang="en-US" sz="2800" dirty="0"/>
              <a:t>Other US Federal Grants and Funding: Grants.gov</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600200"/>
            <a:ext cx="6241676" cy="3810000"/>
          </a:xfrm>
          <a:prstGeom prst="rect">
            <a:avLst/>
          </a:prstGeom>
        </p:spPr>
      </p:pic>
      <p:sp>
        <p:nvSpPr>
          <p:cNvPr id="5" name="Rectangle 4"/>
          <p:cNvSpPr/>
          <p:nvPr/>
        </p:nvSpPr>
        <p:spPr>
          <a:xfrm>
            <a:off x="301438" y="5479833"/>
            <a:ext cx="6096000" cy="646331"/>
          </a:xfrm>
          <a:prstGeom prst="rect">
            <a:avLst/>
          </a:prstGeom>
        </p:spPr>
        <p:txBody>
          <a:bodyPr>
            <a:spAutoFit/>
          </a:bodyPr>
          <a:lstStyle/>
          <a:p>
            <a:r>
              <a:rPr lang="en-US" dirty="0"/>
              <a:t>A search on the term “disasters” in grants.gov reveals over 125+ funding opportunities.</a:t>
            </a:r>
          </a:p>
        </p:txBody>
      </p:sp>
    </p:spTree>
    <p:extLst>
      <p:ext uri="{BB962C8B-B14F-4D97-AF65-F5344CB8AC3E}">
        <p14:creationId xmlns:p14="http://schemas.microsoft.com/office/powerpoint/2010/main" val="23908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Disaster Funding Mechanisms: </a:t>
            </a:r>
            <a:r>
              <a:rPr lang="en-US" dirty="0" smtClean="0"/>
              <a:t/>
            </a:r>
            <a:br>
              <a:rPr lang="en-US" dirty="0" smtClean="0"/>
            </a:br>
            <a:r>
              <a:rPr lang="en-US" dirty="0" smtClean="0"/>
              <a:t>Foundations </a:t>
            </a:r>
            <a:r>
              <a:rPr lang="en-US" dirty="0"/>
              <a:t>and Other Grant Sources</a:t>
            </a:r>
          </a:p>
        </p:txBody>
      </p:sp>
      <p:sp>
        <p:nvSpPr>
          <p:cNvPr id="4" name="Rectangle 3"/>
          <p:cNvSpPr/>
          <p:nvPr/>
        </p:nvSpPr>
        <p:spPr>
          <a:xfrm>
            <a:off x="152400" y="1371600"/>
            <a:ext cx="12036552" cy="4801314"/>
          </a:xfrm>
          <a:prstGeom prst="rect">
            <a:avLst/>
          </a:prstGeom>
        </p:spPr>
        <p:txBody>
          <a:bodyPr wrap="square">
            <a:spAutoFit/>
          </a:bodyPr>
          <a:lstStyle/>
          <a:p>
            <a:r>
              <a:rPr lang="en-US" dirty="0"/>
              <a:t>Conrad N. Hilton Foundation: Disaster Relief &amp; Recovery: </a:t>
            </a:r>
            <a:r>
              <a:rPr lang="en-US" dirty="0" smtClean="0"/>
              <a:t/>
            </a:r>
            <a:br>
              <a:rPr lang="en-US" dirty="0" smtClean="0"/>
            </a:br>
            <a:r>
              <a:rPr lang="en-US" dirty="0" smtClean="0">
                <a:hlinkClick r:id="rId2"/>
              </a:rPr>
              <a:t>www.hiltonfoundation.org/priorities/disaster-relief-and-recovery</a:t>
            </a:r>
            <a:endParaRPr lang="en-US" dirty="0" smtClean="0"/>
          </a:p>
          <a:p>
            <a:endParaRPr lang="en-US" dirty="0"/>
          </a:p>
          <a:p>
            <a:r>
              <a:rPr lang="en-US" dirty="0"/>
              <a:t>Google </a:t>
            </a:r>
            <a:r>
              <a:rPr lang="en-US" dirty="0" smtClean="0"/>
              <a:t>Foundation: </a:t>
            </a:r>
            <a:r>
              <a:rPr lang="en-US" dirty="0" smtClean="0">
                <a:hlinkClick r:id="rId3"/>
              </a:rPr>
              <a:t>www.google.org</a:t>
            </a:r>
            <a:endParaRPr lang="en-US" dirty="0" smtClean="0"/>
          </a:p>
          <a:p>
            <a:endParaRPr lang="en-US" dirty="0"/>
          </a:p>
          <a:p>
            <a:r>
              <a:rPr lang="en-US" dirty="0"/>
              <a:t>Microsoft </a:t>
            </a:r>
            <a:r>
              <a:rPr lang="en-US" dirty="0" smtClean="0"/>
              <a:t>Philanthropies: </a:t>
            </a:r>
            <a:r>
              <a:rPr lang="en-US" dirty="0" smtClean="0">
                <a:hlinkClick r:id="rId4"/>
              </a:rPr>
              <a:t>www.microsoft.com/en-us/philanthropies</a:t>
            </a:r>
            <a:endParaRPr lang="en-US" dirty="0" smtClean="0"/>
          </a:p>
          <a:p>
            <a:endParaRPr lang="en-US" dirty="0"/>
          </a:p>
          <a:p>
            <a:r>
              <a:rPr lang="en-US" dirty="0"/>
              <a:t>Emergency </a:t>
            </a:r>
            <a:r>
              <a:rPr lang="en-US" dirty="0" smtClean="0"/>
              <a:t>Response: </a:t>
            </a:r>
            <a:r>
              <a:rPr lang="en-US" dirty="0"/>
              <a:t>Bill &amp; Melinda Gates </a:t>
            </a:r>
            <a:r>
              <a:rPr lang="en-US" dirty="0" smtClean="0"/>
              <a:t>Foundation:</a:t>
            </a:r>
            <a:br>
              <a:rPr lang="en-US" dirty="0" smtClean="0"/>
            </a:br>
            <a:r>
              <a:rPr lang="en-US" dirty="0" smtClean="0"/>
              <a:t> </a:t>
            </a:r>
            <a:r>
              <a:rPr lang="en-US" dirty="0" smtClean="0">
                <a:hlinkClick r:id="rId5"/>
              </a:rPr>
              <a:t>www.gatesfoundation.org/what-we-do/global-development/emergency-response</a:t>
            </a:r>
            <a:endParaRPr lang="en-US" dirty="0" smtClean="0"/>
          </a:p>
          <a:p>
            <a:endParaRPr lang="en-US" dirty="0"/>
          </a:p>
          <a:p>
            <a:r>
              <a:rPr lang="en-US" dirty="0"/>
              <a:t>United Kingdom Department for International Development (UK DFID) International Development (UK DFID) </a:t>
            </a:r>
            <a:r>
              <a:rPr lang="en-US" dirty="0" smtClean="0"/>
              <a:t>funding: </a:t>
            </a:r>
            <a:r>
              <a:rPr lang="en-US" dirty="0" smtClean="0">
                <a:hlinkClick r:id="rId6"/>
              </a:rPr>
              <a:t>www.gov.uk/international-development-funding</a:t>
            </a:r>
            <a:r>
              <a:rPr lang="en-US" dirty="0" smtClean="0"/>
              <a:t/>
            </a:r>
            <a:br>
              <a:rPr lang="en-US" dirty="0" smtClean="0"/>
            </a:br>
            <a:endParaRPr lang="en-US" dirty="0"/>
          </a:p>
          <a:p>
            <a:r>
              <a:rPr lang="en-US" dirty="0"/>
              <a:t>EU Solidarity </a:t>
            </a:r>
            <a:r>
              <a:rPr lang="en-US" dirty="0" smtClean="0"/>
              <a:t>Fund: </a:t>
            </a:r>
            <a:r>
              <a:rPr lang="en-US" dirty="0">
                <a:hlinkClick r:id="rId7"/>
              </a:rPr>
              <a:t>https://ec.europa.eu/regional_policy/en/funding/solidarity-fund</a:t>
            </a:r>
            <a:r>
              <a:rPr lang="en-US" dirty="0" smtClean="0">
                <a:hlinkClick r:id="rId7"/>
              </a:rPr>
              <a:t>/</a:t>
            </a:r>
            <a:endParaRPr lang="en-US" dirty="0" smtClean="0"/>
          </a:p>
          <a:p>
            <a:endParaRPr lang="en-US" dirty="0"/>
          </a:p>
          <a:p>
            <a:r>
              <a:rPr lang="en-US" dirty="0"/>
              <a:t>European Civil Protection and Humanitarian Aid Operations (ECHO</a:t>
            </a:r>
            <a:r>
              <a:rPr lang="en-US" dirty="0" smtClean="0"/>
              <a:t>): </a:t>
            </a:r>
            <a:r>
              <a:rPr lang="en-US" dirty="0">
                <a:hlinkClick r:id="rId8"/>
              </a:rPr>
              <a:t>https://</a:t>
            </a:r>
            <a:r>
              <a:rPr lang="en-US" dirty="0" smtClean="0">
                <a:hlinkClick r:id="rId8"/>
              </a:rPr>
              <a:t>ec.europa.eu/echo/funding-evaluations/funding-humanitarian-aid_en</a:t>
            </a:r>
            <a:endParaRPr lang="en-US" dirty="0"/>
          </a:p>
        </p:txBody>
      </p:sp>
    </p:spTree>
    <p:extLst>
      <p:ext uri="{BB962C8B-B14F-4D97-AF65-F5344CB8AC3E}">
        <p14:creationId xmlns:p14="http://schemas.microsoft.com/office/powerpoint/2010/main" val="61523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Proposal Writing Advice</a:t>
            </a:r>
          </a:p>
        </p:txBody>
      </p:sp>
      <p:sp>
        <p:nvSpPr>
          <p:cNvPr id="3" name="Content Placeholder 2"/>
          <p:cNvSpPr>
            <a:spLocks noGrp="1"/>
          </p:cNvSpPr>
          <p:nvPr>
            <p:ph idx="1"/>
          </p:nvPr>
        </p:nvSpPr>
        <p:spPr>
          <a:xfrm>
            <a:off x="228600" y="1371601"/>
            <a:ext cx="11734800" cy="4724399"/>
          </a:xfrm>
        </p:spPr>
        <p:txBody>
          <a:bodyPr>
            <a:normAutofit fontScale="55000" lnSpcReduction="20000"/>
          </a:bodyPr>
          <a:lstStyle/>
          <a:p>
            <a:r>
              <a:rPr lang="en-US" dirty="0" smtClean="0"/>
              <a:t>Fully </a:t>
            </a:r>
            <a:r>
              <a:rPr lang="en-US" dirty="0"/>
              <a:t>read the description of the funding </a:t>
            </a:r>
            <a:r>
              <a:rPr lang="en-US" dirty="0" smtClean="0"/>
              <a:t>opportunity</a:t>
            </a:r>
            <a:br>
              <a:rPr lang="en-US" dirty="0" smtClean="0"/>
            </a:br>
            <a:endParaRPr lang="en-US" dirty="0" smtClean="0"/>
          </a:p>
          <a:p>
            <a:r>
              <a:rPr lang="en-US" dirty="0"/>
              <a:t>S</a:t>
            </a:r>
            <a:r>
              <a:rPr lang="en-US" dirty="0" smtClean="0"/>
              <a:t>tudy review criteria carefully in available</a:t>
            </a:r>
            <a:br>
              <a:rPr lang="en-US" dirty="0" smtClean="0"/>
            </a:br>
            <a:endParaRPr lang="en-US" dirty="0" smtClean="0"/>
          </a:p>
          <a:p>
            <a:r>
              <a:rPr lang="en-US" dirty="0" smtClean="0"/>
              <a:t>Obtain </a:t>
            </a:r>
            <a:r>
              <a:rPr lang="en-US" dirty="0"/>
              <a:t>a copy of a proposal that was successfully </a:t>
            </a:r>
            <a:r>
              <a:rPr lang="en-US" dirty="0" smtClean="0"/>
              <a:t>funded: argument structure/shape</a:t>
            </a:r>
            <a:br>
              <a:rPr lang="en-US" dirty="0" smtClean="0"/>
            </a:br>
            <a:endParaRPr lang="en-US" dirty="0" smtClean="0"/>
          </a:p>
          <a:p>
            <a:r>
              <a:rPr lang="en-US" dirty="0" smtClean="0"/>
              <a:t>Carefully </a:t>
            </a:r>
            <a:r>
              <a:rPr lang="en-US" dirty="0"/>
              <a:t>read your </a:t>
            </a:r>
            <a:r>
              <a:rPr lang="en-US" dirty="0" smtClean="0"/>
              <a:t>proposal: typos</a:t>
            </a:r>
            <a:r>
              <a:rPr lang="en-US" dirty="0"/>
              <a:t>, common spelling mistakes, formatting </a:t>
            </a:r>
            <a:r>
              <a:rPr lang="en-US" dirty="0" smtClean="0"/>
              <a:t>issues</a:t>
            </a:r>
            <a:br>
              <a:rPr lang="en-US" dirty="0" smtClean="0"/>
            </a:br>
            <a:endParaRPr lang="en-US" dirty="0" smtClean="0"/>
          </a:p>
          <a:p>
            <a:r>
              <a:rPr lang="en-US" dirty="0" smtClean="0"/>
              <a:t>Most </a:t>
            </a:r>
            <a:r>
              <a:rPr lang="en-US" dirty="0"/>
              <a:t>funding opportunities receive hundreds of </a:t>
            </a:r>
            <a:r>
              <a:rPr lang="en-US" dirty="0" smtClean="0"/>
              <a:t>proposals: only </a:t>
            </a:r>
            <a:r>
              <a:rPr lang="en-US" dirty="0"/>
              <a:t>a small percentage actually selected for </a:t>
            </a:r>
            <a:r>
              <a:rPr lang="en-US" dirty="0" smtClean="0"/>
              <a:t>funding</a:t>
            </a:r>
            <a:br>
              <a:rPr lang="en-US" dirty="0" smtClean="0"/>
            </a:br>
            <a:r>
              <a:rPr lang="en-US" dirty="0" smtClean="0"/>
              <a:t> </a:t>
            </a:r>
          </a:p>
          <a:p>
            <a:r>
              <a:rPr lang="en-US" dirty="0"/>
              <a:t>P</a:t>
            </a:r>
            <a:r>
              <a:rPr lang="en-US" dirty="0" smtClean="0"/>
              <a:t>roposal </a:t>
            </a:r>
            <a:r>
              <a:rPr lang="en-US" dirty="0"/>
              <a:t>is clear, concise, and gets to the </a:t>
            </a:r>
            <a:r>
              <a:rPr lang="en-US" dirty="0" smtClean="0"/>
              <a:t>point</a:t>
            </a:r>
            <a:br>
              <a:rPr lang="en-US" dirty="0" smtClean="0"/>
            </a:br>
            <a:endParaRPr lang="en-US" dirty="0" smtClean="0"/>
          </a:p>
          <a:p>
            <a:r>
              <a:rPr lang="en-US" dirty="0"/>
              <a:t>Avoid using specific jargon and terms that might not be understood from people outside your specific </a:t>
            </a:r>
            <a:r>
              <a:rPr lang="en-US" dirty="0" smtClean="0"/>
              <a:t>discipline</a:t>
            </a:r>
            <a:br>
              <a:rPr lang="en-US" dirty="0" smtClean="0"/>
            </a:br>
            <a:endParaRPr lang="en-US" dirty="0" smtClean="0"/>
          </a:p>
          <a:p>
            <a:r>
              <a:rPr lang="en-US" dirty="0" smtClean="0"/>
              <a:t>Person </a:t>
            </a:r>
            <a:r>
              <a:rPr lang="en-US" dirty="0"/>
              <a:t>reading and reviewing your proposal is likely reading several other </a:t>
            </a:r>
            <a:r>
              <a:rPr lang="en-US" dirty="0" smtClean="0"/>
              <a:t>proposals: limited amount </a:t>
            </a:r>
            <a:r>
              <a:rPr lang="en-US" dirty="0"/>
              <a:t>of time </a:t>
            </a:r>
            <a:r>
              <a:rPr lang="en-US" dirty="0" smtClean="0"/>
              <a:t>on </a:t>
            </a:r>
            <a:r>
              <a:rPr lang="en-US" dirty="0"/>
              <a:t>your proposal</a:t>
            </a:r>
          </a:p>
        </p:txBody>
      </p:sp>
    </p:spTree>
    <p:extLst>
      <p:ext uri="{BB962C8B-B14F-4D97-AF65-F5344CB8AC3E}">
        <p14:creationId xmlns:p14="http://schemas.microsoft.com/office/powerpoint/2010/main" val="9612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GIS for Disaster Management Career</a:t>
            </a:r>
          </a:p>
        </p:txBody>
      </p:sp>
      <p:sp>
        <p:nvSpPr>
          <p:cNvPr id="3" name="Content Placeholder 2"/>
          <p:cNvSpPr>
            <a:spLocks noGrp="1"/>
          </p:cNvSpPr>
          <p:nvPr>
            <p:ph idx="1"/>
          </p:nvPr>
        </p:nvSpPr>
        <p:spPr>
          <a:xfrm>
            <a:off x="228600" y="1371600"/>
            <a:ext cx="11353800" cy="4525963"/>
          </a:xfrm>
        </p:spPr>
        <p:txBody>
          <a:bodyPr>
            <a:normAutofit fontScale="92500" lnSpcReduction="10000"/>
          </a:bodyPr>
          <a:lstStyle/>
          <a:p>
            <a:r>
              <a:rPr lang="en-US" dirty="0"/>
              <a:t>Be interdisciplinary: study a wide range of topics </a:t>
            </a:r>
            <a:r>
              <a:rPr lang="en-US" dirty="0" smtClean="0"/>
              <a:t/>
            </a:r>
            <a:br>
              <a:rPr lang="en-US" dirty="0" smtClean="0"/>
            </a:br>
            <a:endParaRPr lang="en-US" dirty="0" smtClean="0"/>
          </a:p>
          <a:p>
            <a:r>
              <a:rPr lang="en-US" dirty="0"/>
              <a:t>Be open-minded: be flexible with opportunities that present </a:t>
            </a:r>
            <a:r>
              <a:rPr lang="en-US" dirty="0" smtClean="0"/>
              <a:t>themselves</a:t>
            </a:r>
            <a:br>
              <a:rPr lang="en-US" dirty="0" smtClean="0"/>
            </a:br>
            <a:endParaRPr lang="en-US" dirty="0" smtClean="0"/>
          </a:p>
          <a:p>
            <a:r>
              <a:rPr lang="en-US" dirty="0"/>
              <a:t>Get involved: </a:t>
            </a:r>
            <a:r>
              <a:rPr lang="en-US" dirty="0" smtClean="0"/>
              <a:t>volunteer</a:t>
            </a:r>
            <a:br>
              <a:rPr lang="en-US" dirty="0" smtClean="0"/>
            </a:br>
            <a:endParaRPr lang="en-US" dirty="0" smtClean="0"/>
          </a:p>
          <a:p>
            <a:r>
              <a:rPr lang="en-US" dirty="0"/>
              <a:t>Stand out and go the extra distance: </a:t>
            </a:r>
            <a:r>
              <a:rPr lang="en-US" dirty="0" smtClean="0"/>
              <a:t>go </a:t>
            </a:r>
            <a:r>
              <a:rPr lang="en-US" dirty="0"/>
              <a:t>beyond learning out-of-the-box GIS skills (computer programming, Web development, and database </a:t>
            </a:r>
            <a:r>
              <a:rPr lang="en-US" dirty="0" smtClean="0"/>
              <a:t>management)</a:t>
            </a:r>
            <a:endParaRPr lang="en-US" dirty="0"/>
          </a:p>
        </p:txBody>
      </p:sp>
    </p:spTree>
    <p:extLst>
      <p:ext uri="{BB962C8B-B14F-4D97-AF65-F5344CB8AC3E}">
        <p14:creationId xmlns:p14="http://schemas.microsoft.com/office/powerpoint/2010/main" val="359729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 </a:t>
            </a:r>
            <a:r>
              <a:rPr lang="en-US" dirty="0"/>
              <a:t>Objectives</a:t>
            </a:r>
          </a:p>
        </p:txBody>
      </p:sp>
      <p:sp>
        <p:nvSpPr>
          <p:cNvPr id="3" name="Content Placeholder 2"/>
          <p:cNvSpPr>
            <a:spLocks noGrp="1"/>
          </p:cNvSpPr>
          <p:nvPr>
            <p:ph idx="1"/>
          </p:nvPr>
        </p:nvSpPr>
        <p:spPr>
          <a:xfrm>
            <a:off x="12940" y="1295400"/>
            <a:ext cx="12039600" cy="4495800"/>
          </a:xfrm>
        </p:spPr>
        <p:txBody>
          <a:bodyPr>
            <a:noAutofit/>
          </a:bodyPr>
          <a:lstStyle/>
          <a:p>
            <a:r>
              <a:rPr lang="en-US" sz="2400" dirty="0"/>
              <a:t>Understand selected special topics for geographic information systems (GIS) and disaster management</a:t>
            </a:r>
          </a:p>
          <a:p>
            <a:endParaRPr lang="en-US" sz="2400" dirty="0"/>
          </a:p>
          <a:p>
            <a:r>
              <a:rPr lang="en-US" sz="2400" dirty="0"/>
              <a:t>Develop an appreciation for the future of GIS for disaster management</a:t>
            </a:r>
          </a:p>
          <a:p>
            <a:endParaRPr lang="en-US" sz="2400" dirty="0"/>
          </a:p>
          <a:p>
            <a:r>
              <a:rPr lang="en-US" sz="2400" dirty="0"/>
              <a:t>Discern specific advice on building a career in GIS for disaster management</a:t>
            </a:r>
          </a:p>
          <a:p>
            <a:pPr marL="0" indent="0">
              <a:buNone/>
            </a:pPr>
            <a:endParaRPr lang="en-US" sz="2400" dirty="0"/>
          </a:p>
          <a:p>
            <a:r>
              <a:rPr lang="en-US" sz="2400" dirty="0"/>
              <a:t>Understand how to stay current in the field of GIS for disaster management using a variety of mechanisms such as organizational membership, conferences, journals and magazines, training education, and volunteer opportunities</a:t>
            </a:r>
          </a:p>
        </p:txBody>
      </p:sp>
    </p:spTree>
    <p:extLst>
      <p:ext uri="{BB962C8B-B14F-4D97-AF65-F5344CB8AC3E}">
        <p14:creationId xmlns:p14="http://schemas.microsoft.com/office/powerpoint/2010/main" val="4580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Staying Current in the GIS for </a:t>
            </a:r>
            <a:r>
              <a:rPr lang="en-US" dirty="0" smtClean="0"/>
              <a:t/>
            </a:r>
            <a:br>
              <a:rPr lang="en-US" dirty="0" smtClean="0"/>
            </a:br>
            <a:r>
              <a:rPr lang="en-US" dirty="0" smtClean="0"/>
              <a:t>Disaster </a:t>
            </a:r>
            <a:r>
              <a:rPr lang="en-US" dirty="0"/>
              <a:t>Management Field</a:t>
            </a:r>
          </a:p>
        </p:txBody>
      </p:sp>
      <p:sp>
        <p:nvSpPr>
          <p:cNvPr id="3" name="Content Placeholder 2"/>
          <p:cNvSpPr>
            <a:spLocks noGrp="1"/>
          </p:cNvSpPr>
          <p:nvPr>
            <p:ph idx="1"/>
          </p:nvPr>
        </p:nvSpPr>
        <p:spPr>
          <a:xfrm>
            <a:off x="76200" y="1600201"/>
            <a:ext cx="11963400" cy="4525963"/>
          </a:xfrm>
        </p:spPr>
        <p:txBody>
          <a:bodyPr>
            <a:normAutofit fontScale="77500" lnSpcReduction="20000"/>
          </a:bodyPr>
          <a:lstStyle/>
          <a:p>
            <a:r>
              <a:rPr lang="en-US" dirty="0" smtClean="0"/>
              <a:t>GIS constantly changing: keep </a:t>
            </a:r>
            <a:r>
              <a:rPr lang="en-US" dirty="0"/>
              <a:t>up with current </a:t>
            </a:r>
            <a:r>
              <a:rPr lang="en-US" dirty="0" smtClean="0"/>
              <a:t>trends - skills </a:t>
            </a:r>
            <a:r>
              <a:rPr lang="en-US" dirty="0"/>
              <a:t>and perspectives remain </a:t>
            </a:r>
            <a:r>
              <a:rPr lang="en-US" dirty="0" smtClean="0"/>
              <a:t>relevant</a:t>
            </a:r>
            <a:br>
              <a:rPr lang="en-US" dirty="0" smtClean="0"/>
            </a:br>
            <a:endParaRPr lang="en-US" dirty="0" smtClean="0"/>
          </a:p>
          <a:p>
            <a:r>
              <a:rPr lang="en-US" dirty="0" smtClean="0"/>
              <a:t>Disaster management:  equally constant </a:t>
            </a:r>
            <a:r>
              <a:rPr lang="en-US" dirty="0"/>
              <a:t>state of change, </a:t>
            </a:r>
            <a:r>
              <a:rPr lang="en-US" dirty="0" smtClean="0"/>
              <a:t>(i.e., new </a:t>
            </a:r>
            <a:r>
              <a:rPr lang="en-US" dirty="0"/>
              <a:t>forms of data such </a:t>
            </a:r>
            <a:r>
              <a:rPr lang="en-US" dirty="0" err="1" smtClean="0"/>
              <a:t>IoT</a:t>
            </a:r>
            <a:r>
              <a:rPr lang="en-US" dirty="0"/>
              <a:t>, drones, big </a:t>
            </a:r>
            <a:r>
              <a:rPr lang="en-US" dirty="0" smtClean="0"/>
              <a:t>data etc.); realities </a:t>
            </a:r>
            <a:r>
              <a:rPr lang="en-US" dirty="0"/>
              <a:t>that disasters continue to grow in size, scope, complexity, and </a:t>
            </a:r>
            <a:r>
              <a:rPr lang="en-US" dirty="0" smtClean="0"/>
              <a:t>intensity</a:t>
            </a:r>
          </a:p>
          <a:p>
            <a:pPr marL="0" indent="0">
              <a:buNone/>
            </a:pPr>
            <a:endParaRPr lang="en-US" dirty="0" smtClean="0"/>
          </a:p>
          <a:p>
            <a:r>
              <a:rPr lang="en-US" dirty="0" smtClean="0"/>
              <a:t>Organizations</a:t>
            </a:r>
            <a:r>
              <a:rPr lang="en-US" dirty="0"/>
              <a:t>, academic and trade publication outlets, training and education opportunities, and volunteer opportunities: </a:t>
            </a:r>
            <a:r>
              <a:rPr lang="en-US" dirty="0" smtClean="0"/>
              <a:t>some not </a:t>
            </a:r>
            <a:r>
              <a:rPr lang="en-US" dirty="0"/>
              <a:t>directly related to GIS for disaster </a:t>
            </a:r>
            <a:r>
              <a:rPr lang="en-US" dirty="0" smtClean="0"/>
              <a:t>management - either </a:t>
            </a:r>
            <a:r>
              <a:rPr lang="en-US" dirty="0"/>
              <a:t>focused on disaster or emergency management specifically and GIS is a topic that can be found within them, or </a:t>
            </a:r>
            <a:r>
              <a:rPr lang="en-US" dirty="0" smtClean="0"/>
              <a:t>specifically </a:t>
            </a:r>
            <a:r>
              <a:rPr lang="en-US" dirty="0"/>
              <a:t>focused on GIS and the topic of disaster or emergency management can be found within them </a:t>
            </a:r>
          </a:p>
        </p:txBody>
      </p:sp>
    </p:spTree>
    <p:extLst>
      <p:ext uri="{BB962C8B-B14F-4D97-AF65-F5344CB8AC3E}">
        <p14:creationId xmlns:p14="http://schemas.microsoft.com/office/powerpoint/2010/main" val="76272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p:txBody>
      </p:sp>
      <p:sp>
        <p:nvSpPr>
          <p:cNvPr id="4" name="TextBox 3"/>
          <p:cNvSpPr txBox="1"/>
          <p:nvPr/>
        </p:nvSpPr>
        <p:spPr>
          <a:xfrm>
            <a:off x="27432" y="1295400"/>
            <a:ext cx="11963400" cy="3970318"/>
          </a:xfrm>
          <a:prstGeom prst="rect">
            <a:avLst/>
          </a:prstGeom>
          <a:noFill/>
        </p:spPr>
        <p:txBody>
          <a:bodyPr wrap="square" rtlCol="0">
            <a:spAutoFit/>
          </a:bodyPr>
          <a:lstStyle/>
          <a:p>
            <a:r>
              <a:rPr lang="en-US" sz="2800" dirty="0"/>
              <a:t>Four areas:</a:t>
            </a:r>
            <a:br>
              <a:rPr lang="en-US" sz="2800" dirty="0"/>
            </a:br>
            <a:endParaRPr lang="en-US" sz="2800" dirty="0"/>
          </a:p>
          <a:p>
            <a:pPr marL="914400" lvl="1" indent="-514350">
              <a:buFont typeface="+mj-lt"/>
              <a:buAutoNum type="arabicPeriod"/>
            </a:pPr>
            <a:r>
              <a:rPr lang="en-US" sz="2800" dirty="0"/>
              <a:t>Special topics in GIS for disaster management</a:t>
            </a:r>
            <a:br>
              <a:rPr lang="en-US" sz="2800" dirty="0"/>
            </a:br>
            <a:endParaRPr lang="en-US" sz="2800" dirty="0"/>
          </a:p>
          <a:p>
            <a:pPr marL="914400" lvl="1" indent="-514350">
              <a:buFont typeface="+mj-lt"/>
              <a:buAutoNum type="arabicPeriod"/>
            </a:pPr>
            <a:r>
              <a:rPr lang="en-US" sz="2800" dirty="0"/>
              <a:t>Future of GIS for disaster management</a:t>
            </a:r>
            <a:br>
              <a:rPr lang="en-US" sz="2800" dirty="0"/>
            </a:br>
            <a:endParaRPr lang="en-US" sz="2800" dirty="0"/>
          </a:p>
          <a:p>
            <a:pPr marL="914400" lvl="1" indent="-514350">
              <a:buFont typeface="+mj-lt"/>
              <a:buAutoNum type="arabicPeriod"/>
            </a:pPr>
            <a:r>
              <a:rPr lang="en-US" sz="2800" dirty="0"/>
              <a:t>Building a career and finding a job in GIS for disaster management</a:t>
            </a:r>
            <a:br>
              <a:rPr lang="en-US" sz="2800" dirty="0"/>
            </a:br>
            <a:endParaRPr lang="en-US" sz="2800" dirty="0"/>
          </a:p>
          <a:p>
            <a:pPr marL="914400" lvl="1" indent="-514350">
              <a:buFont typeface="+mj-lt"/>
              <a:buAutoNum type="arabicPeriod"/>
            </a:pPr>
            <a:r>
              <a:rPr lang="en-US" sz="2800" dirty="0"/>
              <a:t>Advice on staying current in the field</a:t>
            </a:r>
          </a:p>
        </p:txBody>
      </p:sp>
    </p:spTree>
    <p:extLst>
      <p:ext uri="{BB962C8B-B14F-4D97-AF65-F5344CB8AC3E}">
        <p14:creationId xmlns:p14="http://schemas.microsoft.com/office/powerpoint/2010/main" val="19199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4" name="Rectangle 3"/>
          <p:cNvSpPr/>
          <p:nvPr/>
        </p:nvSpPr>
        <p:spPr>
          <a:xfrm>
            <a:off x="152400" y="1447800"/>
            <a:ext cx="11942064" cy="3970318"/>
          </a:xfrm>
          <a:prstGeom prst="rect">
            <a:avLst/>
          </a:prstGeom>
        </p:spPr>
        <p:txBody>
          <a:bodyPr wrap="square">
            <a:spAutoFit/>
          </a:bodyPr>
          <a:lstStyle/>
          <a:p>
            <a:r>
              <a:rPr lang="en-US" sz="2100" dirty="0" smtClean="0"/>
              <a:t>1. Based </a:t>
            </a:r>
            <a:r>
              <a:rPr lang="en-US" sz="2100" dirty="0"/>
              <a:t>on what you read in this book, and your own research, what do you think the future of GIS for disaster management will look like and why</a:t>
            </a:r>
            <a:r>
              <a:rPr lang="en-US" sz="2100" dirty="0" smtClean="0"/>
              <a:t>?</a:t>
            </a:r>
          </a:p>
          <a:p>
            <a:pPr marL="342900" indent="-342900">
              <a:buAutoNum type="arabicPeriod"/>
            </a:pPr>
            <a:endParaRPr lang="en-US" sz="2100" dirty="0"/>
          </a:p>
          <a:p>
            <a:r>
              <a:rPr lang="en-US" sz="2100" dirty="0"/>
              <a:t>2. If you are looking for a job in the GIS for disaster management field, review your resume and see if your resume matches some of the things that the people who provided advice on finding a job in the GIS for disaster management industry recommended. What, if any, potential gaps do you see in your experiences, and how might you fill those gaps if necessary</a:t>
            </a:r>
            <a:r>
              <a:rPr lang="en-US" sz="2100" dirty="0" smtClean="0"/>
              <a:t>?</a:t>
            </a:r>
          </a:p>
          <a:p>
            <a:endParaRPr lang="en-US" sz="2100" dirty="0"/>
          </a:p>
          <a:p>
            <a:r>
              <a:rPr lang="en-US" sz="2100" dirty="0"/>
              <a:t>3. As discussed in the section on staying current in the GIS for disaster management field, many of the items listed are not directly related to both GIS and disaster management. Take a look at some of those items, and see where you can find GIS embedded inside of a disaster management item, and the do the reverse of finding a disaster management item imbedded inside of a GIS item.</a:t>
            </a:r>
          </a:p>
        </p:txBody>
      </p:sp>
    </p:spTree>
    <p:extLst>
      <p:ext uri="{BB962C8B-B14F-4D97-AF65-F5344CB8AC3E}">
        <p14:creationId xmlns:p14="http://schemas.microsoft.com/office/powerpoint/2010/main" val="40371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 Exercises</a:t>
            </a:r>
            <a:endParaRPr lang="en-US" dirty="0"/>
          </a:p>
        </p:txBody>
      </p:sp>
      <p:sp>
        <p:nvSpPr>
          <p:cNvPr id="3" name="Content Placeholder 2"/>
          <p:cNvSpPr>
            <a:spLocks noGrp="1"/>
          </p:cNvSpPr>
          <p:nvPr>
            <p:ph idx="1"/>
          </p:nvPr>
        </p:nvSpPr>
        <p:spPr>
          <a:xfrm>
            <a:off x="609600" y="1600201"/>
            <a:ext cx="10972800" cy="2209799"/>
          </a:xfrm>
        </p:spPr>
        <p:txBody>
          <a:bodyPr>
            <a:normAutofit fontScale="85000" lnSpcReduction="20000"/>
          </a:bodyPr>
          <a:lstStyle/>
          <a:p>
            <a:r>
              <a:rPr lang="en-US" dirty="0" smtClean="0"/>
              <a:t>Exercise 10.1 – </a:t>
            </a:r>
            <a:r>
              <a:rPr lang="en-US" i="1" dirty="0"/>
              <a:t>Classifying Hurricane Damage Imagery with Machine </a:t>
            </a:r>
            <a:r>
              <a:rPr lang="en-US" i="1" dirty="0" smtClean="0"/>
              <a:t>Learning</a:t>
            </a:r>
          </a:p>
          <a:p>
            <a:pPr lvl="1"/>
            <a:r>
              <a:rPr lang="en-US" dirty="0" smtClean="0"/>
              <a:t>Use </a:t>
            </a:r>
            <a:r>
              <a:rPr lang="en-US" dirty="0"/>
              <a:t>and evaluate a machine-learning algorithm (Support Vector Machine [SVM]) to classify imagery in a disaster-response context.</a:t>
            </a:r>
            <a:endParaRPr lang="en-US" dirty="0" smtClean="0"/>
          </a:p>
          <a:p>
            <a:pPr lvl="1"/>
            <a:r>
              <a:rPr lang="en-US" dirty="0" smtClean="0"/>
              <a:t>A </a:t>
            </a:r>
            <a:r>
              <a:rPr lang="en-US" dirty="0"/>
              <a:t>video walkthrough tutorial of this exercises is available from the book’s companion website: </a:t>
            </a:r>
            <a:r>
              <a:rPr lang="en-US" dirty="0">
                <a:hlinkClick r:id="rId2"/>
              </a:rPr>
              <a:t>http://gisfordisastermanagement.com</a:t>
            </a:r>
            <a:endParaRPr lang="en-US" dirty="0"/>
          </a:p>
          <a:p>
            <a:pPr lvl="1"/>
            <a:endParaRPr lang="en-US" dirty="0"/>
          </a:p>
        </p:txBody>
      </p:sp>
    </p:spTree>
    <p:extLst>
      <p:ext uri="{BB962C8B-B14F-4D97-AF65-F5344CB8AC3E}">
        <p14:creationId xmlns:p14="http://schemas.microsoft.com/office/powerpoint/2010/main" val="1280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Used in the Slides</a:t>
            </a:r>
            <a:endParaRPr lang="en-US" dirty="0"/>
          </a:p>
        </p:txBody>
      </p:sp>
      <p:sp>
        <p:nvSpPr>
          <p:cNvPr id="3" name="Content Placeholder 2"/>
          <p:cNvSpPr>
            <a:spLocks noGrp="1"/>
          </p:cNvSpPr>
          <p:nvPr>
            <p:ph idx="1"/>
          </p:nvPr>
        </p:nvSpPr>
        <p:spPr>
          <a:xfrm>
            <a:off x="150876" y="1295400"/>
            <a:ext cx="11887200" cy="4495800"/>
          </a:xfrm>
        </p:spPr>
        <p:txBody>
          <a:bodyPr>
            <a:noAutofit/>
          </a:bodyPr>
          <a:lstStyle/>
          <a:p>
            <a:r>
              <a:rPr lang="en-US" sz="1400" dirty="0"/>
              <a:t>Bennett, Lauren. What Do We Mean by Machine Learning? 2017. Accessed July 19, 2019. </a:t>
            </a:r>
            <a:r>
              <a:rPr lang="en-US" sz="1400" dirty="0">
                <a:hlinkClick r:id="rId2"/>
              </a:rPr>
              <a:t>https://www.esri.com/arcgis-blog/products/analytics/analytics/machine-learning-in-arcgis/</a:t>
            </a:r>
            <a:r>
              <a:rPr lang="en-US" sz="1400" dirty="0"/>
              <a:t>.</a:t>
            </a:r>
          </a:p>
          <a:p>
            <a:r>
              <a:rPr lang="en-US" sz="1400" dirty="0" err="1"/>
              <a:t>Datarobot</a:t>
            </a:r>
            <a:r>
              <a:rPr lang="en-US" sz="1400" dirty="0"/>
              <a:t>. Data Science, 2020. Accessed July 24, 2020. </a:t>
            </a:r>
            <a:r>
              <a:rPr lang="en-US" sz="1400" dirty="0">
                <a:hlinkClick r:id="rId3"/>
              </a:rPr>
              <a:t>https://www.datarobot.com/wiki/data-science/</a:t>
            </a:r>
            <a:r>
              <a:rPr lang="en-US" sz="1400" dirty="0"/>
              <a:t>.</a:t>
            </a:r>
          </a:p>
          <a:p>
            <a:r>
              <a:rPr lang="en-US" sz="1400" dirty="0" err="1"/>
              <a:t>DiBiase</a:t>
            </a:r>
            <a:r>
              <a:rPr lang="en-US" sz="1400" dirty="0"/>
              <a:t>, D., M. </a:t>
            </a:r>
            <a:r>
              <a:rPr lang="en-US" sz="1400" dirty="0" err="1"/>
              <a:t>DeMers</a:t>
            </a:r>
            <a:r>
              <a:rPr lang="en-US" sz="1400" dirty="0"/>
              <a:t>, A. Johnson, K. Kemp, A.T. Luck, B. </a:t>
            </a:r>
            <a:r>
              <a:rPr lang="en-US" sz="1400" dirty="0" err="1"/>
              <a:t>Plewe</a:t>
            </a:r>
            <a:r>
              <a:rPr lang="en-US" sz="1400" dirty="0"/>
              <a:t>, and E. Wentz . Geographic Information Science and Technology Body of Knowledge. Washington, DC: Association of American Geographers, 2006</a:t>
            </a:r>
          </a:p>
          <a:p>
            <a:r>
              <a:rPr lang="en-US" sz="1400" dirty="0" err="1" smtClean="0"/>
              <a:t>DiFonzo</a:t>
            </a:r>
            <a:r>
              <a:rPr lang="en-US" sz="1400" dirty="0"/>
              <a:t>, Nicholas, and Prashant Bordia . Rumor Psychology: Social and Organizational Approaches, Vol. 750. Washington, DC: American Psychological Association, 2007.</a:t>
            </a:r>
          </a:p>
          <a:p>
            <a:r>
              <a:rPr lang="en-US" sz="1400" dirty="0" smtClean="0"/>
              <a:t>Crowley</a:t>
            </a:r>
            <a:r>
              <a:rPr lang="en-US" sz="1400" dirty="0"/>
              <a:t>, John. Connecting Grassroots and Government for Disaster Response. Washington, DC: Commons Laboratory, Wilson Center, 2013.</a:t>
            </a:r>
          </a:p>
          <a:p>
            <a:r>
              <a:rPr lang="en-US" sz="1400" dirty="0" smtClean="0"/>
              <a:t>Gartner </a:t>
            </a:r>
            <a:r>
              <a:rPr lang="en-US" sz="1400" dirty="0"/>
              <a:t>Inc. Gartner Says Solving 'Big Data' Challenge Involves More than Just Managing Volumes of Data, 2011. Accessed March 26, 2014. </a:t>
            </a:r>
            <a:r>
              <a:rPr lang="en-US" sz="1400" dirty="0">
                <a:hlinkClick r:id="rId4"/>
              </a:rPr>
              <a:t>http://www.gartner.com/newsroom/id/1731916</a:t>
            </a:r>
            <a:r>
              <a:rPr lang="en-US" sz="1400" dirty="0"/>
              <a:t>.</a:t>
            </a:r>
          </a:p>
          <a:p>
            <a:r>
              <a:rPr lang="en-US" sz="1400" dirty="0" smtClean="0"/>
              <a:t>Jacobs</a:t>
            </a:r>
            <a:r>
              <a:rPr lang="en-US" sz="1400" dirty="0"/>
              <a:t>, Adam. “The Pathologies of Big Data.” Communications of the ACM 52, no. 8 (2009): 36–44</a:t>
            </a:r>
            <a:r>
              <a:rPr lang="en-US" sz="1400" dirty="0" smtClean="0"/>
              <a:t>.</a:t>
            </a:r>
          </a:p>
          <a:p>
            <a:r>
              <a:rPr lang="en-US" sz="1400" dirty="0"/>
              <a:t>Mark, D. “Chapter 1: Geographic Information Science: Defining the Field.” In Foundations of Geographic Information Science, edited by M. </a:t>
            </a:r>
            <a:r>
              <a:rPr lang="en-US" sz="1400" dirty="0" err="1"/>
              <a:t>Duckham</a:t>
            </a:r>
            <a:r>
              <a:rPr lang="en-US" sz="1400" dirty="0"/>
              <a:t>, M.F. Goodchild, and M. </a:t>
            </a:r>
            <a:r>
              <a:rPr lang="en-US" sz="1400" dirty="0" err="1"/>
              <a:t>Worboys</a:t>
            </a:r>
            <a:r>
              <a:rPr lang="en-US" sz="1400" dirty="0"/>
              <a:t>. Boca Raton, FL: CRC Press, 2003, pp. 3–18.</a:t>
            </a:r>
            <a:endParaRPr lang="en-US" sz="1400" dirty="0" smtClean="0"/>
          </a:p>
          <a:p>
            <a:r>
              <a:rPr lang="en-US" sz="1400" dirty="0"/>
              <a:t>Reese, Hope. Understanding the Differences Between AI, Machine Learning, and Deep Learning, 2017. Accessed July 19, 2019. </a:t>
            </a:r>
            <a:r>
              <a:rPr lang="en-US" sz="1400" dirty="0">
                <a:hlinkClick r:id="rId5"/>
              </a:rPr>
              <a:t>https://www.techrepublic.com/article/understanding-the-differences-between-ai-machine-learning-and-deep-learning/</a:t>
            </a:r>
            <a:r>
              <a:rPr lang="en-US" sz="1400" dirty="0"/>
              <a:t>.</a:t>
            </a:r>
            <a:endParaRPr lang="en-US" sz="1400" dirty="0" smtClean="0"/>
          </a:p>
          <a:p>
            <a:r>
              <a:rPr lang="en-US" sz="1400" dirty="0"/>
              <a:t>SAS. Artificial Intelligence - What It Is and Why It Matters, 2019. Accessed July 19, 2019. </a:t>
            </a:r>
            <a:r>
              <a:rPr lang="en-US" sz="1400" dirty="0">
                <a:hlinkClick r:id="rId6"/>
              </a:rPr>
              <a:t>https://www.sas.com/en_us/insights/analytics/what-is-artificial-intelligence.html</a:t>
            </a:r>
            <a:r>
              <a:rPr lang="en-US" sz="1400" dirty="0"/>
              <a:t>.</a:t>
            </a:r>
            <a:endParaRPr lang="en-US" sz="1400" dirty="0" smtClean="0"/>
          </a:p>
          <a:p>
            <a:endParaRPr lang="en-US" sz="1400" dirty="0"/>
          </a:p>
        </p:txBody>
      </p:sp>
    </p:spTree>
    <p:extLst>
      <p:ext uri="{BB962C8B-B14F-4D97-AF65-F5344CB8AC3E}">
        <p14:creationId xmlns:p14="http://schemas.microsoft.com/office/powerpoint/2010/main" val="5985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12776" y="1219200"/>
            <a:ext cx="11963400" cy="4800600"/>
          </a:xfrm>
        </p:spPr>
        <p:txBody>
          <a:bodyPr>
            <a:normAutofit/>
          </a:bodyPr>
          <a:lstStyle/>
          <a:p>
            <a:pPr marL="0" indent="0">
              <a:buNone/>
            </a:pPr>
            <a:r>
              <a:rPr lang="en-US" dirty="0"/>
              <a:t>Four </a:t>
            </a:r>
            <a:r>
              <a:rPr lang="en-US" dirty="0" smtClean="0"/>
              <a:t>areas:</a:t>
            </a:r>
            <a:br>
              <a:rPr lang="en-US" dirty="0" smtClean="0"/>
            </a:br>
            <a:endParaRPr lang="en-US" dirty="0" smtClean="0"/>
          </a:p>
          <a:p>
            <a:pPr marL="914400" lvl="1" indent="-514350">
              <a:buFont typeface="+mj-lt"/>
              <a:buAutoNum type="arabicPeriod"/>
            </a:pPr>
            <a:r>
              <a:rPr lang="en-US" dirty="0" smtClean="0"/>
              <a:t>Special </a:t>
            </a:r>
            <a:r>
              <a:rPr lang="en-US" dirty="0"/>
              <a:t>topics in GIS for disaster </a:t>
            </a:r>
            <a:r>
              <a:rPr lang="en-US" dirty="0" smtClean="0"/>
              <a:t>management</a:t>
            </a:r>
            <a:br>
              <a:rPr lang="en-US" dirty="0" smtClean="0"/>
            </a:br>
            <a:endParaRPr lang="en-US" dirty="0" smtClean="0"/>
          </a:p>
          <a:p>
            <a:pPr marL="914400" lvl="1" indent="-514350">
              <a:buFont typeface="+mj-lt"/>
              <a:buAutoNum type="arabicPeriod"/>
            </a:pPr>
            <a:r>
              <a:rPr lang="en-US" dirty="0" smtClean="0"/>
              <a:t>Future </a:t>
            </a:r>
            <a:r>
              <a:rPr lang="en-US" dirty="0"/>
              <a:t>of GIS for disaster </a:t>
            </a:r>
            <a:r>
              <a:rPr lang="en-US" dirty="0" smtClean="0"/>
              <a:t>management</a:t>
            </a:r>
            <a:br>
              <a:rPr lang="en-US" dirty="0" smtClean="0"/>
            </a:br>
            <a:endParaRPr lang="en-US" dirty="0" smtClean="0"/>
          </a:p>
          <a:p>
            <a:pPr marL="914400" lvl="1" indent="-514350">
              <a:buFont typeface="+mj-lt"/>
              <a:buAutoNum type="arabicPeriod"/>
            </a:pPr>
            <a:r>
              <a:rPr lang="en-US" dirty="0" smtClean="0"/>
              <a:t>Building a </a:t>
            </a:r>
            <a:r>
              <a:rPr lang="en-US" dirty="0"/>
              <a:t>career and finding a job in GIS for disaster </a:t>
            </a:r>
            <a:r>
              <a:rPr lang="en-US" dirty="0" smtClean="0"/>
              <a:t>management</a:t>
            </a:r>
            <a:br>
              <a:rPr lang="en-US" dirty="0" smtClean="0"/>
            </a:br>
            <a:endParaRPr lang="en-US" dirty="0" smtClean="0"/>
          </a:p>
          <a:p>
            <a:pPr marL="914400" lvl="1" indent="-514350">
              <a:buFont typeface="+mj-lt"/>
              <a:buAutoNum type="arabicPeriod"/>
            </a:pPr>
            <a:r>
              <a:rPr lang="en-US" dirty="0" smtClean="0"/>
              <a:t>Advice </a:t>
            </a:r>
            <a:r>
              <a:rPr lang="en-US" dirty="0"/>
              <a:t>on staying current in the field</a:t>
            </a:r>
          </a:p>
        </p:txBody>
      </p:sp>
    </p:spTree>
    <p:extLst>
      <p:ext uri="{BB962C8B-B14F-4D97-AF65-F5344CB8AC3E}">
        <p14:creationId xmlns:p14="http://schemas.microsoft.com/office/powerpoint/2010/main" val="151873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Topics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39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Disaster Management</a:t>
            </a:r>
          </a:p>
        </p:txBody>
      </p:sp>
      <p:sp>
        <p:nvSpPr>
          <p:cNvPr id="3" name="Content Placeholder 2"/>
          <p:cNvSpPr>
            <a:spLocks noGrp="1"/>
          </p:cNvSpPr>
          <p:nvPr>
            <p:ph idx="1"/>
          </p:nvPr>
        </p:nvSpPr>
        <p:spPr>
          <a:xfrm>
            <a:off x="188976" y="1447800"/>
            <a:ext cx="11811000" cy="4525963"/>
          </a:xfrm>
        </p:spPr>
        <p:txBody>
          <a:bodyPr>
            <a:normAutofit fontScale="85000" lnSpcReduction="20000"/>
          </a:bodyPr>
          <a:lstStyle/>
          <a:p>
            <a:r>
              <a:rPr lang="en-US" dirty="0" smtClean="0"/>
              <a:t>Data volume, </a:t>
            </a:r>
            <a:r>
              <a:rPr lang="en-US" dirty="0"/>
              <a:t>variety </a:t>
            </a:r>
            <a:r>
              <a:rPr lang="en-US" dirty="0" smtClean="0"/>
              <a:t>and velocity challenge thinking </a:t>
            </a:r>
            <a:r>
              <a:rPr lang="en-US" dirty="0"/>
              <a:t>and existing techniques </a:t>
            </a:r>
            <a:r>
              <a:rPr lang="en-US" dirty="0" smtClean="0"/>
              <a:t>(</a:t>
            </a:r>
            <a:r>
              <a:rPr lang="en-US" dirty="0"/>
              <a:t>Jacobs 2009; Gartner Inc. 2011</a:t>
            </a:r>
            <a:r>
              <a:rPr lang="en-US" dirty="0" smtClean="0"/>
              <a:t>)</a:t>
            </a:r>
            <a:br>
              <a:rPr lang="en-US" dirty="0" smtClean="0"/>
            </a:br>
            <a:endParaRPr lang="en-US" dirty="0" smtClean="0"/>
          </a:p>
          <a:p>
            <a:r>
              <a:rPr lang="en-US" dirty="0" smtClean="0"/>
              <a:t>Examples:</a:t>
            </a:r>
          </a:p>
          <a:p>
            <a:pPr lvl="1"/>
            <a:r>
              <a:rPr lang="en-US" dirty="0"/>
              <a:t>millions of location-tagged tweets and other social media artifacts </a:t>
            </a:r>
            <a:endParaRPr lang="en-US" dirty="0" smtClean="0"/>
          </a:p>
          <a:p>
            <a:pPr lvl="1"/>
            <a:r>
              <a:rPr lang="en-US" dirty="0"/>
              <a:t>multiple decades’ worth of daily satellite </a:t>
            </a:r>
            <a:r>
              <a:rPr lang="en-US" dirty="0" smtClean="0"/>
              <a:t>imagery</a:t>
            </a:r>
          </a:p>
          <a:p>
            <a:pPr lvl="1"/>
            <a:r>
              <a:rPr lang="en-US" dirty="0"/>
              <a:t>massive amounts of imagery collected from heavily impacted disaster </a:t>
            </a:r>
            <a:r>
              <a:rPr lang="en-US" dirty="0" smtClean="0"/>
              <a:t>areas</a:t>
            </a:r>
          </a:p>
          <a:p>
            <a:pPr lvl="1"/>
            <a:r>
              <a:rPr lang="en-US" dirty="0"/>
              <a:t>massive amounts of volunteer geographic information </a:t>
            </a:r>
            <a:r>
              <a:rPr lang="en-US" dirty="0" smtClean="0"/>
              <a:t/>
            </a:r>
            <a:br>
              <a:rPr lang="en-US" dirty="0" smtClean="0"/>
            </a:br>
            <a:endParaRPr lang="en-US" dirty="0" smtClean="0"/>
          </a:p>
          <a:p>
            <a:r>
              <a:rPr lang="en-US" dirty="0"/>
              <a:t>Social Media: data </a:t>
            </a:r>
            <a:r>
              <a:rPr lang="en-US" dirty="0" smtClean="0"/>
              <a:t>trust </a:t>
            </a:r>
            <a:r>
              <a:rPr lang="en-US" dirty="0"/>
              <a:t>and the </a:t>
            </a:r>
            <a:r>
              <a:rPr lang="en-US" dirty="0" smtClean="0"/>
              <a:t>reliability, privacy </a:t>
            </a:r>
            <a:r>
              <a:rPr lang="en-US" dirty="0"/>
              <a:t>of citizens, </a:t>
            </a:r>
            <a:r>
              <a:rPr lang="en-US" dirty="0" smtClean="0"/>
              <a:t>better </a:t>
            </a:r>
            <a:r>
              <a:rPr lang="en-US" dirty="0"/>
              <a:t>understanding between volunteer groups that create relevant big data and government organizations that use such data (Crowley 2013</a:t>
            </a:r>
            <a:r>
              <a:rPr lang="en-US" dirty="0" smtClean="0"/>
              <a:t>)    </a:t>
            </a:r>
            <a:endParaRPr lang="en-US" dirty="0"/>
          </a:p>
        </p:txBody>
      </p:sp>
    </p:spTree>
    <p:extLst>
      <p:ext uri="{BB962C8B-B14F-4D97-AF65-F5344CB8AC3E}">
        <p14:creationId xmlns:p14="http://schemas.microsoft.com/office/powerpoint/2010/main" val="15312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Controlling Rumors </a:t>
            </a:r>
            <a:r>
              <a:rPr lang="en-US" dirty="0"/>
              <a:t>and </a:t>
            </a:r>
            <a:r>
              <a:rPr lang="en-US" dirty="0" smtClean="0"/>
              <a:t>False Information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219200"/>
            <a:ext cx="7315200" cy="4114800"/>
          </a:xfrm>
          <a:prstGeom prst="rect">
            <a:avLst/>
          </a:prstGeom>
        </p:spPr>
      </p:pic>
      <p:sp>
        <p:nvSpPr>
          <p:cNvPr id="5" name="Rectangle 4"/>
          <p:cNvSpPr/>
          <p:nvPr/>
        </p:nvSpPr>
        <p:spPr>
          <a:xfrm>
            <a:off x="0" y="5325070"/>
            <a:ext cx="7467600" cy="923330"/>
          </a:xfrm>
          <a:prstGeom prst="rect">
            <a:avLst/>
          </a:prstGeom>
        </p:spPr>
        <p:txBody>
          <a:bodyPr wrap="square">
            <a:spAutoFit/>
          </a:bodyPr>
          <a:lstStyle/>
          <a:p>
            <a:r>
              <a:rPr lang="en-US" dirty="0"/>
              <a:t>A 2017 presentation by the Harris County Joint Information Center on rumor control during Hurricane Harvey as part of the Hurricane Harvey after-action briefing. </a:t>
            </a:r>
            <a:r>
              <a:rPr lang="en-US" dirty="0" smtClean="0"/>
              <a:t>Picture </a:t>
            </a:r>
            <a:r>
              <a:rPr lang="en-US" dirty="0"/>
              <a:t>by Brian Tomaszewski</a:t>
            </a:r>
            <a:r>
              <a:rPr lang="en-US" dirty="0" smtClean="0"/>
              <a:t>.</a:t>
            </a:r>
            <a:endParaRPr lang="en-US" dirty="0"/>
          </a:p>
        </p:txBody>
      </p:sp>
      <p:sp>
        <p:nvSpPr>
          <p:cNvPr id="6" name="Rectangle 5"/>
          <p:cNvSpPr/>
          <p:nvPr/>
        </p:nvSpPr>
        <p:spPr>
          <a:xfrm>
            <a:off x="7455408" y="1219200"/>
            <a:ext cx="4559808" cy="4524315"/>
          </a:xfrm>
          <a:prstGeom prst="rect">
            <a:avLst/>
          </a:prstGeom>
        </p:spPr>
        <p:txBody>
          <a:bodyPr wrap="square">
            <a:spAutoFit/>
          </a:bodyPr>
          <a:lstStyle/>
          <a:p>
            <a:pPr marL="285750" indent="-285750">
              <a:buFont typeface="Arial" panose="020B0604020202020204" pitchFamily="34" charset="0"/>
              <a:buChar char="•"/>
            </a:pPr>
            <a:r>
              <a:rPr lang="en-US" sz="2400" dirty="0" smtClean="0"/>
              <a:t>Rumors: decisive </a:t>
            </a:r>
            <a:r>
              <a:rPr lang="en-US" sz="2400" dirty="0"/>
              <a:t>role in collective perceptions, attitudes, and actions (</a:t>
            </a:r>
            <a:r>
              <a:rPr lang="en-US" sz="2400" dirty="0" err="1"/>
              <a:t>DiFonzo</a:t>
            </a:r>
            <a:r>
              <a:rPr lang="en-US" sz="2400" dirty="0"/>
              <a:t> and Bordia 2007</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Knowledge/ideas </a:t>
            </a:r>
            <a:r>
              <a:rPr lang="en-US" sz="2400" dirty="0"/>
              <a:t>about real or imagined </a:t>
            </a:r>
            <a:r>
              <a:rPr lang="en-US" sz="2400" dirty="0" smtClean="0"/>
              <a:t>items: first </a:t>
            </a:r>
            <a:r>
              <a:rPr lang="en-US" sz="2400" dirty="0"/>
              <a:t>manifested and transmitted as </a:t>
            </a:r>
            <a:r>
              <a:rPr lang="en-US" sz="2400" dirty="0" smtClean="0"/>
              <a:t>rumors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Social </a:t>
            </a:r>
            <a:r>
              <a:rPr lang="en-US" sz="2400" dirty="0" smtClean="0"/>
              <a:t>media: rapid </a:t>
            </a:r>
            <a:r>
              <a:rPr lang="en-US" sz="2400" dirty="0"/>
              <a:t>dissemination of rumors</a:t>
            </a:r>
          </a:p>
        </p:txBody>
      </p:sp>
    </p:spTree>
    <p:extLst>
      <p:ext uri="{BB962C8B-B14F-4D97-AF65-F5344CB8AC3E}">
        <p14:creationId xmlns:p14="http://schemas.microsoft.com/office/powerpoint/2010/main" val="9839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Technologies for Big Data </a:t>
            </a:r>
            <a:r>
              <a:rPr lang="en-US" dirty="0"/>
              <a:t>in </a:t>
            </a:r>
            <a:r>
              <a:rPr lang="en-US" dirty="0" smtClean="0"/>
              <a:t/>
            </a:r>
            <a:br>
              <a:rPr lang="en-US" dirty="0" smtClean="0"/>
            </a:br>
            <a:r>
              <a:rPr lang="en-US" dirty="0" smtClean="0"/>
              <a:t>GIS </a:t>
            </a:r>
            <a:r>
              <a:rPr lang="en-US" dirty="0"/>
              <a:t>for </a:t>
            </a:r>
            <a:r>
              <a:rPr lang="en-US" dirty="0" smtClean="0"/>
              <a:t>Disaster Management Applications</a:t>
            </a:r>
            <a:endParaRPr lang="en-US" dirty="0"/>
          </a:p>
        </p:txBody>
      </p:sp>
      <p:sp>
        <p:nvSpPr>
          <p:cNvPr id="3" name="Content Placeholder 2"/>
          <p:cNvSpPr>
            <a:spLocks noGrp="1"/>
          </p:cNvSpPr>
          <p:nvPr>
            <p:ph idx="1"/>
          </p:nvPr>
        </p:nvSpPr>
        <p:spPr>
          <a:xfrm>
            <a:off x="227076" y="1905000"/>
            <a:ext cx="11734800" cy="3581399"/>
          </a:xfrm>
        </p:spPr>
        <p:txBody>
          <a:bodyPr/>
          <a:lstStyle/>
          <a:p>
            <a:r>
              <a:rPr lang="en-US" dirty="0" smtClean="0"/>
              <a:t>Commercial </a:t>
            </a:r>
            <a:r>
              <a:rPr lang="en-US" dirty="0"/>
              <a:t>and open-source technologies </a:t>
            </a:r>
            <a:r>
              <a:rPr lang="en-US" dirty="0" smtClean="0"/>
              <a:t>(Chapter 3)</a:t>
            </a:r>
            <a:br>
              <a:rPr lang="en-US" dirty="0" smtClean="0"/>
            </a:br>
            <a:endParaRPr lang="en-US" dirty="0" smtClean="0"/>
          </a:p>
          <a:p>
            <a:r>
              <a:rPr lang="en-US" dirty="0" smtClean="0"/>
              <a:t>Advanced </a:t>
            </a:r>
            <a:r>
              <a:rPr lang="en-US" dirty="0"/>
              <a:t>statistical and other spatial analytical methods, </a:t>
            </a:r>
            <a:r>
              <a:rPr lang="en-US" dirty="0" smtClean="0"/>
              <a:t>combined </a:t>
            </a:r>
            <a:r>
              <a:rPr lang="en-US" dirty="0"/>
              <a:t>with geographic </a:t>
            </a:r>
            <a:r>
              <a:rPr lang="en-US" dirty="0" smtClean="0"/>
              <a:t>visualization</a:t>
            </a:r>
            <a:br>
              <a:rPr lang="en-US" dirty="0" smtClean="0"/>
            </a:br>
            <a:endParaRPr lang="en-US" dirty="0" smtClean="0"/>
          </a:p>
          <a:p>
            <a:r>
              <a:rPr lang="en-US" dirty="0" err="1"/>
              <a:t>mongoDB</a:t>
            </a:r>
            <a:r>
              <a:rPr lang="en-US" dirty="0"/>
              <a:t> (</a:t>
            </a:r>
            <a:r>
              <a:rPr lang="en-US" dirty="0">
                <a:hlinkClick r:id="rId2"/>
              </a:rPr>
              <a:t>www.mongodb.com</a:t>
            </a:r>
            <a:r>
              <a:rPr lang="en-US" dirty="0" smtClean="0">
                <a:hlinkClick r:id="rId2"/>
              </a:rPr>
              <a:t>/</a:t>
            </a:r>
            <a:r>
              <a:rPr lang="en-US" dirty="0" smtClean="0"/>
              <a:t>): </a:t>
            </a:r>
            <a:r>
              <a:rPr lang="en-US" dirty="0" err="1" smtClean="0"/>
              <a:t>noSQL</a:t>
            </a:r>
            <a:r>
              <a:rPr lang="en-US" dirty="0" smtClean="0"/>
              <a:t> </a:t>
            </a:r>
            <a:r>
              <a:rPr lang="en-US" dirty="0"/>
              <a:t>database</a:t>
            </a:r>
          </a:p>
        </p:txBody>
      </p:sp>
    </p:spTree>
    <p:extLst>
      <p:ext uri="{BB962C8B-B14F-4D97-AF65-F5344CB8AC3E}">
        <p14:creationId xmlns:p14="http://schemas.microsoft.com/office/powerpoint/2010/main" val="55614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and Artificial Intelligence</a:t>
            </a:r>
          </a:p>
        </p:txBody>
      </p:sp>
      <p:sp>
        <p:nvSpPr>
          <p:cNvPr id="3" name="Content Placeholder 2"/>
          <p:cNvSpPr>
            <a:spLocks noGrp="1"/>
          </p:cNvSpPr>
          <p:nvPr>
            <p:ph idx="1"/>
          </p:nvPr>
        </p:nvSpPr>
        <p:spPr>
          <a:xfrm>
            <a:off x="152400" y="1389888"/>
            <a:ext cx="11811000" cy="4629912"/>
          </a:xfrm>
        </p:spPr>
        <p:txBody>
          <a:bodyPr>
            <a:normAutofit fontScale="85000" lnSpcReduction="20000"/>
          </a:bodyPr>
          <a:lstStyle/>
          <a:p>
            <a:r>
              <a:rPr lang="en-US" dirty="0" smtClean="0"/>
              <a:t>Machine Learning (ML): </a:t>
            </a:r>
            <a:r>
              <a:rPr lang="en-US" dirty="0"/>
              <a:t>“a set of data-driven algorithms and techniques that automate the prediction, classification, and clustering of data” (Bennett 2017</a:t>
            </a:r>
            <a:r>
              <a:rPr lang="en-US" dirty="0" smtClean="0"/>
              <a:t>)</a:t>
            </a:r>
            <a:br>
              <a:rPr lang="en-US" dirty="0" smtClean="0"/>
            </a:br>
            <a:endParaRPr lang="en-US" dirty="0" smtClean="0"/>
          </a:p>
          <a:p>
            <a:r>
              <a:rPr lang="en-US" dirty="0" smtClean="0"/>
              <a:t>Artificial Intelligence (AI): </a:t>
            </a:r>
            <a:r>
              <a:rPr lang="en-US" dirty="0"/>
              <a:t>“makes it possible for machines to learn from experience, adjust to new inputs and perform human-like tasks” (SAS 2019</a:t>
            </a:r>
            <a:r>
              <a:rPr lang="en-US" dirty="0" smtClean="0"/>
              <a:t>)</a:t>
            </a:r>
            <a:br>
              <a:rPr lang="en-US" dirty="0" smtClean="0"/>
            </a:br>
            <a:endParaRPr lang="en-US" dirty="0" smtClean="0"/>
          </a:p>
          <a:p>
            <a:r>
              <a:rPr lang="en-US" dirty="0"/>
              <a:t>ML is a subfield of AI – ML tools can be trained on large datasets and apply knowledge to tasks (Reese 2017</a:t>
            </a:r>
            <a:r>
              <a:rPr lang="en-US" dirty="0" smtClean="0"/>
              <a:t>) </a:t>
            </a:r>
            <a:br>
              <a:rPr lang="en-US" dirty="0" smtClean="0"/>
            </a:br>
            <a:endParaRPr lang="en-US" dirty="0" smtClean="0"/>
          </a:p>
          <a:p>
            <a:r>
              <a:rPr lang="en-US" dirty="0" smtClean="0"/>
              <a:t>Spatial </a:t>
            </a:r>
            <a:r>
              <a:rPr lang="en-US" dirty="0"/>
              <a:t>aspects of </a:t>
            </a:r>
            <a:r>
              <a:rPr lang="en-US" dirty="0" smtClean="0"/>
              <a:t>GIS: relevant </a:t>
            </a:r>
            <a:r>
              <a:rPr lang="en-US" dirty="0"/>
              <a:t>technology for both ML and AI</a:t>
            </a:r>
          </a:p>
        </p:txBody>
      </p:sp>
    </p:spTree>
    <p:extLst>
      <p:ext uri="{BB962C8B-B14F-4D97-AF65-F5344CB8AC3E}">
        <p14:creationId xmlns:p14="http://schemas.microsoft.com/office/powerpoint/2010/main" val="320886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a:t>
            </a:r>
          </a:p>
        </p:txBody>
      </p:sp>
      <p:sp>
        <p:nvSpPr>
          <p:cNvPr id="3" name="Content Placeholder 2"/>
          <p:cNvSpPr>
            <a:spLocks noGrp="1"/>
          </p:cNvSpPr>
          <p:nvPr>
            <p:ph idx="1"/>
          </p:nvPr>
        </p:nvSpPr>
        <p:spPr>
          <a:xfrm>
            <a:off x="152400" y="1408176"/>
            <a:ext cx="11811000" cy="4525963"/>
          </a:xfrm>
        </p:spPr>
        <p:txBody>
          <a:bodyPr>
            <a:normAutofit lnSpcReduction="10000"/>
          </a:bodyPr>
          <a:lstStyle/>
          <a:p>
            <a:r>
              <a:rPr lang="en-US" dirty="0"/>
              <a:t>Data Prediction: using known values to estimate unknown values (Bennett 2017); regression </a:t>
            </a:r>
            <a:r>
              <a:rPr lang="en-US" dirty="0" smtClean="0"/>
              <a:t>analysis</a:t>
            </a:r>
            <a:br>
              <a:rPr lang="en-US" dirty="0" smtClean="0"/>
            </a:br>
            <a:endParaRPr lang="en-US" dirty="0" smtClean="0"/>
          </a:p>
          <a:p>
            <a:r>
              <a:rPr lang="en-US" dirty="0"/>
              <a:t>Data Classification: category an object should be placed in based on a training set (Bennett 2017); remote sensing datasets </a:t>
            </a:r>
            <a:r>
              <a:rPr lang="en-US" dirty="0" smtClean="0"/>
              <a:t>- analyzing </a:t>
            </a:r>
            <a:r>
              <a:rPr lang="en-US" dirty="0"/>
              <a:t>and categorizing pixels </a:t>
            </a:r>
            <a:r>
              <a:rPr lang="en-US" dirty="0" smtClean="0"/>
              <a:t/>
            </a:r>
            <a:br>
              <a:rPr lang="en-US" dirty="0" smtClean="0"/>
            </a:br>
            <a:endParaRPr lang="en-US" dirty="0" smtClean="0"/>
          </a:p>
          <a:p>
            <a:r>
              <a:rPr lang="en-US" dirty="0"/>
              <a:t>Data Clustering: </a:t>
            </a:r>
            <a:r>
              <a:rPr lang="en-US" dirty="0" smtClean="0"/>
              <a:t>clustering </a:t>
            </a:r>
            <a:r>
              <a:rPr lang="en-US" dirty="0"/>
              <a:t>groups observations based on similar values or locations (Bennett 2017); Hot spot analysis </a:t>
            </a:r>
            <a:endParaRPr lang="en-US" dirty="0" smtClean="0"/>
          </a:p>
          <a:p>
            <a:endParaRPr lang="en-US" dirty="0"/>
          </a:p>
        </p:txBody>
      </p:sp>
    </p:spTree>
    <p:extLst>
      <p:ext uri="{BB962C8B-B14F-4D97-AF65-F5344CB8AC3E}">
        <p14:creationId xmlns:p14="http://schemas.microsoft.com/office/powerpoint/2010/main" val="13815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Slide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err="1">
            <a:latin typeface="Palatino Linotype" panose="02040502050505030304" pitchFamily="18" charset="0"/>
          </a:defRPr>
        </a:defPPr>
      </a:lstStyle>
    </a:spDef>
    <a:txDef>
      <a:spPr>
        <a:noFill/>
      </a:spPr>
      <a:bodyPr wrap="square" rtlCol="0">
        <a:spAutoFit/>
      </a:bodyPr>
      <a:lstStyle>
        <a:defPPr marL="285750" indent="-285750">
          <a:buFont typeface="Arial" panose="020B0604020202020204" pitchFamily="34" charset="0"/>
          <a:buChar char="•"/>
          <a:defRPr sz="2200" dirty="0" smtClean="0">
            <a:latin typeface="Palatino Linotype" panose="0204050205050503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8211</TotalTime>
  <Words>2196</Words>
  <Application>Microsoft Office PowerPoint</Application>
  <PresentationFormat>Widescreen</PresentationFormat>
  <Paragraphs>139</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Palatino Linotype</vt:lpstr>
      <vt:lpstr>Office Theme</vt:lpstr>
      <vt:lpstr>Chapter 10  Special Topics, Future Technology, Professional Career Options, and Geographic Information Systems Trends for additional materials, see: http://gisfordisastermanagement.com/  Recommended Citation: Tomaszewski, B. 2020. Chapter 10: Special Topics, Future Technology, Professional Career Options, and Geographic Information Systems Trends. In: Geographic Information Systems for Disaster Management (Second Edition), pp. 407-444.  Oxfordshire and New York: Routledge.</vt:lpstr>
      <vt:lpstr>Chapter 10 Objectives</vt:lpstr>
      <vt:lpstr>Introduction</vt:lpstr>
      <vt:lpstr>Special Topics</vt:lpstr>
      <vt:lpstr>“Big Data” and Disaster Management</vt:lpstr>
      <vt:lpstr>Controlling Rumors and False Information</vt:lpstr>
      <vt:lpstr>Technologies for Big Data in  GIS for Disaster Management Applications</vt:lpstr>
      <vt:lpstr>Machine Learning and Artificial Intelligence</vt:lpstr>
      <vt:lpstr>Machine Learning</vt:lpstr>
      <vt:lpstr>Spatial Data Science</vt:lpstr>
      <vt:lpstr>Virtual and Augmented Reality</vt:lpstr>
      <vt:lpstr>AR, VR, GIS, and Disaster Management</vt:lpstr>
      <vt:lpstr>Geographic Information Science and  Disaster Management</vt:lpstr>
      <vt:lpstr>The Future of GIS for Disaster Management</vt:lpstr>
      <vt:lpstr>Research Agenda</vt:lpstr>
      <vt:lpstr>GIS for Disaster Management  Research Funding Mechanisms</vt:lpstr>
      <vt:lpstr>Other Disaster Funding Mechanisms:  Foundations and Other Grant Sources</vt:lpstr>
      <vt:lpstr>Grant Proposal Writing Advice</vt:lpstr>
      <vt:lpstr>Developing a GIS for Disaster Management Career</vt:lpstr>
      <vt:lpstr>Staying Current in the GIS for  Disaster Management Field</vt:lpstr>
      <vt:lpstr>Summary</vt:lpstr>
      <vt:lpstr>Discussion Questions</vt:lpstr>
      <vt:lpstr>Chapter 10 Exercises</vt:lpstr>
      <vt:lpstr>References Used in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Tomaszewski</dc:creator>
  <cp:lastModifiedBy>Brian Tomaszewski</cp:lastModifiedBy>
  <cp:revision>431</cp:revision>
  <cp:lastPrinted>2014-08-28T13:11:22Z</cp:lastPrinted>
  <dcterms:created xsi:type="dcterms:W3CDTF">2014-08-24T19:10:52Z</dcterms:created>
  <dcterms:modified xsi:type="dcterms:W3CDTF">2021-01-14T14:17:08Z</dcterms:modified>
</cp:coreProperties>
</file>