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9" r:id="rId2"/>
    <p:sldId id="260" r:id="rId3"/>
    <p:sldId id="258" r:id="rId4"/>
    <p:sldId id="367" r:id="rId5"/>
    <p:sldId id="368" r:id="rId6"/>
    <p:sldId id="369" r:id="rId7"/>
    <p:sldId id="370" r:id="rId8"/>
    <p:sldId id="371" r:id="rId9"/>
    <p:sldId id="372" r:id="rId10"/>
    <p:sldId id="373" r:id="rId11"/>
    <p:sldId id="374" r:id="rId12"/>
    <p:sldId id="375" r:id="rId13"/>
    <p:sldId id="376" r:id="rId14"/>
    <p:sldId id="377" r:id="rId15"/>
    <p:sldId id="378" r:id="rId16"/>
    <p:sldId id="379" r:id="rId17"/>
    <p:sldId id="380" r:id="rId18"/>
    <p:sldId id="381" r:id="rId19"/>
    <p:sldId id="382" r:id="rId20"/>
    <p:sldId id="383" r:id="rId21"/>
    <p:sldId id="384" r:id="rId22"/>
    <p:sldId id="385" r:id="rId23"/>
    <p:sldId id="386" r:id="rId24"/>
    <p:sldId id="387" r:id="rId25"/>
    <p:sldId id="388" r:id="rId26"/>
    <p:sldId id="389" r:id="rId27"/>
    <p:sldId id="390" r:id="rId28"/>
    <p:sldId id="391" r:id="rId29"/>
    <p:sldId id="366" r:id="rId30"/>
    <p:sldId id="332" r:id="rId31"/>
    <p:sldId id="289" r:id="rId32"/>
    <p:sldId id="290" r:id="rId33"/>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515" autoAdjust="0"/>
  </p:normalViewPr>
  <p:slideViewPr>
    <p:cSldViewPr>
      <p:cViewPr varScale="1">
        <p:scale>
          <a:sx n="94" d="100"/>
          <a:sy n="94" d="100"/>
        </p:scale>
        <p:origin x="1164" y="44"/>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vl1pPr>
          </a:lstStyle>
          <a:p>
            <a:fld id="{2501A950-67C6-4E97-9C18-B8454C4D4314}" type="datetimeFigureOut">
              <a:rPr lang="en-US" smtClean="0"/>
              <a:t>1/14/2021</a:t>
            </a:fld>
            <a:endParaRPr lang="en-US"/>
          </a:p>
        </p:txBody>
      </p:sp>
      <p:sp>
        <p:nvSpPr>
          <p:cNvPr id="4" name="Slide Image Placeholder 3"/>
          <p:cNvSpPr>
            <a:spLocks noGrp="1" noRot="1" noChangeAspect="1"/>
          </p:cNvSpPr>
          <p:nvPr>
            <p:ph type="sldImg" idx="2"/>
          </p:nvPr>
        </p:nvSpPr>
        <p:spPr>
          <a:xfrm>
            <a:off x="374650" y="698500"/>
            <a:ext cx="6205538" cy="3490913"/>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vl1pPr>
          </a:lstStyle>
          <a:p>
            <a:fld id="{B032B0FC-E78D-43DE-88C1-22F7F5EC2A63}" type="slidenum">
              <a:rPr lang="en-US" smtClean="0"/>
              <a:t>‹#›</a:t>
            </a:fld>
            <a:endParaRPr lang="en-US"/>
          </a:p>
        </p:txBody>
      </p:sp>
    </p:spTree>
    <p:extLst>
      <p:ext uri="{BB962C8B-B14F-4D97-AF65-F5344CB8AC3E}">
        <p14:creationId xmlns:p14="http://schemas.microsoft.com/office/powerpoint/2010/main" val="3506544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V1.2</a:t>
            </a:r>
            <a:endParaRPr lang="en-US" dirty="0"/>
          </a:p>
        </p:txBody>
      </p:sp>
      <p:sp>
        <p:nvSpPr>
          <p:cNvPr id="4" name="Slide Number Placeholder 3"/>
          <p:cNvSpPr>
            <a:spLocks noGrp="1"/>
          </p:cNvSpPr>
          <p:nvPr>
            <p:ph type="sldNum" sz="quarter" idx="10"/>
          </p:nvPr>
        </p:nvSpPr>
        <p:spPr/>
        <p:txBody>
          <a:bodyPr/>
          <a:lstStyle/>
          <a:p>
            <a:fld id="{D3114E0C-4D44-42A8-9A0D-DC274204D4EC}" type="slidenum">
              <a:rPr lang="en-US" smtClean="0"/>
              <a:t>1</a:t>
            </a:fld>
            <a:endParaRPr lang="en-US"/>
          </a:p>
        </p:txBody>
      </p:sp>
    </p:spTree>
    <p:extLst>
      <p:ext uri="{BB962C8B-B14F-4D97-AF65-F5344CB8AC3E}">
        <p14:creationId xmlns:p14="http://schemas.microsoft.com/office/powerpoint/2010/main" val="2172312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14E0C-4D44-42A8-9A0D-DC274204D4EC}" type="slidenum">
              <a:rPr lang="en-US" smtClean="0"/>
              <a:t>2</a:t>
            </a:fld>
            <a:endParaRPr lang="en-US"/>
          </a:p>
        </p:txBody>
      </p:sp>
    </p:spTree>
    <p:extLst>
      <p:ext uri="{BB962C8B-B14F-4D97-AF65-F5344CB8AC3E}">
        <p14:creationId xmlns:p14="http://schemas.microsoft.com/office/powerpoint/2010/main" val="114244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14E0C-4D44-42A8-9A0D-DC274204D4EC}" type="slidenum">
              <a:rPr lang="en-US" smtClean="0"/>
              <a:t>3</a:t>
            </a:fld>
            <a:endParaRPr lang="en-US"/>
          </a:p>
        </p:txBody>
      </p:sp>
    </p:spTree>
    <p:extLst>
      <p:ext uri="{BB962C8B-B14F-4D97-AF65-F5344CB8AC3E}">
        <p14:creationId xmlns:p14="http://schemas.microsoft.com/office/powerpoint/2010/main" val="2546112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14E0C-4D44-42A8-9A0D-DC274204D4EC}" type="slidenum">
              <a:rPr lang="en-US" smtClean="0"/>
              <a:t>29</a:t>
            </a:fld>
            <a:endParaRPr lang="en-US"/>
          </a:p>
        </p:txBody>
      </p:sp>
    </p:spTree>
    <p:extLst>
      <p:ext uri="{BB962C8B-B14F-4D97-AF65-F5344CB8AC3E}">
        <p14:creationId xmlns:p14="http://schemas.microsoft.com/office/powerpoint/2010/main" val="1857103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Palatino Linotype" panose="02040502050505030304" pitchFamily="18" charset="0"/>
              </a:defRPr>
            </a:lvl1p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Palatino Linotype" panose="0204050205050503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cxnSp>
        <p:nvCxnSpPr>
          <p:cNvPr id="8" name="Straight Connector 7"/>
          <p:cNvCxnSpPr/>
          <p:nvPr userDrawn="1"/>
        </p:nvCxnSpPr>
        <p:spPr>
          <a:xfrm>
            <a:off x="0" y="62484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10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658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28600"/>
            <a:ext cx="1218895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10" name="Straight Connector 9"/>
          <p:cNvCxnSpPr/>
          <p:nvPr userDrawn="1"/>
        </p:nvCxnSpPr>
        <p:spPr>
          <a:xfrm>
            <a:off x="0" y="62484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1652395" y="6245352"/>
            <a:ext cx="8884163" cy="369332"/>
          </a:xfrm>
          <a:prstGeom prst="rect">
            <a:avLst/>
          </a:prstGeom>
        </p:spPr>
        <p:txBody>
          <a:bodyPr wrap="none">
            <a:spAutoFit/>
          </a:bodyPr>
          <a:lstStyle/>
          <a:p>
            <a:pPr algn="ctr"/>
            <a:r>
              <a:rPr lang="en-US" dirty="0" smtClean="0">
                <a:latin typeface="Palatino Linotype" panose="02040502050505030304" pitchFamily="18" charset="0"/>
              </a:rPr>
              <a:t>Chapter 6: Geographic Information Systems and Disaster Planning and Preparedness</a:t>
            </a:r>
            <a:endParaRPr lang="en-US" dirty="0">
              <a:latin typeface="Palatino Linotype" panose="02040502050505030304" pitchFamily="18" charset="0"/>
            </a:endParaRPr>
          </a:p>
        </p:txBody>
      </p:sp>
      <p:sp>
        <p:nvSpPr>
          <p:cNvPr id="8" name="TextBox 7"/>
          <p:cNvSpPr txBox="1"/>
          <p:nvPr userDrawn="1"/>
        </p:nvSpPr>
        <p:spPr>
          <a:xfrm>
            <a:off x="0" y="6488668"/>
            <a:ext cx="121564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i="1" dirty="0" smtClean="0">
                <a:latin typeface="Palatino Linotype" panose="02040502050505030304" pitchFamily="18" charset="0"/>
              </a:rPr>
              <a:t>Geographic Information Systems (GIS) for Disaster Management (Second Edition)</a:t>
            </a:r>
            <a:r>
              <a:rPr lang="en-US" dirty="0" smtClean="0">
                <a:latin typeface="Palatino Linotype" panose="02040502050505030304" pitchFamily="18" charset="0"/>
              </a:rPr>
              <a:t> © 2021 Brian</a:t>
            </a:r>
            <a:r>
              <a:rPr lang="en-US" baseline="0" dirty="0" smtClean="0">
                <a:latin typeface="Palatino Linotype" panose="02040502050505030304" pitchFamily="18" charset="0"/>
              </a:rPr>
              <a:t> Tomaszewski</a:t>
            </a:r>
            <a:endParaRPr lang="en-US" dirty="0" smtClean="0">
              <a:latin typeface="Palatino Linotype" panose="02040502050505030304" pitchFamily="18" charset="0"/>
            </a:endParaRPr>
          </a:p>
        </p:txBody>
      </p:sp>
    </p:spTree>
    <p:extLst>
      <p:ext uri="{BB962C8B-B14F-4D97-AF65-F5344CB8AC3E}">
        <p14:creationId xmlns:p14="http://schemas.microsoft.com/office/powerpoint/2010/main" val="3750112303"/>
      </p:ext>
    </p:extLst>
  </p:cSld>
  <p:clrMap bg1="dk1" tx1="lt1" bg2="dk2" tx2="lt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Palatino Linotype" panose="02040502050505030304"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alatino Linotype" panose="02040502050505030304"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gisfordisastermanagement.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fema.gov/"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gis.fema.gov/"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gisfordisastermanagement.co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ifrc.org/" TargetMode="External"/><Relationship Id="rId2" Type="http://schemas.openxmlformats.org/officeDocument/2006/relationships/hyperlink" Target="https://www.fgdc.gov/" TargetMode="External"/><Relationship Id="rId1" Type="http://schemas.openxmlformats.org/officeDocument/2006/relationships/slideLayout" Target="../slideLayouts/slideLayout2.xml"/><Relationship Id="rId4" Type="http://schemas.openxmlformats.org/officeDocument/2006/relationships/hyperlink" Target="https://gis.usc.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4227"/>
            <a:ext cx="4267200" cy="6137973"/>
          </a:xfrm>
          <a:prstGeom prst="rect">
            <a:avLst/>
          </a:prstGeom>
        </p:spPr>
      </p:pic>
      <p:sp>
        <p:nvSpPr>
          <p:cNvPr id="6" name="Title 1"/>
          <p:cNvSpPr>
            <a:spLocks noGrp="1"/>
          </p:cNvSpPr>
          <p:nvPr>
            <p:ph type="ctrTitle"/>
          </p:nvPr>
        </p:nvSpPr>
        <p:spPr>
          <a:xfrm>
            <a:off x="4495800" y="34227"/>
            <a:ext cx="7620000" cy="6137973"/>
          </a:xfrm>
        </p:spPr>
        <p:txBody>
          <a:bodyPr>
            <a:normAutofit fontScale="90000"/>
          </a:bodyPr>
          <a:lstStyle/>
          <a:p>
            <a:r>
              <a:rPr lang="en-US" dirty="0">
                <a:latin typeface="Palatino Linotype" panose="02040502050505030304" pitchFamily="18" charset="0"/>
              </a:rPr>
              <a:t>Chapter </a:t>
            </a:r>
            <a:r>
              <a:rPr lang="en-US" dirty="0" smtClean="0">
                <a:latin typeface="Palatino Linotype" panose="02040502050505030304" pitchFamily="18" charset="0"/>
              </a:rPr>
              <a:t>6</a:t>
            </a:r>
            <a:br>
              <a:rPr lang="en-US" dirty="0" smtClean="0">
                <a:latin typeface="Palatino Linotype" panose="02040502050505030304" pitchFamily="18" charset="0"/>
              </a:rPr>
            </a:br>
            <a:r>
              <a:rPr lang="en-US" dirty="0">
                <a:latin typeface="Palatino Linotype" panose="02040502050505030304" pitchFamily="18" charset="0"/>
              </a:rPr>
              <a:t/>
            </a:r>
            <a:br>
              <a:rPr lang="en-US" dirty="0">
                <a:latin typeface="Palatino Linotype" panose="02040502050505030304" pitchFamily="18" charset="0"/>
              </a:rPr>
            </a:br>
            <a:r>
              <a:rPr lang="en-US" dirty="0" smtClean="0"/>
              <a:t>Geographic </a:t>
            </a:r>
            <a:r>
              <a:rPr lang="en-US" dirty="0"/>
              <a:t>Information Systems and Disaster Planning and Preparedness</a:t>
            </a:r>
            <a:r>
              <a:rPr lang="en-US" dirty="0">
                <a:latin typeface="Palatino Linotype" panose="02040502050505030304" pitchFamily="18" charset="0"/>
              </a:rPr>
              <a:t/>
            </a:r>
            <a:br>
              <a:rPr lang="en-US" dirty="0">
                <a:latin typeface="Palatino Linotype" panose="02040502050505030304" pitchFamily="18" charset="0"/>
              </a:rPr>
            </a:br>
            <a:r>
              <a:rPr lang="en-US" sz="3100" dirty="0" smtClean="0">
                <a:latin typeface="Palatino Linotype" panose="02040502050505030304" pitchFamily="18" charset="0"/>
              </a:rPr>
              <a:t>for additional materials, see:</a:t>
            </a:r>
            <a:r>
              <a:rPr lang="en-US" dirty="0">
                <a:latin typeface="Palatino Linotype" panose="02040502050505030304" pitchFamily="18" charset="0"/>
              </a:rPr>
              <a:t/>
            </a:r>
            <a:br>
              <a:rPr lang="en-US" dirty="0">
                <a:latin typeface="Palatino Linotype" panose="02040502050505030304" pitchFamily="18" charset="0"/>
              </a:rPr>
            </a:br>
            <a:r>
              <a:rPr lang="en-US" sz="3100" dirty="0">
                <a:latin typeface="Palatino Linotype" panose="02040502050505030304" pitchFamily="18" charset="0"/>
                <a:hlinkClick r:id="rId4"/>
              </a:rPr>
              <a:t>http://gisfordisastermanagement.com</a:t>
            </a:r>
            <a:r>
              <a:rPr lang="en-US" sz="3100" dirty="0" smtClean="0">
                <a:latin typeface="Palatino Linotype" panose="02040502050505030304" pitchFamily="18" charset="0"/>
                <a:hlinkClick r:id="rId4"/>
              </a:rPr>
              <a:t>/</a:t>
            </a:r>
            <a:r>
              <a:rPr lang="en-US" sz="3100" dirty="0" smtClean="0">
                <a:latin typeface="Palatino Linotype" panose="02040502050505030304" pitchFamily="18" charset="0"/>
              </a:rPr>
              <a:t/>
            </a:r>
            <a:br>
              <a:rPr lang="en-US" sz="3100" dirty="0" smtClean="0">
                <a:latin typeface="Palatino Linotype" panose="02040502050505030304" pitchFamily="18" charset="0"/>
              </a:rPr>
            </a:br>
            <a:r>
              <a:rPr lang="en-US" sz="3100" dirty="0" smtClean="0">
                <a:latin typeface="Palatino Linotype" panose="02040502050505030304" pitchFamily="18" charset="0"/>
              </a:rPr>
              <a:t/>
            </a:r>
            <a:br>
              <a:rPr lang="en-US" sz="3100" dirty="0" smtClean="0">
                <a:latin typeface="Palatino Linotype" panose="02040502050505030304" pitchFamily="18" charset="0"/>
              </a:rPr>
            </a:br>
            <a:r>
              <a:rPr lang="en-US" sz="3100" dirty="0">
                <a:latin typeface="Palatino Linotype" panose="02040502050505030304" pitchFamily="18" charset="0"/>
              </a:rPr>
              <a:t/>
            </a:r>
            <a:br>
              <a:rPr lang="en-US" sz="3100" dirty="0">
                <a:latin typeface="Palatino Linotype" panose="02040502050505030304" pitchFamily="18" charset="0"/>
              </a:rPr>
            </a:br>
            <a:r>
              <a:rPr lang="en-US" sz="2800" dirty="0">
                <a:latin typeface="Palatino Linotype" panose="02040502050505030304" pitchFamily="18" charset="0"/>
              </a:rPr>
              <a:t>Recommended Citation:</a:t>
            </a:r>
            <a:r>
              <a:rPr lang="en-US" sz="3100" dirty="0">
                <a:latin typeface="Palatino Linotype" panose="02040502050505030304" pitchFamily="18" charset="0"/>
              </a:rPr>
              <a:t/>
            </a:r>
            <a:br>
              <a:rPr lang="en-US" sz="3100" dirty="0">
                <a:latin typeface="Palatino Linotype" panose="02040502050505030304" pitchFamily="18" charset="0"/>
              </a:rPr>
            </a:br>
            <a:r>
              <a:rPr lang="en-US" sz="1800" dirty="0" smtClean="0">
                <a:latin typeface="Palatino Linotype" panose="02040502050505030304" pitchFamily="18" charset="0"/>
              </a:rPr>
              <a:t>Tomaszewski</a:t>
            </a:r>
            <a:r>
              <a:rPr lang="en-US" sz="1800" dirty="0">
                <a:latin typeface="Palatino Linotype" panose="02040502050505030304" pitchFamily="18" charset="0"/>
              </a:rPr>
              <a:t>, B. </a:t>
            </a:r>
            <a:r>
              <a:rPr lang="en-US" sz="1800" smtClean="0">
                <a:latin typeface="Palatino Linotype" panose="02040502050505030304" pitchFamily="18" charset="0"/>
              </a:rPr>
              <a:t>2020. </a:t>
            </a:r>
            <a:r>
              <a:rPr lang="en-US" sz="1800" dirty="0" smtClean="0">
                <a:latin typeface="Palatino Linotype" panose="02040502050505030304" pitchFamily="18" charset="0"/>
              </a:rPr>
              <a:t>Chapter 6</a:t>
            </a:r>
            <a:r>
              <a:rPr lang="en-US" sz="1800" dirty="0"/>
              <a:t>: Geographic Information Systems and Disaster Planning and Preparedness. </a:t>
            </a:r>
            <a:r>
              <a:rPr lang="en-US" sz="1800" dirty="0" smtClean="0">
                <a:latin typeface="Palatino Linotype" panose="02040502050505030304" pitchFamily="18" charset="0"/>
              </a:rPr>
              <a:t>In: </a:t>
            </a:r>
            <a:r>
              <a:rPr lang="en-US" sz="1800" i="1" dirty="0" smtClean="0">
                <a:latin typeface="Palatino Linotype" panose="02040502050505030304" pitchFamily="18" charset="0"/>
              </a:rPr>
              <a:t>Geographic Information Systems for Disaster Management (Second Edition)</a:t>
            </a:r>
            <a:r>
              <a:rPr lang="en-US" sz="1800" dirty="0" smtClean="0">
                <a:latin typeface="Palatino Linotype" panose="02040502050505030304" pitchFamily="18" charset="0"/>
              </a:rPr>
              <a:t>, pp. </a:t>
            </a:r>
            <a:r>
              <a:rPr lang="en-US" sz="1800" dirty="0" smtClean="0"/>
              <a:t>2</a:t>
            </a:r>
            <a:r>
              <a:rPr lang="en-US" sz="1800" dirty="0" smtClean="0">
                <a:latin typeface="Palatino Linotype" panose="02040502050505030304" pitchFamily="18" charset="0"/>
              </a:rPr>
              <a:t>37-286. </a:t>
            </a:r>
            <a:r>
              <a:rPr lang="en-US" sz="1800" dirty="0" err="1">
                <a:latin typeface="Palatino Linotype" panose="02040502050505030304" pitchFamily="18" charset="0"/>
              </a:rPr>
              <a:t>Oxfordshire</a:t>
            </a:r>
            <a:r>
              <a:rPr lang="en-US" sz="1800" dirty="0">
                <a:latin typeface="Palatino Linotype" panose="02040502050505030304" pitchFamily="18" charset="0"/>
              </a:rPr>
              <a:t> and New York: Routledge</a:t>
            </a:r>
            <a:r>
              <a:rPr lang="en-US" sz="1800" dirty="0" smtClean="0">
                <a:latin typeface="Palatino Linotype" panose="02040502050505030304" pitchFamily="18" charset="0"/>
              </a:rPr>
              <a:t>.</a:t>
            </a:r>
            <a:endParaRPr lang="en-US" sz="3100" dirty="0">
              <a:latin typeface="Palatino Linotype" panose="02040502050505030304" pitchFamily="18" charset="0"/>
            </a:endParaRPr>
          </a:p>
        </p:txBody>
      </p:sp>
    </p:spTree>
    <p:extLst>
      <p:ext uri="{BB962C8B-B14F-4D97-AF65-F5344CB8AC3E}">
        <p14:creationId xmlns:p14="http://schemas.microsoft.com/office/powerpoint/2010/main" val="53692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5756" y="2590800"/>
            <a:ext cx="3730752" cy="1143000"/>
          </a:xfrm>
        </p:spPr>
        <p:txBody>
          <a:bodyPr>
            <a:normAutofit fontScale="90000"/>
          </a:bodyPr>
          <a:lstStyle/>
          <a:p>
            <a:r>
              <a:rPr lang="en-US" dirty="0"/>
              <a:t>Department of Homeland Security </a:t>
            </a:r>
            <a:r>
              <a:rPr lang="en-US" dirty="0" smtClean="0"/>
              <a:t/>
            </a:r>
            <a:br>
              <a:rPr lang="en-US" dirty="0" smtClean="0"/>
            </a:br>
            <a:r>
              <a:rPr lang="en-US" dirty="0" smtClean="0"/>
              <a:t>Geospatial </a:t>
            </a:r>
            <a:r>
              <a:rPr lang="en-US" dirty="0"/>
              <a:t>Data Model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8575757" cy="6172200"/>
          </a:xfrm>
          <a:prstGeom prst="rect">
            <a:avLst/>
          </a:prstGeom>
        </p:spPr>
      </p:pic>
    </p:spTree>
    <p:extLst>
      <p:ext uri="{BB962C8B-B14F-4D97-AF65-F5344CB8AC3E}">
        <p14:creationId xmlns:p14="http://schemas.microsoft.com/office/powerpoint/2010/main" val="46459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 Planning and Preparation</a:t>
            </a:r>
          </a:p>
        </p:txBody>
      </p:sp>
      <p:sp>
        <p:nvSpPr>
          <p:cNvPr id="3" name="Content Placeholder 2"/>
          <p:cNvSpPr>
            <a:spLocks noGrp="1"/>
          </p:cNvSpPr>
          <p:nvPr>
            <p:ph idx="1"/>
          </p:nvPr>
        </p:nvSpPr>
        <p:spPr>
          <a:xfrm>
            <a:off x="227076" y="1384540"/>
            <a:ext cx="11734800" cy="4525963"/>
          </a:xfrm>
        </p:spPr>
        <p:txBody>
          <a:bodyPr>
            <a:normAutofit fontScale="92500" lnSpcReduction="10000"/>
          </a:bodyPr>
          <a:lstStyle/>
          <a:p>
            <a:r>
              <a:rPr lang="en-US" dirty="0" smtClean="0"/>
              <a:t>Important </a:t>
            </a:r>
            <a:r>
              <a:rPr lang="en-US" dirty="0"/>
              <a:t>that planning and preparation activities are conducted around GIS </a:t>
            </a:r>
            <a:r>
              <a:rPr lang="en-US" dirty="0" smtClean="0"/>
              <a:t>technology</a:t>
            </a:r>
            <a:br>
              <a:rPr lang="en-US" dirty="0" smtClean="0"/>
            </a:br>
            <a:endParaRPr lang="en-US" dirty="0" smtClean="0"/>
          </a:p>
          <a:p>
            <a:r>
              <a:rPr lang="en-US" dirty="0" smtClean="0"/>
              <a:t>Commercial </a:t>
            </a:r>
            <a:r>
              <a:rPr lang="en-US" dirty="0"/>
              <a:t>GIS </a:t>
            </a:r>
            <a:r>
              <a:rPr lang="en-US" dirty="0" smtClean="0"/>
              <a:t>technology: regularly </a:t>
            </a:r>
            <a:r>
              <a:rPr lang="en-US" dirty="0"/>
              <a:t>updated </a:t>
            </a:r>
            <a:r>
              <a:rPr lang="en-US" dirty="0" smtClean="0"/>
              <a:t>licenses</a:t>
            </a:r>
            <a:br>
              <a:rPr lang="en-US" dirty="0" smtClean="0"/>
            </a:br>
            <a:endParaRPr lang="en-US" dirty="0" smtClean="0"/>
          </a:p>
          <a:p>
            <a:r>
              <a:rPr lang="en-US" dirty="0" smtClean="0"/>
              <a:t>General </a:t>
            </a:r>
            <a:r>
              <a:rPr lang="en-US" dirty="0"/>
              <a:t>IT computer </a:t>
            </a:r>
            <a:r>
              <a:rPr lang="en-US" dirty="0" smtClean="0"/>
              <a:t>issues: operating </a:t>
            </a:r>
            <a:r>
              <a:rPr lang="en-US" dirty="0"/>
              <a:t>system upgrades, virus protection </a:t>
            </a:r>
            <a:r>
              <a:rPr lang="en-US" dirty="0" smtClean="0"/>
              <a:t/>
            </a:r>
            <a:br>
              <a:rPr lang="en-US" dirty="0" smtClean="0"/>
            </a:br>
            <a:endParaRPr lang="en-US" dirty="0" smtClean="0"/>
          </a:p>
          <a:p>
            <a:r>
              <a:rPr lang="en-US" dirty="0" smtClean="0"/>
              <a:t>Stay </a:t>
            </a:r>
            <a:r>
              <a:rPr lang="en-US" dirty="0"/>
              <a:t>up to date on the newest trends in GIS technology </a:t>
            </a:r>
            <a:r>
              <a:rPr lang="en-US" dirty="0" smtClean="0"/>
              <a:t>(Chapter 10)</a:t>
            </a:r>
            <a:endParaRPr lang="en-US" dirty="0"/>
          </a:p>
        </p:txBody>
      </p:sp>
    </p:spTree>
    <p:extLst>
      <p:ext uri="{BB962C8B-B14F-4D97-AF65-F5344CB8AC3E}">
        <p14:creationId xmlns:p14="http://schemas.microsoft.com/office/powerpoint/2010/main" val="290913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Organizational Perspectives</a:t>
            </a:r>
          </a:p>
        </p:txBody>
      </p:sp>
      <p:sp>
        <p:nvSpPr>
          <p:cNvPr id="3" name="Content Placeholder 2"/>
          <p:cNvSpPr>
            <a:spLocks noGrp="1"/>
          </p:cNvSpPr>
          <p:nvPr>
            <p:ph idx="1"/>
          </p:nvPr>
        </p:nvSpPr>
        <p:spPr>
          <a:xfrm>
            <a:off x="6537834" y="1531582"/>
            <a:ext cx="5410200" cy="4232694"/>
          </a:xfrm>
        </p:spPr>
        <p:txBody>
          <a:bodyPr>
            <a:normAutofit lnSpcReduction="10000"/>
          </a:bodyPr>
          <a:lstStyle/>
          <a:p>
            <a:r>
              <a:rPr lang="en-US" sz="2800" dirty="0" smtClean="0"/>
              <a:t>Develop organizations:  able </a:t>
            </a:r>
            <a:r>
              <a:rPr lang="en-US" sz="2800" dirty="0"/>
              <a:t>to collaborate and share data, people, tools, </a:t>
            </a:r>
            <a:r>
              <a:rPr lang="en-US" sz="2800" dirty="0" smtClean="0"/>
              <a:t>resources </a:t>
            </a:r>
            <a:r>
              <a:rPr lang="en-US" sz="2800" dirty="0"/>
              <a:t>with one </a:t>
            </a:r>
            <a:r>
              <a:rPr lang="en-US" sz="2800" dirty="0" smtClean="0"/>
              <a:t>another</a:t>
            </a:r>
            <a:br>
              <a:rPr lang="en-US" sz="2800" dirty="0" smtClean="0"/>
            </a:br>
            <a:endParaRPr lang="en-US" sz="2800" dirty="0" smtClean="0"/>
          </a:p>
          <a:p>
            <a:r>
              <a:rPr lang="en-US" sz="2800" dirty="0"/>
              <a:t>NIMS and the Sendai Disaster Reduction </a:t>
            </a:r>
            <a:r>
              <a:rPr lang="en-US" sz="2800" dirty="0" smtClean="0"/>
              <a:t>Framework</a:t>
            </a:r>
            <a:br>
              <a:rPr lang="en-US" sz="2800" dirty="0" smtClean="0"/>
            </a:br>
            <a:endParaRPr lang="en-US" sz="2800" dirty="0" smtClean="0"/>
          </a:p>
          <a:p>
            <a:r>
              <a:rPr lang="en-US" sz="2800" dirty="0" smtClean="0"/>
              <a:t>Memorandums </a:t>
            </a:r>
            <a:r>
              <a:rPr lang="en-US" sz="2800" dirty="0"/>
              <a:t>of understanding (MOUs)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71600"/>
            <a:ext cx="6307850" cy="4552658"/>
          </a:xfrm>
          <a:prstGeom prst="rect">
            <a:avLst/>
          </a:prstGeom>
        </p:spPr>
      </p:pic>
      <p:sp>
        <p:nvSpPr>
          <p:cNvPr id="5" name="Rectangle 4"/>
          <p:cNvSpPr/>
          <p:nvPr/>
        </p:nvSpPr>
        <p:spPr>
          <a:xfrm>
            <a:off x="221410" y="5932069"/>
            <a:ext cx="6315039" cy="307777"/>
          </a:xfrm>
          <a:prstGeom prst="rect">
            <a:avLst/>
          </a:prstGeom>
        </p:spPr>
        <p:txBody>
          <a:bodyPr wrap="square">
            <a:spAutoFit/>
          </a:bodyPr>
          <a:lstStyle/>
          <a:p>
            <a:pPr algn="ctr"/>
            <a:r>
              <a:rPr lang="fr-FR" sz="1400" dirty="0"/>
              <a:t>MOU </a:t>
            </a:r>
            <a:r>
              <a:rPr lang="fr-FR" sz="1400" dirty="0" err="1"/>
              <a:t>example</a:t>
            </a:r>
            <a:r>
              <a:rPr lang="fr-FR" sz="1400" dirty="0"/>
              <a:t>. </a:t>
            </a:r>
            <a:r>
              <a:rPr lang="fr-FR" sz="1400" dirty="0" err="1" smtClean="0"/>
              <a:t>ImageSource</a:t>
            </a:r>
            <a:r>
              <a:rPr lang="fr-FR" sz="1400" dirty="0"/>
              <a:t>: Public Domain</a:t>
            </a:r>
            <a:r>
              <a:rPr lang="fr-FR" sz="1400" dirty="0" smtClean="0"/>
              <a:t>.</a:t>
            </a:r>
            <a:endParaRPr lang="en-US" sz="1400" dirty="0"/>
          </a:p>
        </p:txBody>
      </p:sp>
    </p:spTree>
    <p:extLst>
      <p:ext uri="{BB962C8B-B14F-4D97-AF65-F5344CB8AC3E}">
        <p14:creationId xmlns:p14="http://schemas.microsoft.com/office/powerpoint/2010/main" val="389965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Using GIS to Support </a:t>
            </a:r>
            <a:r>
              <a:rPr lang="en-US" dirty="0" smtClean="0"/>
              <a:t/>
            </a:r>
            <a:br>
              <a:rPr lang="en-US" dirty="0" smtClean="0"/>
            </a:br>
            <a:r>
              <a:rPr lang="en-US" dirty="0" smtClean="0"/>
              <a:t>Planning </a:t>
            </a:r>
            <a:r>
              <a:rPr lang="en-US" dirty="0"/>
              <a:t>and Preparation Activities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3318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Spatial Perspectives on Broader </a:t>
            </a:r>
            <a:r>
              <a:rPr lang="en-US" dirty="0" smtClean="0"/>
              <a:t/>
            </a:r>
            <a:br>
              <a:rPr lang="en-US" dirty="0" smtClean="0"/>
            </a:br>
            <a:r>
              <a:rPr lang="en-US" dirty="0" smtClean="0"/>
              <a:t>Planning </a:t>
            </a:r>
            <a:r>
              <a:rPr lang="en-US" dirty="0"/>
              <a:t>and Preparation Activities</a:t>
            </a:r>
          </a:p>
        </p:txBody>
      </p:sp>
      <p:sp>
        <p:nvSpPr>
          <p:cNvPr id="3" name="Content Placeholder 2"/>
          <p:cNvSpPr>
            <a:spLocks noGrp="1"/>
          </p:cNvSpPr>
          <p:nvPr>
            <p:ph idx="1"/>
          </p:nvPr>
        </p:nvSpPr>
        <p:spPr>
          <a:xfrm>
            <a:off x="227076" y="1524000"/>
            <a:ext cx="11734800" cy="4525963"/>
          </a:xfrm>
        </p:spPr>
        <p:txBody>
          <a:bodyPr>
            <a:normAutofit fontScale="92500" lnSpcReduction="10000"/>
          </a:bodyPr>
          <a:lstStyle/>
          <a:p>
            <a:r>
              <a:rPr lang="en-US" dirty="0"/>
              <a:t>Not all disasters are the </a:t>
            </a:r>
            <a:r>
              <a:rPr lang="en-US" dirty="0" smtClean="0"/>
              <a:t>same</a:t>
            </a:r>
            <a:br>
              <a:rPr lang="en-US" dirty="0" smtClean="0"/>
            </a:br>
            <a:endParaRPr lang="en-US" dirty="0" smtClean="0"/>
          </a:p>
          <a:p>
            <a:r>
              <a:rPr lang="en-US" dirty="0" smtClean="0"/>
              <a:t>Consider “</a:t>
            </a:r>
            <a:r>
              <a:rPr lang="en-US" dirty="0"/>
              <a:t>geography</a:t>
            </a:r>
            <a:r>
              <a:rPr lang="en-US" dirty="0" smtClean="0"/>
              <a:t>”: people</a:t>
            </a:r>
            <a:r>
              <a:rPr lang="en-US" dirty="0"/>
              <a:t>, the places they live, attachments to their communities, and relationships and interactions at multiple </a:t>
            </a:r>
            <a:r>
              <a:rPr lang="en-US" dirty="0" smtClean="0"/>
              <a:t>scales</a:t>
            </a:r>
            <a:br>
              <a:rPr lang="en-US" dirty="0" smtClean="0"/>
            </a:br>
            <a:endParaRPr lang="en-US" dirty="0" smtClean="0"/>
          </a:p>
          <a:p>
            <a:r>
              <a:rPr lang="en-US" dirty="0"/>
              <a:t>GIS </a:t>
            </a:r>
            <a:r>
              <a:rPr lang="en-US" dirty="0" smtClean="0"/>
              <a:t>not final </a:t>
            </a:r>
            <a:r>
              <a:rPr lang="en-US" dirty="0"/>
              <a:t>“word” on how a disaster management plan should be </a:t>
            </a:r>
            <a:r>
              <a:rPr lang="en-US" dirty="0" smtClean="0"/>
              <a:t>developed</a:t>
            </a:r>
            <a:br>
              <a:rPr lang="en-US" dirty="0" smtClean="0"/>
            </a:br>
            <a:endParaRPr lang="en-US" dirty="0" smtClean="0"/>
          </a:p>
          <a:p>
            <a:r>
              <a:rPr lang="en-US" dirty="0"/>
              <a:t>GIS </a:t>
            </a:r>
            <a:r>
              <a:rPr lang="en-US" dirty="0" smtClean="0"/>
              <a:t>support </a:t>
            </a:r>
            <a:r>
              <a:rPr lang="en-US" dirty="0"/>
              <a:t>device </a:t>
            </a:r>
          </a:p>
        </p:txBody>
      </p:sp>
    </p:spTree>
    <p:extLst>
      <p:ext uri="{BB962C8B-B14F-4D97-AF65-F5344CB8AC3E}">
        <p14:creationId xmlns:p14="http://schemas.microsoft.com/office/powerpoint/2010/main" val="310053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Common GIS Tasks for </a:t>
            </a:r>
            <a:r>
              <a:rPr lang="en-US" dirty="0" smtClean="0"/>
              <a:t/>
            </a:r>
            <a:br>
              <a:rPr lang="en-US" dirty="0" smtClean="0"/>
            </a:br>
            <a:r>
              <a:rPr lang="en-US" dirty="0" smtClean="0"/>
              <a:t>Disaster </a:t>
            </a:r>
            <a:r>
              <a:rPr lang="en-US" dirty="0"/>
              <a:t>Planning and Preparation Activities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6414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Evacuation Route Planning</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219201"/>
            <a:ext cx="2378300" cy="433326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601" y="1206260"/>
            <a:ext cx="4341749" cy="434620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8714" y="1144061"/>
            <a:ext cx="1916391" cy="4408402"/>
          </a:xfrm>
          <a:prstGeom prst="rect">
            <a:avLst/>
          </a:prstGeom>
        </p:spPr>
      </p:pic>
      <p:sp>
        <p:nvSpPr>
          <p:cNvPr id="7" name="Rectangle 6"/>
          <p:cNvSpPr/>
          <p:nvPr/>
        </p:nvSpPr>
        <p:spPr>
          <a:xfrm>
            <a:off x="-64336" y="5638800"/>
            <a:ext cx="3268972" cy="523220"/>
          </a:xfrm>
          <a:prstGeom prst="rect">
            <a:avLst/>
          </a:prstGeom>
        </p:spPr>
        <p:txBody>
          <a:bodyPr wrap="none">
            <a:spAutoFit/>
          </a:bodyPr>
          <a:lstStyle/>
          <a:p>
            <a:pPr algn="ctr"/>
            <a:r>
              <a:rPr lang="en-US" sz="1400" dirty="0"/>
              <a:t>Evacuation route planning framework</a:t>
            </a:r>
            <a:r>
              <a:rPr lang="en-US" sz="1400" dirty="0" smtClean="0"/>
              <a:t>.</a:t>
            </a:r>
          </a:p>
          <a:p>
            <a:pPr algn="ctr"/>
            <a:r>
              <a:rPr lang="en-US" sz="1400" dirty="0" smtClean="0"/>
              <a:t>Figure by Brian Tomaszewski.</a:t>
            </a:r>
            <a:endParaRPr lang="en-US" sz="1400" dirty="0"/>
          </a:p>
        </p:txBody>
      </p:sp>
      <p:sp>
        <p:nvSpPr>
          <p:cNvPr id="8" name="Rectangle 7"/>
          <p:cNvSpPr/>
          <p:nvPr/>
        </p:nvSpPr>
        <p:spPr>
          <a:xfrm>
            <a:off x="3512575" y="5638800"/>
            <a:ext cx="5163799" cy="523220"/>
          </a:xfrm>
          <a:prstGeom prst="rect">
            <a:avLst/>
          </a:prstGeom>
        </p:spPr>
        <p:txBody>
          <a:bodyPr wrap="square">
            <a:spAutoFit/>
          </a:bodyPr>
          <a:lstStyle/>
          <a:p>
            <a:pPr algn="ctr"/>
            <a:r>
              <a:rPr lang="en-US" sz="1400" dirty="0"/>
              <a:t>Hurricane evacuation routes derived from FEMA data sources. </a:t>
            </a:r>
            <a:r>
              <a:rPr lang="en-US" sz="1400" dirty="0" smtClean="0"/>
              <a:t/>
            </a:r>
            <a:br>
              <a:rPr lang="en-US" sz="1400" dirty="0" smtClean="0"/>
            </a:br>
            <a:r>
              <a:rPr lang="en-US" sz="1400" dirty="0" smtClean="0"/>
              <a:t>Map </a:t>
            </a:r>
            <a:r>
              <a:rPr lang="en-US" sz="1400" dirty="0"/>
              <a:t>by Brian Tomaszewski</a:t>
            </a:r>
            <a:r>
              <a:rPr lang="en-US" sz="1400" dirty="0" smtClean="0"/>
              <a:t>.</a:t>
            </a:r>
            <a:endParaRPr lang="en-US" sz="1400" dirty="0"/>
          </a:p>
        </p:txBody>
      </p:sp>
      <p:sp>
        <p:nvSpPr>
          <p:cNvPr id="9" name="Rectangle 8"/>
          <p:cNvSpPr/>
          <p:nvPr/>
        </p:nvSpPr>
        <p:spPr>
          <a:xfrm>
            <a:off x="9296400" y="5638800"/>
            <a:ext cx="2895600" cy="523220"/>
          </a:xfrm>
          <a:prstGeom prst="rect">
            <a:avLst/>
          </a:prstGeom>
        </p:spPr>
        <p:txBody>
          <a:bodyPr wrap="square">
            <a:spAutoFit/>
          </a:bodyPr>
          <a:lstStyle/>
          <a:p>
            <a:pPr algn="ctr"/>
            <a:r>
              <a:rPr lang="en-US" sz="1400" dirty="0"/>
              <a:t>Hurricane evacuation route sign. </a:t>
            </a:r>
            <a:br>
              <a:rPr lang="en-US" sz="1400" dirty="0"/>
            </a:br>
            <a:r>
              <a:rPr lang="en-US" sz="1400" dirty="0"/>
              <a:t>Photo by Brian Tomaszewski</a:t>
            </a:r>
            <a:r>
              <a:rPr lang="en-US" sz="1400" dirty="0" smtClean="0"/>
              <a:t>.</a:t>
            </a:r>
            <a:endParaRPr lang="en-US" sz="1400" dirty="0"/>
          </a:p>
        </p:txBody>
      </p:sp>
    </p:spTree>
    <p:extLst>
      <p:ext uri="{BB962C8B-B14F-4D97-AF65-F5344CB8AC3E}">
        <p14:creationId xmlns:p14="http://schemas.microsoft.com/office/powerpoint/2010/main" val="145267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Evacuation Zone Planning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219200"/>
            <a:ext cx="5996988" cy="4497741"/>
          </a:xfrm>
          <a:prstGeom prst="rect">
            <a:avLst/>
          </a:prstGeom>
        </p:spPr>
      </p:pic>
      <p:sp>
        <p:nvSpPr>
          <p:cNvPr id="5" name="Rectangle 4"/>
          <p:cNvSpPr/>
          <p:nvPr/>
        </p:nvSpPr>
        <p:spPr>
          <a:xfrm>
            <a:off x="695807" y="5791200"/>
            <a:ext cx="5455019" cy="369332"/>
          </a:xfrm>
          <a:prstGeom prst="rect">
            <a:avLst/>
          </a:prstGeom>
        </p:spPr>
        <p:txBody>
          <a:bodyPr wrap="none">
            <a:spAutoFit/>
          </a:bodyPr>
          <a:lstStyle/>
          <a:p>
            <a:r>
              <a:rPr lang="fr-FR" dirty="0"/>
              <a:t>Tsunami </a:t>
            </a:r>
            <a:r>
              <a:rPr lang="fr-FR" dirty="0" err="1"/>
              <a:t>hazard</a:t>
            </a:r>
            <a:r>
              <a:rPr lang="fr-FR" dirty="0"/>
              <a:t> zone site. </a:t>
            </a:r>
            <a:r>
              <a:rPr lang="fr-FR" dirty="0" smtClean="0"/>
              <a:t>Source</a:t>
            </a:r>
            <a:r>
              <a:rPr lang="fr-FR" dirty="0"/>
              <a:t>: Public Domain</a:t>
            </a:r>
            <a:r>
              <a:rPr lang="fr-FR" dirty="0" smtClean="0"/>
              <a:t>.</a:t>
            </a:r>
            <a:endParaRPr lang="en-US" dirty="0"/>
          </a:p>
        </p:txBody>
      </p:sp>
      <p:sp>
        <p:nvSpPr>
          <p:cNvPr id="6" name="TextBox 5"/>
          <p:cNvSpPr txBox="1"/>
          <p:nvPr/>
        </p:nvSpPr>
        <p:spPr>
          <a:xfrm>
            <a:off x="6384995" y="1371600"/>
            <a:ext cx="5562600" cy="3970318"/>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latin typeface="Palatino Linotype" panose="02040502050505030304" pitchFamily="18" charset="0"/>
              </a:rPr>
              <a:t>Define areas to evacuate from/to</a:t>
            </a:r>
            <a:br>
              <a:rPr lang="en-US" sz="3600" dirty="0" smtClean="0">
                <a:latin typeface="Palatino Linotype" panose="02040502050505030304" pitchFamily="18" charset="0"/>
              </a:rPr>
            </a:br>
            <a:endParaRPr lang="en-US" sz="3600" dirty="0" smtClean="0">
              <a:latin typeface="Palatino Linotype" panose="02040502050505030304" pitchFamily="18" charset="0"/>
            </a:endParaRPr>
          </a:p>
          <a:p>
            <a:pPr marL="285750" indent="-285750">
              <a:buFont typeface="Arial" panose="020B0604020202020204" pitchFamily="34" charset="0"/>
              <a:buChar char="•"/>
            </a:pPr>
            <a:r>
              <a:rPr lang="en-US" sz="3600" dirty="0" smtClean="0">
                <a:latin typeface="Palatino Linotype" panose="02040502050505030304" pitchFamily="18" charset="0"/>
              </a:rPr>
              <a:t>Evacuation zone criteria: storm surge, elevation</a:t>
            </a:r>
            <a:br>
              <a:rPr lang="en-US" sz="3600" dirty="0" smtClean="0">
                <a:latin typeface="Palatino Linotype" panose="02040502050505030304" pitchFamily="18" charset="0"/>
              </a:rPr>
            </a:br>
            <a:endParaRPr lang="en-US" sz="3600" dirty="0" smtClean="0">
              <a:latin typeface="Palatino Linotype" panose="02040502050505030304" pitchFamily="18" charset="0"/>
            </a:endParaRPr>
          </a:p>
          <a:p>
            <a:pPr marL="285750" indent="-285750">
              <a:buFont typeface="Arial" panose="020B0604020202020204" pitchFamily="34" charset="0"/>
              <a:buChar char="•"/>
            </a:pPr>
            <a:r>
              <a:rPr lang="en-US" sz="3600" dirty="0" smtClean="0">
                <a:latin typeface="Palatino Linotype" panose="02040502050505030304" pitchFamily="18" charset="0"/>
              </a:rPr>
              <a:t>Marking with signs</a:t>
            </a:r>
          </a:p>
        </p:txBody>
      </p:sp>
    </p:spTree>
    <p:extLst>
      <p:ext uri="{BB962C8B-B14F-4D97-AF65-F5344CB8AC3E}">
        <p14:creationId xmlns:p14="http://schemas.microsoft.com/office/powerpoint/2010/main" val="304860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228600"/>
            <a:ext cx="6473952" cy="1143000"/>
          </a:xfrm>
        </p:spPr>
        <p:txBody>
          <a:bodyPr>
            <a:normAutofit fontScale="90000"/>
          </a:bodyPr>
          <a:lstStyle/>
          <a:p>
            <a:r>
              <a:rPr lang="en-US" dirty="0"/>
              <a:t>Evacuation Zone Planning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4" y="-1"/>
            <a:ext cx="4505864" cy="6194033"/>
          </a:xfrm>
          <a:prstGeom prst="rect">
            <a:avLst/>
          </a:prstGeom>
        </p:spPr>
      </p:pic>
      <p:sp>
        <p:nvSpPr>
          <p:cNvPr id="5" name="Rectangle 4"/>
          <p:cNvSpPr/>
          <p:nvPr/>
        </p:nvSpPr>
        <p:spPr>
          <a:xfrm>
            <a:off x="4572000" y="5536199"/>
            <a:ext cx="7086600" cy="646331"/>
          </a:xfrm>
          <a:prstGeom prst="rect">
            <a:avLst/>
          </a:prstGeom>
        </p:spPr>
        <p:txBody>
          <a:bodyPr wrap="square">
            <a:spAutoFit/>
          </a:bodyPr>
          <a:lstStyle/>
          <a:p>
            <a:r>
              <a:rPr lang="en-US" dirty="0"/>
              <a:t>A hypothetical yet realistic flood evacuation zone analysis</a:t>
            </a:r>
            <a:r>
              <a:rPr lang="en-US" dirty="0" smtClean="0"/>
              <a:t>. </a:t>
            </a:r>
            <a:br>
              <a:rPr lang="en-US" dirty="0" smtClean="0"/>
            </a:br>
            <a:r>
              <a:rPr lang="en-US" dirty="0" smtClean="0"/>
              <a:t>Figure by Brian Tomaszewski</a:t>
            </a:r>
            <a:endParaRPr lang="en-US" dirty="0"/>
          </a:p>
        </p:txBody>
      </p:sp>
    </p:spTree>
    <p:extLst>
      <p:ext uri="{BB962C8B-B14F-4D97-AF65-F5344CB8AC3E}">
        <p14:creationId xmlns:p14="http://schemas.microsoft.com/office/powerpoint/2010/main" val="22693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3852" y="21566"/>
            <a:ext cx="4578148" cy="1883434"/>
          </a:xfrm>
        </p:spPr>
        <p:txBody>
          <a:bodyPr>
            <a:normAutofit fontScale="90000"/>
          </a:bodyPr>
          <a:lstStyle/>
          <a:p>
            <a:r>
              <a:rPr lang="en-US" dirty="0"/>
              <a:t>Scenario Modeling to Answer What-if Questions</a:t>
            </a:r>
          </a:p>
        </p:txBody>
      </p:sp>
      <p:sp>
        <p:nvSpPr>
          <p:cNvPr id="3" name="Content Placeholder 2"/>
          <p:cNvSpPr>
            <a:spLocks noGrp="1"/>
          </p:cNvSpPr>
          <p:nvPr>
            <p:ph idx="1"/>
          </p:nvPr>
        </p:nvSpPr>
        <p:spPr>
          <a:xfrm>
            <a:off x="7848600" y="2362200"/>
            <a:ext cx="4343400" cy="2392364"/>
          </a:xfrm>
        </p:spPr>
        <p:txBody>
          <a:bodyPr/>
          <a:lstStyle/>
          <a:p>
            <a:pPr marL="0" indent="0">
              <a:buNone/>
            </a:pPr>
            <a:r>
              <a:rPr lang="en-US" dirty="0" smtClean="0"/>
              <a:t>Common </a:t>
            </a:r>
            <a:r>
              <a:rPr lang="en-US" dirty="0"/>
              <a:t>use of GIS for </a:t>
            </a:r>
            <a:r>
              <a:rPr lang="en-US" dirty="0" smtClean="0"/>
              <a:t>planning: what-if </a:t>
            </a:r>
            <a:r>
              <a:rPr lang="en-US" dirty="0"/>
              <a:t>questions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43800" cy="5737917"/>
          </a:xfrm>
          <a:prstGeom prst="rect">
            <a:avLst/>
          </a:prstGeom>
        </p:spPr>
      </p:pic>
      <p:sp>
        <p:nvSpPr>
          <p:cNvPr id="5" name="Rectangle 4"/>
          <p:cNvSpPr/>
          <p:nvPr/>
        </p:nvSpPr>
        <p:spPr>
          <a:xfrm>
            <a:off x="-28755" y="5715000"/>
            <a:ext cx="12192000" cy="523220"/>
          </a:xfrm>
          <a:prstGeom prst="rect">
            <a:avLst/>
          </a:prstGeom>
        </p:spPr>
        <p:txBody>
          <a:bodyPr wrap="square">
            <a:spAutoFit/>
          </a:bodyPr>
          <a:lstStyle/>
          <a:p>
            <a:r>
              <a:rPr lang="en-US" sz="1400" dirty="0"/>
              <a:t>The example of a water depth estimation map developed using FEMA’s HAZUS tool. </a:t>
            </a:r>
            <a:r>
              <a:rPr lang="en-US" sz="1400" dirty="0" smtClean="0"/>
              <a:t/>
            </a:r>
            <a:br>
              <a:rPr lang="en-US" sz="1400" dirty="0" smtClean="0"/>
            </a:br>
            <a:r>
              <a:rPr lang="en-US" sz="1400" dirty="0" smtClean="0"/>
              <a:t>Source</a:t>
            </a:r>
            <a:r>
              <a:rPr lang="en-US" sz="1400" dirty="0"/>
              <a:t>: Public Domain. </a:t>
            </a:r>
            <a:r>
              <a:rPr lang="en-US" sz="1400" dirty="0">
                <a:hlinkClick r:id="rId3"/>
              </a:rPr>
              <a:t>www.fema.gov/media-library-data/20130726-1532-20490-7027/12_hazus_estwaterdepth_1_.pdf.)</a:t>
            </a:r>
            <a:r>
              <a:rPr lang="en-US" sz="1400" dirty="0"/>
              <a:t> </a:t>
            </a:r>
          </a:p>
        </p:txBody>
      </p:sp>
    </p:spTree>
    <p:extLst>
      <p:ext uri="{BB962C8B-B14F-4D97-AF65-F5344CB8AC3E}">
        <p14:creationId xmlns:p14="http://schemas.microsoft.com/office/powerpoint/2010/main" val="124876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6 </a:t>
            </a:r>
            <a:r>
              <a:rPr lang="en-US" dirty="0"/>
              <a:t>Objectives</a:t>
            </a:r>
          </a:p>
        </p:txBody>
      </p:sp>
      <p:sp>
        <p:nvSpPr>
          <p:cNvPr id="3" name="Content Placeholder 2"/>
          <p:cNvSpPr>
            <a:spLocks noGrp="1"/>
          </p:cNvSpPr>
          <p:nvPr>
            <p:ph idx="1"/>
          </p:nvPr>
        </p:nvSpPr>
        <p:spPr>
          <a:xfrm>
            <a:off x="74676" y="1143000"/>
            <a:ext cx="12039600" cy="4754564"/>
          </a:xfrm>
        </p:spPr>
        <p:txBody>
          <a:bodyPr>
            <a:noAutofit/>
          </a:bodyPr>
          <a:lstStyle/>
          <a:p>
            <a:r>
              <a:rPr lang="en-US" sz="2000" dirty="0"/>
              <a:t>I</a:t>
            </a:r>
            <a:r>
              <a:rPr lang="en-US" sz="2000" dirty="0" smtClean="0"/>
              <a:t>dentify </a:t>
            </a:r>
            <a:r>
              <a:rPr lang="en-US" sz="2000" dirty="0"/>
              <a:t>essential geographic information systems (GIS) datasets that should be acquired, developed, and curated during disaster-planning </a:t>
            </a:r>
            <a:r>
              <a:rPr lang="en-US" sz="2000" dirty="0" smtClean="0"/>
              <a:t>activities</a:t>
            </a:r>
          </a:p>
          <a:p>
            <a:r>
              <a:rPr lang="en-US" sz="2000" dirty="0" smtClean="0"/>
              <a:t>Understand </a:t>
            </a:r>
            <a:r>
              <a:rPr lang="en-US" sz="2000" dirty="0"/>
              <a:t>planning and preparedness organizational perspectives in terms of memorandums of understanding and cooperation agreements on the use of GIS datasets and other resources for disaster </a:t>
            </a:r>
            <a:r>
              <a:rPr lang="en-US" sz="2000" dirty="0" smtClean="0"/>
              <a:t>management</a:t>
            </a:r>
          </a:p>
          <a:p>
            <a:r>
              <a:rPr lang="en-US" sz="2000" dirty="0" smtClean="0"/>
              <a:t>Discern </a:t>
            </a:r>
            <a:r>
              <a:rPr lang="en-US" sz="2000" dirty="0"/>
              <a:t>how GIS can be used as a support tool for common disaster planning and preparation activities, such as evacuation route and zone </a:t>
            </a:r>
            <a:r>
              <a:rPr lang="en-US" sz="2000" dirty="0" smtClean="0"/>
              <a:t>planning</a:t>
            </a:r>
          </a:p>
          <a:p>
            <a:r>
              <a:rPr lang="en-US" sz="2000" dirty="0" smtClean="0"/>
              <a:t>Understand </a:t>
            </a:r>
            <a:r>
              <a:rPr lang="en-US" sz="2000" dirty="0"/>
              <a:t>the importance of scenario modeling for training purposes in the use of GIS to help answer what-if questions for disaster </a:t>
            </a:r>
            <a:r>
              <a:rPr lang="en-US" sz="2000" dirty="0" smtClean="0"/>
              <a:t>planning</a:t>
            </a:r>
          </a:p>
          <a:p>
            <a:r>
              <a:rPr lang="en-US" sz="2000" dirty="0" smtClean="0"/>
              <a:t>Understand </a:t>
            </a:r>
            <a:r>
              <a:rPr lang="en-US" sz="2000" dirty="0"/>
              <a:t>select spatial statistics methods for </a:t>
            </a:r>
            <a:r>
              <a:rPr lang="en-US" sz="2000" dirty="0" smtClean="0"/>
              <a:t>planning</a:t>
            </a:r>
          </a:p>
          <a:p>
            <a:r>
              <a:rPr lang="en-US" sz="2000" dirty="0" smtClean="0"/>
              <a:t>Understand </a:t>
            </a:r>
            <a:r>
              <a:rPr lang="en-US" sz="2000" dirty="0"/>
              <a:t>how GIS can be used for public outreach and citizen participation during disaster planning and preparation </a:t>
            </a:r>
            <a:r>
              <a:rPr lang="en-US" sz="2000" dirty="0" smtClean="0"/>
              <a:t>activities</a:t>
            </a:r>
          </a:p>
          <a:p>
            <a:r>
              <a:rPr lang="en-US" sz="2000" dirty="0" smtClean="0"/>
              <a:t>Understand </a:t>
            </a:r>
            <a:r>
              <a:rPr lang="en-US" sz="2000" dirty="0"/>
              <a:t>the nature of GIS and disaster management planning and preparation on an international </a:t>
            </a:r>
            <a:r>
              <a:rPr lang="en-US" sz="2000" dirty="0" smtClean="0"/>
              <a:t>scale</a:t>
            </a:r>
          </a:p>
          <a:p>
            <a:r>
              <a:rPr lang="en-US" sz="2000" dirty="0" smtClean="0"/>
              <a:t>Understand </a:t>
            </a:r>
            <a:r>
              <a:rPr lang="en-US" sz="2000" dirty="0"/>
              <a:t>the use of GIS by non-GIS professionals for disaster planning and preparation</a:t>
            </a:r>
            <a:endParaRPr lang="en-US" sz="2000" dirty="0" smtClean="0"/>
          </a:p>
        </p:txBody>
      </p:sp>
    </p:spTree>
    <p:extLst>
      <p:ext uri="{BB962C8B-B14F-4D97-AF65-F5344CB8AC3E}">
        <p14:creationId xmlns:p14="http://schemas.microsoft.com/office/powerpoint/2010/main" val="45800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Disaster-planning scenarios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1474564"/>
            <a:ext cx="12192000" cy="3048000"/>
          </a:xfrm>
          <a:prstGeom prst="rect">
            <a:avLst/>
          </a:prstGeom>
        </p:spPr>
      </p:pic>
      <p:sp>
        <p:nvSpPr>
          <p:cNvPr id="5" name="Rectangle 4"/>
          <p:cNvSpPr/>
          <p:nvPr/>
        </p:nvSpPr>
        <p:spPr>
          <a:xfrm>
            <a:off x="-3048" y="4671536"/>
            <a:ext cx="12192000" cy="1477328"/>
          </a:xfrm>
          <a:prstGeom prst="rect">
            <a:avLst/>
          </a:prstGeom>
        </p:spPr>
        <p:txBody>
          <a:bodyPr wrap="square">
            <a:spAutoFit/>
          </a:bodyPr>
          <a:lstStyle/>
          <a:p>
            <a:r>
              <a:rPr lang="en-US" dirty="0"/>
              <a:t>Use of maps in a disaster-planning scenario. Each of these maps provides context and situation awareness as the scenario narrative unfolds. In this scenario, maps are used in the opening sequence of a fictitious news story about the unfolding events in the scenario such as day 3 after the impact of a category 5 hurricane along the east coast of the USA (left </a:t>
            </a:r>
            <a:r>
              <a:rPr lang="en-US" dirty="0" smtClean="0"/>
              <a:t>figure), </a:t>
            </a:r>
            <a:r>
              <a:rPr lang="en-US" dirty="0"/>
              <a:t>followed by an earthquake and subsequent tsunami (middle </a:t>
            </a:r>
            <a:r>
              <a:rPr lang="en-US" dirty="0" smtClean="0"/>
              <a:t>figure), </a:t>
            </a:r>
            <a:r>
              <a:rPr lang="en-US" dirty="0"/>
              <a:t>and the challenges of search and rescue with people ignoring evacuation orders (right </a:t>
            </a:r>
            <a:r>
              <a:rPr lang="en-US" dirty="0" smtClean="0"/>
              <a:t>figure). Images </a:t>
            </a:r>
            <a:r>
              <a:rPr lang="en-US" dirty="0"/>
              <a:t>from Public Domain</a:t>
            </a:r>
            <a:r>
              <a:rPr lang="en-US" dirty="0" smtClean="0"/>
              <a:t>.</a:t>
            </a:r>
            <a:endParaRPr lang="en-US" dirty="0"/>
          </a:p>
        </p:txBody>
      </p:sp>
    </p:spTree>
    <p:extLst>
      <p:ext uri="{BB962C8B-B14F-4D97-AF65-F5344CB8AC3E}">
        <p14:creationId xmlns:p14="http://schemas.microsoft.com/office/powerpoint/2010/main" val="284005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Scenario Planning 3D Serious GIS Game Case Study: Project Lily Pad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447800"/>
            <a:ext cx="8263466" cy="4648200"/>
          </a:xfrm>
          <a:prstGeom prst="rect">
            <a:avLst/>
          </a:prstGeom>
        </p:spPr>
      </p:pic>
      <p:sp>
        <p:nvSpPr>
          <p:cNvPr id="5" name="Rectangle 4"/>
          <p:cNvSpPr/>
          <p:nvPr/>
        </p:nvSpPr>
        <p:spPr>
          <a:xfrm>
            <a:off x="8458200" y="1694408"/>
            <a:ext cx="3581400" cy="4154984"/>
          </a:xfrm>
          <a:prstGeom prst="rect">
            <a:avLst/>
          </a:prstGeom>
        </p:spPr>
        <p:txBody>
          <a:bodyPr wrap="square">
            <a:spAutoFit/>
          </a:bodyPr>
          <a:lstStyle/>
          <a:p>
            <a:r>
              <a:rPr lang="en-US" sz="2400" dirty="0"/>
              <a:t>Screenshot from Project Lily Pad, a serious game built using 3D GIS, open-source data, and the Unity game engine. In this image, the game player is reading a map to help navigate in a realistic 3D simulation derived from an actual disaster event.</a:t>
            </a:r>
          </a:p>
        </p:txBody>
      </p:sp>
    </p:spTree>
    <p:extLst>
      <p:ext uri="{BB962C8B-B14F-4D97-AF65-F5344CB8AC3E}">
        <p14:creationId xmlns:p14="http://schemas.microsoft.com/office/powerpoint/2010/main" val="205930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Statistics – Hotspot Mapping</a:t>
            </a:r>
          </a:p>
        </p:txBody>
      </p:sp>
      <p:sp>
        <p:nvSpPr>
          <p:cNvPr id="3" name="Content Placeholder 2"/>
          <p:cNvSpPr>
            <a:spLocks noGrp="1"/>
          </p:cNvSpPr>
          <p:nvPr>
            <p:ph idx="1"/>
          </p:nvPr>
        </p:nvSpPr>
        <p:spPr>
          <a:xfrm>
            <a:off x="304800" y="1600201"/>
            <a:ext cx="11582400" cy="4525963"/>
          </a:xfrm>
        </p:spPr>
        <p:txBody>
          <a:bodyPr>
            <a:normAutofit lnSpcReduction="10000"/>
          </a:bodyPr>
          <a:lstStyle/>
          <a:p>
            <a:r>
              <a:rPr lang="en-US" dirty="0"/>
              <a:t>Spatial </a:t>
            </a:r>
            <a:r>
              <a:rPr lang="en-US" dirty="0" smtClean="0"/>
              <a:t>statistics: techniques to </a:t>
            </a:r>
            <a:r>
              <a:rPr lang="en-US" dirty="0"/>
              <a:t>investigate how the underlying </a:t>
            </a:r>
            <a:r>
              <a:rPr lang="en-US" i="1" dirty="0"/>
              <a:t>spatial</a:t>
            </a:r>
            <a:r>
              <a:rPr lang="en-US" dirty="0"/>
              <a:t> nature of phenomenon may or may not influence the statistics generated (which traditional statistics cannot account for</a:t>
            </a:r>
            <a:r>
              <a:rPr lang="en-US" dirty="0" smtClean="0"/>
              <a:t>)</a:t>
            </a:r>
            <a:br>
              <a:rPr lang="en-US" dirty="0" smtClean="0"/>
            </a:br>
            <a:endParaRPr lang="en-US" dirty="0" smtClean="0"/>
          </a:p>
          <a:p>
            <a:r>
              <a:rPr lang="en-US" dirty="0"/>
              <a:t>Hot Spot Mapping: find statistically high (“hot”) or low (“cold”) value </a:t>
            </a:r>
            <a:r>
              <a:rPr lang="en-US" dirty="0" smtClean="0"/>
              <a:t>clusters</a:t>
            </a:r>
            <a:br>
              <a:rPr lang="en-US" dirty="0" smtClean="0"/>
            </a:br>
            <a:endParaRPr lang="en-US" dirty="0" smtClean="0"/>
          </a:p>
          <a:p>
            <a:r>
              <a:rPr lang="en-US" dirty="0" smtClean="0"/>
              <a:t>Hot </a:t>
            </a:r>
            <a:r>
              <a:rPr lang="en-US" dirty="0"/>
              <a:t>spot mapping is not the same as heat mapping  </a:t>
            </a:r>
          </a:p>
        </p:txBody>
      </p:sp>
    </p:spTree>
    <p:extLst>
      <p:ext uri="{BB962C8B-B14F-4D97-AF65-F5344CB8AC3E}">
        <p14:creationId xmlns:p14="http://schemas.microsoft.com/office/powerpoint/2010/main" val="413672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228600"/>
            <a:ext cx="6092952" cy="1143000"/>
          </a:xfrm>
        </p:spPr>
        <p:txBody>
          <a:bodyPr>
            <a:normAutofit fontScale="90000"/>
          </a:bodyPr>
          <a:lstStyle/>
          <a:p>
            <a:r>
              <a:rPr lang="en-US" dirty="0"/>
              <a:t>Spatial Statistics – Hotspot Mapping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172200" cy="6172200"/>
          </a:xfrm>
          <a:prstGeom prst="rect">
            <a:avLst/>
          </a:prstGeom>
        </p:spPr>
      </p:pic>
      <p:sp>
        <p:nvSpPr>
          <p:cNvPr id="5" name="Rectangle 4"/>
          <p:cNvSpPr/>
          <p:nvPr/>
        </p:nvSpPr>
        <p:spPr>
          <a:xfrm>
            <a:off x="6180826" y="5257800"/>
            <a:ext cx="5999499" cy="923330"/>
          </a:xfrm>
          <a:prstGeom prst="rect">
            <a:avLst/>
          </a:prstGeom>
        </p:spPr>
        <p:txBody>
          <a:bodyPr wrap="square">
            <a:spAutoFit/>
          </a:bodyPr>
          <a:lstStyle/>
          <a:p>
            <a:r>
              <a:rPr lang="en-US" dirty="0" err="1"/>
              <a:t>Closeup</a:t>
            </a:r>
            <a:r>
              <a:rPr lang="en-US" dirty="0"/>
              <a:t> of </a:t>
            </a:r>
            <a:r>
              <a:rPr lang="en-US" dirty="0" smtClean="0"/>
              <a:t>showing </a:t>
            </a:r>
            <a:r>
              <a:rPr lang="en-US" dirty="0"/>
              <a:t>Z-scores as per each individual census tract and their assignment to confidence intervals</a:t>
            </a:r>
            <a:r>
              <a:rPr lang="en-US" dirty="0" smtClean="0"/>
              <a:t>. Map by Brian Tomaszewski.</a:t>
            </a:r>
            <a:endParaRPr lang="en-US" dirty="0"/>
          </a:p>
        </p:txBody>
      </p:sp>
    </p:spTree>
    <p:extLst>
      <p:ext uri="{BB962C8B-B14F-4D97-AF65-F5344CB8AC3E}">
        <p14:creationId xmlns:p14="http://schemas.microsoft.com/office/powerpoint/2010/main" val="125370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Outreach and Citizen Participation</a:t>
            </a:r>
          </a:p>
        </p:txBody>
      </p:sp>
      <p:sp>
        <p:nvSpPr>
          <p:cNvPr id="3" name="Content Placeholder 2"/>
          <p:cNvSpPr>
            <a:spLocks noGrp="1"/>
          </p:cNvSpPr>
          <p:nvPr>
            <p:ph idx="1"/>
          </p:nvPr>
        </p:nvSpPr>
        <p:spPr>
          <a:xfrm>
            <a:off x="4876800" y="1066800"/>
            <a:ext cx="7086600" cy="3124200"/>
          </a:xfrm>
        </p:spPr>
        <p:txBody>
          <a:bodyPr/>
          <a:lstStyle/>
          <a:p>
            <a:r>
              <a:rPr lang="en-US" dirty="0"/>
              <a:t>Example: communication </a:t>
            </a:r>
            <a:r>
              <a:rPr lang="en-US" dirty="0" smtClean="0"/>
              <a:t>evacuation routes </a:t>
            </a:r>
            <a:r>
              <a:rPr lang="en-US" dirty="0"/>
              <a:t>to the public in map-based formats </a:t>
            </a:r>
            <a:endParaRPr lang="en-US" dirty="0" smtClean="0"/>
          </a:p>
          <a:p>
            <a:r>
              <a:rPr lang="en-US" dirty="0"/>
              <a:t>Example: communicating </a:t>
            </a:r>
            <a:r>
              <a:rPr lang="en-US" dirty="0" smtClean="0"/>
              <a:t>location </a:t>
            </a:r>
            <a:r>
              <a:rPr lang="en-US" dirty="0"/>
              <a:t>of emergency shelters and </a:t>
            </a:r>
            <a:r>
              <a:rPr lang="en-US" dirty="0" smtClean="0"/>
              <a:t>characteristics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6" y="1134374"/>
            <a:ext cx="4724400" cy="4583880"/>
          </a:xfrm>
          <a:prstGeom prst="rect">
            <a:avLst/>
          </a:prstGeom>
        </p:spPr>
      </p:pic>
      <p:sp>
        <p:nvSpPr>
          <p:cNvPr id="5" name="Rectangle 4"/>
          <p:cNvSpPr/>
          <p:nvPr/>
        </p:nvSpPr>
        <p:spPr>
          <a:xfrm>
            <a:off x="4843560" y="4191000"/>
            <a:ext cx="7315200" cy="2031325"/>
          </a:xfrm>
          <a:prstGeom prst="rect">
            <a:avLst/>
          </a:prstGeom>
        </p:spPr>
        <p:txBody>
          <a:bodyPr wrap="square">
            <a:spAutoFit/>
          </a:bodyPr>
          <a:lstStyle/>
          <a:p>
            <a:r>
              <a:rPr lang="en-US" sz="1400" dirty="0"/>
              <a:t>Map of shelter locations based on FEMA GIS data available through a Web service. In addition to being a general example showing shelter locations and their characteristics, it is also important to point out that this is a good example of designing a map that can be displayed in both color and black and white. For example, although all the points all have different colors associated with them, they also can communicate qualitative distinction through shelter shapes. By not relying solely on color, this map can be printed in black and white, and the meaning is not lost because of the use of the visual shape variable</a:t>
            </a:r>
            <a:r>
              <a:rPr lang="en-US" sz="1400" dirty="0" smtClean="0"/>
              <a:t>.</a:t>
            </a:r>
            <a:br>
              <a:rPr lang="en-US" sz="1400" dirty="0" smtClean="0"/>
            </a:br>
            <a:r>
              <a:rPr lang="en-US" sz="1400" dirty="0" smtClean="0"/>
              <a:t> Map </a:t>
            </a:r>
            <a:r>
              <a:rPr lang="en-US" sz="1400" dirty="0"/>
              <a:t>created by Brian Tomaszewski with data obtained from </a:t>
            </a:r>
            <a:r>
              <a:rPr lang="en-US" sz="1400" dirty="0">
                <a:hlinkClick r:id="rId3"/>
              </a:rPr>
              <a:t>https://</a:t>
            </a:r>
            <a:r>
              <a:rPr lang="en-US" sz="1400" dirty="0" smtClean="0">
                <a:hlinkClick r:id="rId3"/>
              </a:rPr>
              <a:t>gis.fema.gov/arcgis/rest/services/NSS/OpenShelters/FeatureServer</a:t>
            </a:r>
            <a:endParaRPr lang="en-US" sz="1400" dirty="0"/>
          </a:p>
        </p:txBody>
      </p:sp>
    </p:spTree>
    <p:extLst>
      <p:ext uri="{BB962C8B-B14F-4D97-AF65-F5344CB8AC3E}">
        <p14:creationId xmlns:p14="http://schemas.microsoft.com/office/powerpoint/2010/main" val="311469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Crowdsourcing</a:t>
            </a:r>
            <a:endParaRPr lang="en-US" dirty="0"/>
          </a:p>
        </p:txBody>
      </p:sp>
      <p:sp>
        <p:nvSpPr>
          <p:cNvPr id="3" name="Content Placeholder 2"/>
          <p:cNvSpPr>
            <a:spLocks noGrp="1"/>
          </p:cNvSpPr>
          <p:nvPr>
            <p:ph idx="1"/>
          </p:nvPr>
        </p:nvSpPr>
        <p:spPr>
          <a:xfrm>
            <a:off x="188976" y="1371600"/>
            <a:ext cx="11811000" cy="4525963"/>
          </a:xfrm>
        </p:spPr>
        <p:txBody>
          <a:bodyPr>
            <a:normAutofit lnSpcReduction="10000"/>
          </a:bodyPr>
          <a:lstStyle/>
          <a:p>
            <a:r>
              <a:rPr lang="en-US" dirty="0" smtClean="0"/>
              <a:t>Allow </a:t>
            </a:r>
            <a:r>
              <a:rPr lang="en-US" dirty="0"/>
              <a:t>citizens to collect data about their neighborhoods and </a:t>
            </a:r>
            <a:r>
              <a:rPr lang="en-US" dirty="0" smtClean="0"/>
              <a:t>communities</a:t>
            </a:r>
            <a:br>
              <a:rPr lang="en-US" dirty="0" smtClean="0"/>
            </a:br>
            <a:endParaRPr lang="en-US" dirty="0" smtClean="0"/>
          </a:p>
          <a:p>
            <a:r>
              <a:rPr lang="en-US" dirty="0" smtClean="0"/>
              <a:t>Public </a:t>
            </a:r>
            <a:r>
              <a:rPr lang="en-US" dirty="0"/>
              <a:t>participation GIS (PPGIS</a:t>
            </a:r>
            <a:r>
              <a:rPr lang="en-US" dirty="0" smtClean="0"/>
              <a:t>): series </a:t>
            </a:r>
            <a:r>
              <a:rPr lang="en-US" dirty="0"/>
              <a:t>of techniques for utilizing GIS as a means of involving the public in discussions related to planning and </a:t>
            </a:r>
            <a:r>
              <a:rPr lang="en-US" dirty="0" smtClean="0"/>
              <a:t>decision-making</a:t>
            </a:r>
            <a:br>
              <a:rPr lang="en-US" dirty="0" smtClean="0"/>
            </a:br>
            <a:endParaRPr lang="en-US" dirty="0" smtClean="0"/>
          </a:p>
          <a:p>
            <a:r>
              <a:rPr lang="en-US" dirty="0" smtClean="0"/>
              <a:t>Preparing </a:t>
            </a:r>
            <a:r>
              <a:rPr lang="en-US" dirty="0"/>
              <a:t>citizens to think spatially and understand how to use maps: no power or ability to use </a:t>
            </a:r>
            <a:r>
              <a:rPr lang="en-US" dirty="0" smtClean="0"/>
              <a:t>GPS or smartphones </a:t>
            </a:r>
            <a:endParaRPr lang="en-US" dirty="0"/>
          </a:p>
        </p:txBody>
      </p:sp>
    </p:spTree>
    <p:extLst>
      <p:ext uri="{BB962C8B-B14F-4D97-AF65-F5344CB8AC3E}">
        <p14:creationId xmlns:p14="http://schemas.microsoft.com/office/powerpoint/2010/main" val="409801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GIS by Non-GIS Professionals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6542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Counter-Mapping and Critical Cartography</a:t>
            </a:r>
          </a:p>
        </p:txBody>
      </p:sp>
      <p:sp>
        <p:nvSpPr>
          <p:cNvPr id="3" name="Content Placeholder 2"/>
          <p:cNvSpPr>
            <a:spLocks noGrp="1"/>
          </p:cNvSpPr>
          <p:nvPr>
            <p:ph idx="1"/>
          </p:nvPr>
        </p:nvSpPr>
        <p:spPr>
          <a:xfrm>
            <a:off x="152400" y="1295401"/>
            <a:ext cx="11811000" cy="4830764"/>
          </a:xfrm>
        </p:spPr>
        <p:txBody>
          <a:bodyPr>
            <a:normAutofit fontScale="92500" lnSpcReduction="20000"/>
          </a:bodyPr>
          <a:lstStyle/>
          <a:p>
            <a:r>
              <a:rPr lang="en-US" dirty="0" smtClean="0"/>
              <a:t>Counter-mapping: use </a:t>
            </a:r>
            <a:r>
              <a:rPr lang="en-US" dirty="0"/>
              <a:t>of mapping techniques to counter dominant power structures to achieve broader goals (Hodgson and Schroeder 2002</a:t>
            </a:r>
            <a:r>
              <a:rPr lang="en-US" dirty="0" smtClean="0"/>
              <a:t>)</a:t>
            </a:r>
            <a:br>
              <a:rPr lang="en-US" dirty="0" smtClean="0"/>
            </a:br>
            <a:endParaRPr lang="en-US" dirty="0" smtClean="0"/>
          </a:p>
          <a:p>
            <a:r>
              <a:rPr lang="en-US" dirty="0"/>
              <a:t>Critical </a:t>
            </a:r>
            <a:r>
              <a:rPr lang="en-US" dirty="0" smtClean="0"/>
              <a:t>cartography: maps </a:t>
            </a:r>
            <a:r>
              <a:rPr lang="en-US" dirty="0"/>
              <a:t>and the process of creating them as expressions of political process and power (Crampton and </a:t>
            </a:r>
            <a:r>
              <a:rPr lang="en-US" dirty="0" err="1"/>
              <a:t>Krygier</a:t>
            </a:r>
            <a:r>
              <a:rPr lang="en-US" dirty="0"/>
              <a:t> 2005</a:t>
            </a:r>
            <a:r>
              <a:rPr lang="en-US" dirty="0" smtClean="0"/>
              <a:t>)</a:t>
            </a:r>
            <a:br>
              <a:rPr lang="en-US" dirty="0" smtClean="0"/>
            </a:br>
            <a:endParaRPr lang="en-US" dirty="0" smtClean="0"/>
          </a:p>
          <a:p>
            <a:r>
              <a:rPr lang="en-US" dirty="0"/>
              <a:t>Disaster management: </a:t>
            </a:r>
            <a:r>
              <a:rPr lang="en-US" dirty="0" err="1"/>
              <a:t>Maantay</a:t>
            </a:r>
            <a:r>
              <a:rPr lang="en-US" dirty="0"/>
              <a:t> and </a:t>
            </a:r>
            <a:r>
              <a:rPr lang="en-US" dirty="0" err="1"/>
              <a:t>Maroko</a:t>
            </a:r>
            <a:r>
              <a:rPr lang="en-US" dirty="0"/>
              <a:t> (2009) </a:t>
            </a:r>
            <a:r>
              <a:rPr lang="en-US" dirty="0" smtClean="0"/>
              <a:t>- </a:t>
            </a:r>
            <a:r>
              <a:rPr lang="en-US" dirty="0"/>
              <a:t>minority groups </a:t>
            </a:r>
            <a:r>
              <a:rPr lang="en-US" dirty="0" smtClean="0"/>
              <a:t>underrepresented </a:t>
            </a:r>
            <a:r>
              <a:rPr lang="en-US" dirty="0"/>
              <a:t>in urban population estimates, </a:t>
            </a:r>
            <a:r>
              <a:rPr lang="en-US" dirty="0" smtClean="0"/>
              <a:t>potentially </a:t>
            </a:r>
            <a:r>
              <a:rPr lang="en-US" dirty="0"/>
              <a:t>exposing minority groups to flood hazard risk due to undercounting and subsequent misrepresentation maps  </a:t>
            </a:r>
          </a:p>
        </p:txBody>
      </p:sp>
    </p:spTree>
    <p:extLst>
      <p:ext uri="{BB962C8B-B14F-4D97-AF65-F5344CB8AC3E}">
        <p14:creationId xmlns:p14="http://schemas.microsoft.com/office/powerpoint/2010/main" val="343208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Non-Profit Groups</a:t>
            </a:r>
          </a:p>
        </p:txBody>
      </p:sp>
      <p:sp>
        <p:nvSpPr>
          <p:cNvPr id="3" name="Content Placeholder 2"/>
          <p:cNvSpPr>
            <a:spLocks noGrp="1"/>
          </p:cNvSpPr>
          <p:nvPr>
            <p:ph idx="1"/>
          </p:nvPr>
        </p:nvSpPr>
        <p:spPr>
          <a:xfrm>
            <a:off x="152400" y="1447800"/>
            <a:ext cx="12036552" cy="4525963"/>
          </a:xfrm>
        </p:spPr>
        <p:txBody>
          <a:bodyPr/>
          <a:lstStyle/>
          <a:p>
            <a:r>
              <a:rPr lang="en-US" dirty="0"/>
              <a:t>Non-profit </a:t>
            </a:r>
            <a:r>
              <a:rPr lang="en-US" dirty="0" smtClean="0"/>
              <a:t>groups: often </a:t>
            </a:r>
            <a:r>
              <a:rPr lang="en-US" dirty="0"/>
              <a:t>vital to developing disaster resiliency and assisting vulnerable groups and/or disaster survivors (c.f. (International Federation of Red Cross and Red Crescent Societies 2019</a:t>
            </a:r>
            <a:r>
              <a:rPr lang="en-US" dirty="0" smtClean="0"/>
              <a:t>)</a:t>
            </a:r>
          </a:p>
          <a:p>
            <a:endParaRPr lang="en-US" dirty="0" smtClean="0"/>
          </a:p>
          <a:p>
            <a:r>
              <a:rPr lang="en-US" dirty="0" smtClean="0"/>
              <a:t>GIS: identifying </a:t>
            </a:r>
            <a:r>
              <a:rPr lang="en-US" dirty="0"/>
              <a:t>potential donors, analyzing and communicating success stories, tracking service activities, </a:t>
            </a:r>
            <a:r>
              <a:rPr lang="en-US" dirty="0" smtClean="0"/>
              <a:t>support </a:t>
            </a:r>
            <a:r>
              <a:rPr lang="en-US" dirty="0"/>
              <a:t>non-profit organization goals (USC GIS 2018</a:t>
            </a:r>
            <a:r>
              <a:rPr lang="en-US" dirty="0" smtClean="0"/>
              <a:t>)</a:t>
            </a:r>
            <a:endParaRPr lang="en-US" dirty="0"/>
          </a:p>
        </p:txBody>
      </p:sp>
    </p:spTree>
    <p:extLst>
      <p:ext uri="{BB962C8B-B14F-4D97-AF65-F5344CB8AC3E}">
        <p14:creationId xmlns:p14="http://schemas.microsoft.com/office/powerpoint/2010/main" val="85979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endParaRPr lang="en-US" dirty="0" smtClean="0"/>
          </a:p>
          <a:p>
            <a:pPr marL="0" indent="0">
              <a:buNone/>
            </a:pPr>
            <a:endParaRPr lang="en-US" dirty="0" smtClean="0"/>
          </a:p>
        </p:txBody>
      </p:sp>
      <p:sp>
        <p:nvSpPr>
          <p:cNvPr id="5" name="TextBox 4"/>
          <p:cNvSpPr txBox="1"/>
          <p:nvPr/>
        </p:nvSpPr>
        <p:spPr>
          <a:xfrm>
            <a:off x="112776" y="1164134"/>
            <a:ext cx="11963400" cy="5047536"/>
          </a:xfrm>
          <a:prstGeom prst="rect">
            <a:avLst/>
          </a:prstGeom>
          <a:noFill/>
        </p:spPr>
        <p:txBody>
          <a:bodyPr wrap="square" rtlCol="0">
            <a:spAutoFit/>
          </a:bodyPr>
          <a:lstStyle/>
          <a:p>
            <a:pPr marL="457200" indent="-457200">
              <a:buFont typeface="Arial" panose="020B0604020202020204" pitchFamily="34" charset="0"/>
              <a:buChar char="•"/>
            </a:pPr>
            <a:r>
              <a:rPr lang="en-US" sz="2300" dirty="0" smtClean="0"/>
              <a:t>Relationship </a:t>
            </a:r>
            <a:r>
              <a:rPr lang="en-US" sz="2300" dirty="0"/>
              <a:t>between GIS and disaster planning and </a:t>
            </a:r>
            <a:r>
              <a:rPr lang="en-US" sz="2300" dirty="0" smtClean="0"/>
              <a:t>preparedness</a:t>
            </a:r>
            <a:br>
              <a:rPr lang="en-US" sz="2300" dirty="0" smtClean="0"/>
            </a:br>
            <a:endParaRPr lang="en-US" sz="2300" dirty="0" smtClean="0"/>
          </a:p>
          <a:p>
            <a:pPr marL="457200" indent="-457200">
              <a:buFont typeface="Arial" panose="020B0604020202020204" pitchFamily="34" charset="0"/>
              <a:buChar char="•"/>
            </a:pPr>
            <a:r>
              <a:rPr lang="en-US" sz="2300" dirty="0" smtClean="0"/>
              <a:t>Planning </a:t>
            </a:r>
            <a:r>
              <a:rPr lang="en-US" sz="2300" dirty="0"/>
              <a:t>and preparation of GIS datasets and GIS </a:t>
            </a:r>
            <a:r>
              <a:rPr lang="en-US" sz="2300" dirty="0" smtClean="0"/>
              <a:t>technology</a:t>
            </a:r>
            <a:br>
              <a:rPr lang="en-US" sz="2300" dirty="0" smtClean="0"/>
            </a:br>
            <a:endParaRPr lang="en-US" sz="2300" dirty="0" smtClean="0"/>
          </a:p>
          <a:p>
            <a:pPr marL="457200" indent="-457200">
              <a:buFont typeface="Arial" panose="020B0604020202020204" pitchFamily="34" charset="0"/>
              <a:buChar char="•"/>
            </a:pPr>
            <a:r>
              <a:rPr lang="en-US" sz="2300" dirty="0" smtClean="0"/>
              <a:t>Organization perspectives</a:t>
            </a:r>
            <a:br>
              <a:rPr lang="en-US" sz="2300" dirty="0" smtClean="0"/>
            </a:br>
            <a:endParaRPr lang="en-US" sz="2300" dirty="0" smtClean="0"/>
          </a:p>
          <a:p>
            <a:pPr marL="457200" indent="-457200">
              <a:buFont typeface="Arial" panose="020B0604020202020204" pitchFamily="34" charset="0"/>
              <a:buChar char="•"/>
            </a:pPr>
            <a:r>
              <a:rPr lang="en-US" sz="2300" dirty="0"/>
              <a:t>GIS </a:t>
            </a:r>
            <a:r>
              <a:rPr lang="en-US" sz="2300" dirty="0" smtClean="0"/>
              <a:t>as </a:t>
            </a:r>
            <a:r>
              <a:rPr lang="en-US" sz="2300" dirty="0"/>
              <a:t>a support tool for planning and preparation activities: evacuation routes and </a:t>
            </a:r>
            <a:r>
              <a:rPr lang="en-US" sz="2300" dirty="0" smtClean="0"/>
              <a:t>zones</a:t>
            </a:r>
            <a:br>
              <a:rPr lang="en-US" sz="2300" dirty="0" smtClean="0"/>
            </a:br>
            <a:endParaRPr lang="en-US" sz="2300" dirty="0" smtClean="0"/>
          </a:p>
          <a:p>
            <a:pPr marL="457200" indent="-457200">
              <a:buFont typeface="Arial" panose="020B0604020202020204" pitchFamily="34" charset="0"/>
              <a:buChar char="•"/>
            </a:pPr>
            <a:r>
              <a:rPr lang="en-US" sz="2300" dirty="0" smtClean="0"/>
              <a:t>Developing </a:t>
            </a:r>
            <a:r>
              <a:rPr lang="en-US" sz="2300" dirty="0"/>
              <a:t>scenarios and </a:t>
            </a:r>
            <a:r>
              <a:rPr lang="en-US" sz="2300" dirty="0" smtClean="0"/>
              <a:t>simulations: answer </a:t>
            </a:r>
            <a:r>
              <a:rPr lang="en-US" sz="2300" dirty="0"/>
              <a:t>what-if </a:t>
            </a:r>
            <a:r>
              <a:rPr lang="en-US" sz="2300" dirty="0" smtClean="0"/>
              <a:t>questions</a:t>
            </a:r>
            <a:br>
              <a:rPr lang="en-US" sz="2300" dirty="0" smtClean="0"/>
            </a:br>
            <a:endParaRPr lang="en-US" sz="2300" dirty="0" smtClean="0"/>
          </a:p>
          <a:p>
            <a:pPr marL="457200" indent="-457200">
              <a:buFont typeface="Arial" panose="020B0604020202020204" pitchFamily="34" charset="0"/>
              <a:buChar char="•"/>
            </a:pPr>
            <a:r>
              <a:rPr lang="en-US" sz="2300" dirty="0" smtClean="0"/>
              <a:t>Public </a:t>
            </a:r>
            <a:r>
              <a:rPr lang="en-US" sz="2300" dirty="0"/>
              <a:t>outreach and citizen participation </a:t>
            </a:r>
            <a:r>
              <a:rPr lang="en-US" sz="2300" dirty="0" smtClean="0"/>
              <a:t/>
            </a:r>
            <a:br>
              <a:rPr lang="en-US" sz="2300" dirty="0" smtClean="0"/>
            </a:br>
            <a:endParaRPr lang="en-US" sz="2300" dirty="0" smtClean="0"/>
          </a:p>
          <a:p>
            <a:pPr marL="457200" indent="-457200">
              <a:buFont typeface="Arial" panose="020B0604020202020204" pitchFamily="34" charset="0"/>
              <a:buChar char="•"/>
            </a:pPr>
            <a:r>
              <a:rPr lang="en-US" sz="2300" dirty="0"/>
              <a:t>GIS by non-GIS professionals</a:t>
            </a:r>
          </a:p>
        </p:txBody>
      </p:sp>
    </p:spTree>
    <p:extLst>
      <p:ext uri="{BB962C8B-B14F-4D97-AF65-F5344CB8AC3E}">
        <p14:creationId xmlns:p14="http://schemas.microsoft.com/office/powerpoint/2010/main" val="191994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normAutofit/>
          </a:bodyPr>
          <a:lstStyle/>
          <a:p>
            <a:endParaRPr lang="en-US" dirty="0" smtClean="0"/>
          </a:p>
          <a:p>
            <a:pPr marL="0" indent="0">
              <a:buNone/>
            </a:pPr>
            <a:endParaRPr lang="en-US" dirty="0" smtClean="0"/>
          </a:p>
        </p:txBody>
      </p:sp>
      <p:sp>
        <p:nvSpPr>
          <p:cNvPr id="5" name="TextBox 4"/>
          <p:cNvSpPr txBox="1"/>
          <p:nvPr/>
        </p:nvSpPr>
        <p:spPr>
          <a:xfrm>
            <a:off x="112776" y="1295400"/>
            <a:ext cx="11963400"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Geographic </a:t>
            </a:r>
            <a:r>
              <a:rPr lang="en-US" sz="2800" dirty="0"/>
              <a:t>information systems for disaster preparedness and </a:t>
            </a:r>
            <a:r>
              <a:rPr lang="en-US" sz="2800" dirty="0" smtClean="0"/>
              <a:t>planning</a:t>
            </a:r>
          </a:p>
          <a:p>
            <a:endParaRPr lang="en-US" sz="2800" dirty="0" smtClean="0"/>
          </a:p>
          <a:p>
            <a:pPr marL="457200" indent="-457200">
              <a:buFont typeface="Arial" panose="020B0604020202020204" pitchFamily="34" charset="0"/>
              <a:buChar char="•"/>
            </a:pPr>
            <a:r>
              <a:rPr lang="en-US" sz="2800" dirty="0" smtClean="0"/>
              <a:t>Essential </a:t>
            </a:r>
            <a:r>
              <a:rPr lang="en-US" sz="2800" dirty="0"/>
              <a:t>that proper plans are in place </a:t>
            </a:r>
            <a:r>
              <a:rPr lang="en-US" sz="2800" i="1" dirty="0"/>
              <a:t>before</a:t>
            </a:r>
            <a:r>
              <a:rPr lang="en-US" sz="2800" dirty="0"/>
              <a:t> an event </a:t>
            </a:r>
            <a:r>
              <a:rPr lang="en-US" sz="2800" dirty="0" smtClean="0"/>
              <a:t>occurs!</a:t>
            </a:r>
          </a:p>
          <a:p>
            <a:endParaRPr lang="en-US" sz="2800" dirty="0" smtClean="0"/>
          </a:p>
          <a:p>
            <a:pPr marL="457200" indent="-457200">
              <a:buFont typeface="Arial" panose="020B0604020202020204" pitchFamily="34" charset="0"/>
              <a:buChar char="•"/>
            </a:pPr>
            <a:r>
              <a:rPr lang="en-US" sz="2800" dirty="0" smtClean="0"/>
              <a:t>“</a:t>
            </a:r>
            <a:r>
              <a:rPr lang="en-US" sz="2800" dirty="0"/>
              <a:t>P</a:t>
            </a:r>
            <a:r>
              <a:rPr lang="en-US" sz="2800" dirty="0" smtClean="0"/>
              <a:t>reparedness”: problematic, some </a:t>
            </a:r>
            <a:r>
              <a:rPr lang="en-US" sz="2800" dirty="0"/>
              <a:t>measurable level that can be </a:t>
            </a:r>
            <a:r>
              <a:rPr lang="en-US" sz="2800" dirty="0" smtClean="0"/>
              <a:t>achieved? </a:t>
            </a:r>
          </a:p>
          <a:p>
            <a:endParaRPr lang="en-US" sz="2800" dirty="0" smtClean="0"/>
          </a:p>
          <a:p>
            <a:pPr marL="457200" indent="-457200">
              <a:buFont typeface="Arial" panose="020B0604020202020204" pitchFamily="34" charset="0"/>
              <a:buChar char="•"/>
            </a:pPr>
            <a:r>
              <a:rPr lang="en-US" sz="2800" dirty="0" smtClean="0"/>
              <a:t>Citizen </a:t>
            </a:r>
            <a:r>
              <a:rPr lang="en-US" sz="2800" dirty="0"/>
              <a:t>preparedness </a:t>
            </a:r>
            <a:endParaRPr lang="en-US" sz="2800" dirty="0" smtClean="0"/>
          </a:p>
          <a:p>
            <a:endParaRPr lang="en-US" sz="2800" dirty="0" smtClean="0"/>
          </a:p>
          <a:p>
            <a:pPr marL="457200" indent="-457200">
              <a:buFont typeface="Arial" panose="020B0604020202020204" pitchFamily="34" charset="0"/>
              <a:buChar char="•"/>
            </a:pPr>
            <a:r>
              <a:rPr lang="en-US" sz="2800" dirty="0" smtClean="0"/>
              <a:t>Use </a:t>
            </a:r>
            <a:r>
              <a:rPr lang="en-US" sz="2800" dirty="0"/>
              <a:t>of GIS by non-GIS professionals</a:t>
            </a:r>
          </a:p>
        </p:txBody>
      </p:sp>
    </p:spTree>
    <p:extLst>
      <p:ext uri="{BB962C8B-B14F-4D97-AF65-F5344CB8AC3E}">
        <p14:creationId xmlns:p14="http://schemas.microsoft.com/office/powerpoint/2010/main" val="167340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Questions</a:t>
            </a:r>
          </a:p>
        </p:txBody>
      </p:sp>
      <p:sp>
        <p:nvSpPr>
          <p:cNvPr id="3" name="Content Placeholder 2"/>
          <p:cNvSpPr>
            <a:spLocks noGrp="1"/>
          </p:cNvSpPr>
          <p:nvPr>
            <p:ph idx="1"/>
          </p:nvPr>
        </p:nvSpPr>
        <p:spPr>
          <a:xfrm>
            <a:off x="150876" y="1360098"/>
            <a:ext cx="11887200" cy="4572000"/>
          </a:xfrm>
        </p:spPr>
        <p:txBody>
          <a:bodyPr>
            <a:noAutofit/>
          </a:bodyPr>
          <a:lstStyle/>
          <a:p>
            <a:pPr marL="0" indent="0">
              <a:buNone/>
            </a:pPr>
            <a:r>
              <a:rPr lang="en-US" sz="1700" dirty="0" smtClean="0"/>
              <a:t>1.</a:t>
            </a:r>
            <a:r>
              <a:rPr lang="en-US" sz="1700" dirty="0"/>
              <a:t> </a:t>
            </a:r>
            <a:r>
              <a:rPr lang="en-US" sz="1700" dirty="0" smtClean="0"/>
              <a:t> </a:t>
            </a:r>
            <a:r>
              <a:rPr lang="en-US" sz="1700" dirty="0"/>
              <a:t>Do you think the data themes represented in Table 6.1 are sufficient as reference layers for all-hazard and disaster types, or do you think other data themes should be included</a:t>
            </a:r>
            <a:r>
              <a:rPr lang="en-US" sz="1700" dirty="0" smtClean="0"/>
              <a:t>?</a:t>
            </a:r>
            <a:br>
              <a:rPr lang="en-US" sz="1700" dirty="0" smtClean="0"/>
            </a:br>
            <a:endParaRPr lang="en-US" sz="1700" dirty="0"/>
          </a:p>
          <a:p>
            <a:pPr marL="0" indent="0">
              <a:buNone/>
            </a:pPr>
            <a:r>
              <a:rPr lang="en-US" sz="1700" dirty="0"/>
              <a:t>2. Using the Internet, do a search on “GIS training for disaster management.” Is what you’re finding comprehensive? If not, what do you think is missing</a:t>
            </a:r>
            <a:r>
              <a:rPr lang="en-US" sz="1700" dirty="0" smtClean="0"/>
              <a:t>?</a:t>
            </a:r>
            <a:br>
              <a:rPr lang="en-US" sz="1700" dirty="0" smtClean="0"/>
            </a:br>
            <a:endParaRPr lang="en-US" sz="1700" dirty="0"/>
          </a:p>
          <a:p>
            <a:pPr marL="0" indent="0">
              <a:buNone/>
            </a:pPr>
            <a:r>
              <a:rPr lang="en-US" sz="1700" dirty="0"/>
              <a:t>3. Look through the Web pages of your local government and see if you can find any examples of memorandums of understanding, cooperation agreements, or anything else that can demonstrate how specifically your local government is planning for disaster activities and GIS. If you cannot find anything in your local government, look to your state government or even federal government</a:t>
            </a:r>
            <a:r>
              <a:rPr lang="en-US" sz="1700" dirty="0" smtClean="0"/>
              <a:t>.</a:t>
            </a:r>
            <a:br>
              <a:rPr lang="en-US" sz="1700" dirty="0" smtClean="0"/>
            </a:br>
            <a:endParaRPr lang="en-US" sz="1700" dirty="0"/>
          </a:p>
          <a:p>
            <a:pPr marL="0" indent="0">
              <a:buNone/>
            </a:pPr>
            <a:r>
              <a:rPr lang="en-US" sz="1700" dirty="0"/>
              <a:t>4. Using the ideas presented in the evacuation zone planning section of this chapter, come up with a hypothetical disaster-planning scenario that can be supported with GIS. Try to think of things other than floods, because this was the example used in this chapter. Think about the local context where you live and the types of natural or other types of hazards that are relevant to that context</a:t>
            </a:r>
            <a:r>
              <a:rPr lang="en-US" sz="1700" dirty="0" smtClean="0"/>
              <a:t>.</a:t>
            </a:r>
            <a:br>
              <a:rPr lang="en-US" sz="1700" dirty="0" smtClean="0"/>
            </a:br>
            <a:endParaRPr lang="en-US" sz="1700" dirty="0"/>
          </a:p>
          <a:p>
            <a:pPr marL="0" indent="0">
              <a:buNone/>
            </a:pPr>
            <a:r>
              <a:rPr lang="en-US" sz="1700" dirty="0"/>
              <a:t>5. What are some specific ways GIS could be used directly by citizens themselves as a disaster management planning tool?</a:t>
            </a:r>
          </a:p>
          <a:p>
            <a:pPr marL="0" indent="0">
              <a:buNone/>
            </a:pPr>
            <a:r>
              <a:rPr lang="en-US" sz="1700" dirty="0" smtClean="0"/>
              <a:t> </a:t>
            </a:r>
            <a:endParaRPr lang="en-US" sz="1700" dirty="0"/>
          </a:p>
        </p:txBody>
      </p:sp>
    </p:spTree>
    <p:extLst>
      <p:ext uri="{BB962C8B-B14F-4D97-AF65-F5344CB8AC3E}">
        <p14:creationId xmlns:p14="http://schemas.microsoft.com/office/powerpoint/2010/main" val="403711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6 Exercises</a:t>
            </a:r>
            <a:endParaRPr lang="en-US" dirty="0"/>
          </a:p>
        </p:txBody>
      </p:sp>
      <p:sp>
        <p:nvSpPr>
          <p:cNvPr id="3" name="Content Placeholder 2"/>
          <p:cNvSpPr>
            <a:spLocks noGrp="1"/>
          </p:cNvSpPr>
          <p:nvPr>
            <p:ph idx="1"/>
          </p:nvPr>
        </p:nvSpPr>
        <p:spPr>
          <a:xfrm>
            <a:off x="609600" y="1600201"/>
            <a:ext cx="10972800" cy="2209799"/>
          </a:xfrm>
        </p:spPr>
        <p:txBody>
          <a:bodyPr>
            <a:normAutofit fontScale="92500" lnSpcReduction="10000"/>
          </a:bodyPr>
          <a:lstStyle/>
          <a:p>
            <a:r>
              <a:rPr lang="en-US" dirty="0" smtClean="0"/>
              <a:t>Exercise 6.1 – </a:t>
            </a:r>
            <a:r>
              <a:rPr lang="en-US" i="1" dirty="0"/>
              <a:t>Hot Spot Analysis and Visualization of Conflict Events</a:t>
            </a:r>
            <a:endParaRPr lang="en-US" i="1" dirty="0" smtClean="0"/>
          </a:p>
          <a:p>
            <a:pPr lvl="1"/>
            <a:r>
              <a:rPr lang="en-US" dirty="0" smtClean="0"/>
              <a:t>Conduct </a:t>
            </a:r>
            <a:r>
              <a:rPr lang="en-US" dirty="0"/>
              <a:t>a Hot Spot Analysis using </a:t>
            </a:r>
            <a:r>
              <a:rPr lang="en-US" dirty="0" err="1"/>
              <a:t>Getis</a:t>
            </a:r>
            <a:r>
              <a:rPr lang="en-US" dirty="0"/>
              <a:t>-Ord </a:t>
            </a:r>
            <a:r>
              <a:rPr lang="en-US" dirty="0" err="1"/>
              <a:t>Gi</a:t>
            </a:r>
            <a:r>
              <a:rPr lang="en-US" dirty="0" smtClean="0"/>
              <a:t>*</a:t>
            </a:r>
          </a:p>
          <a:p>
            <a:pPr lvl="1"/>
            <a:r>
              <a:rPr lang="en-US" dirty="0"/>
              <a:t>A video walkthrough tutorial of this exercises is available from the book’s companion website: </a:t>
            </a:r>
            <a:r>
              <a:rPr lang="en-US" dirty="0">
                <a:hlinkClick r:id="rId2"/>
              </a:rPr>
              <a:t>http://gisfordisastermanagement.com</a:t>
            </a:r>
            <a:endParaRPr lang="en-US" dirty="0"/>
          </a:p>
          <a:p>
            <a:pPr lvl="1"/>
            <a:endParaRPr lang="en-US" dirty="0"/>
          </a:p>
        </p:txBody>
      </p:sp>
    </p:spTree>
    <p:extLst>
      <p:ext uri="{BB962C8B-B14F-4D97-AF65-F5344CB8AC3E}">
        <p14:creationId xmlns:p14="http://schemas.microsoft.com/office/powerpoint/2010/main" val="128084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Used in the Slides</a:t>
            </a:r>
            <a:endParaRPr lang="en-US" dirty="0"/>
          </a:p>
        </p:txBody>
      </p:sp>
      <p:sp>
        <p:nvSpPr>
          <p:cNvPr id="3" name="Content Placeholder 2"/>
          <p:cNvSpPr>
            <a:spLocks noGrp="1"/>
          </p:cNvSpPr>
          <p:nvPr>
            <p:ph idx="1"/>
          </p:nvPr>
        </p:nvSpPr>
        <p:spPr>
          <a:xfrm>
            <a:off x="150876" y="1295400"/>
            <a:ext cx="11887200" cy="4495800"/>
          </a:xfrm>
        </p:spPr>
        <p:txBody>
          <a:bodyPr>
            <a:noAutofit/>
          </a:bodyPr>
          <a:lstStyle/>
          <a:p>
            <a:r>
              <a:rPr lang="en-US" sz="1400" dirty="0"/>
              <a:t>Crampton, Jeremy W., and John </a:t>
            </a:r>
            <a:r>
              <a:rPr lang="en-US" sz="1400" dirty="0" err="1"/>
              <a:t>Krygier</a:t>
            </a:r>
            <a:r>
              <a:rPr lang="en-US" sz="1400" dirty="0"/>
              <a:t> . “An Introduction to Critical Cartography.” ACME: An International E-Journal for Critical Geographies 4, no. 1 (2005): 11–33.</a:t>
            </a:r>
          </a:p>
          <a:p>
            <a:r>
              <a:rPr lang="en-US" sz="1400" dirty="0"/>
              <a:t>Federal Geographic Data Committee. Department of Homeland Security Geospatial Data Model, </a:t>
            </a:r>
            <a:r>
              <a:rPr lang="en-US" sz="1400" dirty="0" err="1"/>
              <a:t>n.d.</a:t>
            </a:r>
            <a:r>
              <a:rPr lang="en-US" sz="1400" dirty="0"/>
              <a:t> Accessed April 28, 2019. </a:t>
            </a:r>
            <a:r>
              <a:rPr lang="en-US" sz="1400" dirty="0">
                <a:hlinkClick r:id="rId2"/>
              </a:rPr>
              <a:t>https://www.fgdc.gov/organization/working-groups-subcommittees/hswg/dhs-gdm/index_html</a:t>
            </a:r>
            <a:r>
              <a:rPr lang="en-US" sz="1400" dirty="0"/>
              <a:t>.</a:t>
            </a:r>
          </a:p>
          <a:p>
            <a:r>
              <a:rPr lang="en-US" sz="1400" dirty="0" smtClean="0"/>
              <a:t>Hodgson</a:t>
            </a:r>
            <a:r>
              <a:rPr lang="en-US" sz="1400" dirty="0"/>
              <a:t>, Dorothy L., and Richard A. Schroeder . “Dilemmas of Counter-Mapping Community Resources in Tanzania.” Development &amp; Change 33, no. 1 (2002): 79–100</a:t>
            </a:r>
            <a:r>
              <a:rPr lang="en-US" sz="1400" dirty="0" smtClean="0"/>
              <a:t>.</a:t>
            </a:r>
          </a:p>
          <a:p>
            <a:r>
              <a:rPr lang="en-US" sz="1400" dirty="0"/>
              <a:t>International Federation of Red Cross and Red Crescent Societies. About Disaster Management, 2019. Accessed April 17, 2019. </a:t>
            </a:r>
            <a:r>
              <a:rPr lang="en-US" sz="1400" dirty="0">
                <a:hlinkClick r:id="rId3"/>
              </a:rPr>
              <a:t>https://www.ifrc.org/en/what-we-do/disaster-management/about-disaster-management/</a:t>
            </a:r>
            <a:r>
              <a:rPr lang="en-US" sz="1400" dirty="0"/>
              <a:t>.</a:t>
            </a:r>
            <a:endParaRPr lang="en-US" sz="1400" dirty="0" smtClean="0"/>
          </a:p>
          <a:p>
            <a:r>
              <a:rPr lang="en-US" sz="1400" dirty="0" err="1"/>
              <a:t>Maantay</a:t>
            </a:r>
            <a:r>
              <a:rPr lang="en-US" sz="1400" dirty="0"/>
              <a:t>, Juliana, and Andrew </a:t>
            </a:r>
            <a:r>
              <a:rPr lang="en-US" sz="1400" dirty="0" err="1"/>
              <a:t>Maroko</a:t>
            </a:r>
            <a:r>
              <a:rPr lang="en-US" sz="1400" dirty="0"/>
              <a:t> . “Mapping Urban Risk: Flood Hazards, Race, &amp; Environmental Justice in New York.” Applied Geography 29, no. 1 (2009): 111–124.</a:t>
            </a:r>
          </a:p>
          <a:p>
            <a:r>
              <a:rPr lang="en-US" sz="1400" dirty="0" smtClean="0"/>
              <a:t>Tomaszewski</a:t>
            </a:r>
            <a:r>
              <a:rPr lang="en-US" sz="1400" dirty="0"/>
              <a:t>, B.M., Moore, E.A., Parnell, K., Leader, A.M., </a:t>
            </a:r>
            <a:r>
              <a:rPr lang="en-US" sz="1400" dirty="0" err="1"/>
              <a:t>Armington</a:t>
            </a:r>
            <a:r>
              <a:rPr lang="en-US" sz="1400" dirty="0"/>
              <a:t>, W.R., Aponte, O., Brooks, L., Herold, B.K., Meyers, B.S., </a:t>
            </a:r>
            <a:r>
              <a:rPr lang="en-US" sz="1400" dirty="0" err="1"/>
              <a:t>Ruggero</a:t>
            </a:r>
            <a:r>
              <a:rPr lang="en-US" sz="1400" dirty="0"/>
              <a:t>, T., </a:t>
            </a:r>
            <a:r>
              <a:rPr lang="en-US" sz="1400" dirty="0" err="1"/>
              <a:t>Sutherby</a:t>
            </a:r>
            <a:r>
              <a:rPr lang="en-US" sz="1400" dirty="0"/>
              <a:t>, Z., Wolters, M., Wu, S., </a:t>
            </a:r>
            <a:r>
              <a:rPr lang="en-US" sz="1400" dirty="0" err="1"/>
              <a:t>Szarzynski</a:t>
            </a:r>
            <a:r>
              <a:rPr lang="en-US" sz="1400" dirty="0"/>
              <a:t>, J., </a:t>
            </a:r>
            <a:r>
              <a:rPr lang="en-US" sz="1400" dirty="0" err="1"/>
              <a:t>Greve</a:t>
            </a:r>
            <a:r>
              <a:rPr lang="en-US" sz="1400" dirty="0"/>
              <a:t>, K. &amp; Parody, R. “Developing a Geographic Information Capacity (GIC) Profile for Disaster Risk Management under United Nations Framework Commitments.” International Journal of Disaster Risk Reduction 47 (2020a): 101638</a:t>
            </a:r>
            <a:r>
              <a:rPr lang="en-US" sz="1400" dirty="0" smtClean="0"/>
              <a:t>.</a:t>
            </a:r>
          </a:p>
          <a:p>
            <a:r>
              <a:rPr lang="en-US" sz="1400" dirty="0"/>
              <a:t>Tomaszewski, B., Walker, A., </a:t>
            </a:r>
            <a:r>
              <a:rPr lang="en-US" sz="1400" dirty="0" err="1"/>
              <a:t>Gawlik</a:t>
            </a:r>
            <a:r>
              <a:rPr lang="en-US" sz="1400" dirty="0"/>
              <a:t>, E., Lane, C., Williams, S., </a:t>
            </a:r>
            <a:r>
              <a:rPr lang="en-US" sz="1400" dirty="0" err="1"/>
              <a:t>Orieta</a:t>
            </a:r>
            <a:r>
              <a:rPr lang="en-US" sz="1400" dirty="0"/>
              <a:t>, D., </a:t>
            </a:r>
            <a:r>
              <a:rPr lang="en-US" sz="1400" dirty="0" err="1"/>
              <a:t>Mcdaniel</a:t>
            </a:r>
            <a:r>
              <a:rPr lang="en-US" sz="1400" dirty="0"/>
              <a:t>, C., Plummer, M., Nair, A., San Jose, N., Terrell, N., </a:t>
            </a:r>
            <a:r>
              <a:rPr lang="en-US" sz="1400" dirty="0" err="1"/>
              <a:t>Pecsok</a:t>
            </a:r>
            <a:r>
              <a:rPr lang="en-US" sz="1400" dirty="0"/>
              <a:t>, K., </a:t>
            </a:r>
            <a:r>
              <a:rPr lang="en-US" sz="1400" dirty="0" err="1"/>
              <a:t>Thomley</a:t>
            </a:r>
            <a:r>
              <a:rPr lang="en-US" sz="1400" dirty="0"/>
              <a:t>, E., Mahoney, E., </a:t>
            </a:r>
            <a:r>
              <a:rPr lang="en-US" sz="1400" dirty="0" err="1"/>
              <a:t>Haberlack</a:t>
            </a:r>
            <a:r>
              <a:rPr lang="en-US" sz="1400" dirty="0"/>
              <a:t>, E. &amp; Schwartz, D. “Supporting Disaster Resilience Spatial Thinking with Serious </a:t>
            </a:r>
            <a:r>
              <a:rPr lang="en-US" sz="1400" dirty="0" err="1"/>
              <a:t>GeoGames</a:t>
            </a:r>
            <a:r>
              <a:rPr lang="en-US" sz="1400" dirty="0"/>
              <a:t>: Project Lily Pad.” ISPRS International Journal of Geo-Information 9 (2020b): 405.</a:t>
            </a:r>
            <a:endParaRPr lang="en-US" sz="1400" dirty="0" smtClean="0"/>
          </a:p>
          <a:p>
            <a:r>
              <a:rPr lang="en-US" sz="1400" dirty="0"/>
              <a:t>USC GIS. The Application of GIS Technology for Nonprofit Organizations, 2018. Accessed April 30, 2018. </a:t>
            </a:r>
            <a:r>
              <a:rPr lang="en-US" sz="1400" dirty="0">
                <a:hlinkClick r:id="rId4"/>
              </a:rPr>
              <a:t>https://gis.usc.edu/blog/gis-technologies-in-the-nonprofit-sector/</a:t>
            </a:r>
            <a:r>
              <a:rPr lang="en-US" sz="1400" dirty="0"/>
              <a:t>.</a:t>
            </a:r>
          </a:p>
        </p:txBody>
      </p:sp>
    </p:spTree>
    <p:extLst>
      <p:ext uri="{BB962C8B-B14F-4D97-AF65-F5344CB8AC3E}">
        <p14:creationId xmlns:p14="http://schemas.microsoft.com/office/powerpoint/2010/main" val="59858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Geographic Information </a:t>
            </a:r>
            <a:r>
              <a:rPr lang="en-US" dirty="0" smtClean="0"/>
              <a:t>Capacity (GIC) </a:t>
            </a:r>
            <a:r>
              <a:rPr lang="en-US" dirty="0"/>
              <a:t>for </a:t>
            </a:r>
            <a:r>
              <a:rPr lang="en-US" dirty="0" smtClean="0"/>
              <a:t/>
            </a:r>
            <a:br>
              <a:rPr lang="en-US" dirty="0" smtClean="0"/>
            </a:br>
            <a:r>
              <a:rPr lang="en-US" dirty="0" smtClean="0"/>
              <a:t>Disaster </a:t>
            </a:r>
            <a:r>
              <a:rPr lang="en-US" dirty="0"/>
              <a:t>Management Preparedness</a:t>
            </a:r>
          </a:p>
        </p:txBody>
      </p:sp>
      <p:sp>
        <p:nvSpPr>
          <p:cNvPr id="3" name="Content Placeholder 2"/>
          <p:cNvSpPr>
            <a:spLocks noGrp="1"/>
          </p:cNvSpPr>
          <p:nvPr>
            <p:ph idx="1"/>
          </p:nvPr>
        </p:nvSpPr>
        <p:spPr>
          <a:xfrm>
            <a:off x="152400" y="1600201"/>
            <a:ext cx="11734800" cy="4525963"/>
          </a:xfrm>
        </p:spPr>
        <p:txBody>
          <a:bodyPr>
            <a:normAutofit/>
          </a:bodyPr>
          <a:lstStyle/>
          <a:p>
            <a:r>
              <a:rPr lang="en-US" sz="2800" dirty="0" smtClean="0"/>
              <a:t>GIC:</a:t>
            </a:r>
            <a:r>
              <a:rPr lang="en-US" dirty="0" smtClean="0"/>
              <a:t> </a:t>
            </a:r>
            <a:r>
              <a:rPr lang="en-US" sz="2400" i="1" dirty="0"/>
              <a:t>The overall ability of a community, society, government, or other organization to support disaster risk management initiatives by utilizing geographic information to make informed, evidence-based decisions and achieve agreed upon goals. This ability requires both awareness of and access to geographic information as well as the practical knowledge to use geospatial technologies effectively in its capture, analysis, and communication</a:t>
            </a:r>
            <a:r>
              <a:rPr lang="en-US" sz="2400" i="1" dirty="0" smtClean="0"/>
              <a:t>. (</a:t>
            </a:r>
            <a:r>
              <a:rPr lang="en-US" sz="2400" i="1" dirty="0"/>
              <a:t>Tomaszewski et.al. 2020a:101643</a:t>
            </a:r>
            <a:r>
              <a:rPr lang="en-US" sz="2400" i="1" dirty="0" smtClean="0"/>
              <a:t>)</a:t>
            </a:r>
            <a:br>
              <a:rPr lang="en-US" sz="2400" i="1" dirty="0" smtClean="0"/>
            </a:br>
            <a:endParaRPr lang="en-US" sz="2400" i="1" dirty="0" smtClean="0"/>
          </a:p>
          <a:p>
            <a:r>
              <a:rPr lang="en-US" sz="2400" dirty="0" smtClean="0"/>
              <a:t>Persistent challenge: capacities vary</a:t>
            </a:r>
            <a:br>
              <a:rPr lang="en-US" sz="2400" dirty="0" smtClean="0"/>
            </a:br>
            <a:endParaRPr lang="en-US" sz="2400" dirty="0" smtClean="0"/>
          </a:p>
          <a:p>
            <a:r>
              <a:rPr lang="en-US" sz="2400" dirty="0"/>
              <a:t>Recognized issue: United Nations Sendai Framework for Disaster Risk Reduction 2015–2030 </a:t>
            </a:r>
          </a:p>
        </p:txBody>
      </p:sp>
    </p:spTree>
    <p:extLst>
      <p:ext uri="{BB962C8B-B14F-4D97-AF65-F5344CB8AC3E}">
        <p14:creationId xmlns:p14="http://schemas.microsoft.com/office/powerpoint/2010/main" val="66883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Technology </a:t>
            </a:r>
            <a:r>
              <a:rPr lang="en-US" dirty="0"/>
              <a:t>and Dataset Planning and Preparation</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1776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Disaster Management Map Layers</a:t>
            </a:r>
          </a:p>
        </p:txBody>
      </p:sp>
      <p:sp>
        <p:nvSpPr>
          <p:cNvPr id="3" name="Content Placeholder 2"/>
          <p:cNvSpPr>
            <a:spLocks noGrp="1"/>
          </p:cNvSpPr>
          <p:nvPr>
            <p:ph idx="1"/>
          </p:nvPr>
        </p:nvSpPr>
        <p:spPr>
          <a:xfrm>
            <a:off x="304800" y="1600201"/>
            <a:ext cx="11658600" cy="4525963"/>
          </a:xfrm>
        </p:spPr>
        <p:txBody>
          <a:bodyPr/>
          <a:lstStyle/>
          <a:p>
            <a:r>
              <a:rPr lang="en-US" dirty="0" smtClean="0"/>
              <a:t>Prepare </a:t>
            </a:r>
            <a:r>
              <a:rPr lang="en-US" dirty="0"/>
              <a:t>and curate certain map datasets common to all disaster situation </a:t>
            </a:r>
            <a:r>
              <a:rPr lang="en-US" dirty="0" smtClean="0"/>
              <a:t>types</a:t>
            </a:r>
            <a:br>
              <a:rPr lang="en-US" dirty="0" smtClean="0"/>
            </a:br>
            <a:endParaRPr lang="en-US" dirty="0" smtClean="0"/>
          </a:p>
          <a:p>
            <a:r>
              <a:rPr lang="en-US" dirty="0" smtClean="0"/>
              <a:t>Reference </a:t>
            </a:r>
            <a:r>
              <a:rPr lang="en-US" dirty="0"/>
              <a:t>data </a:t>
            </a:r>
            <a:r>
              <a:rPr lang="en-US" dirty="0" smtClean="0"/>
              <a:t>layers</a:t>
            </a:r>
            <a:br>
              <a:rPr lang="en-US" dirty="0" smtClean="0"/>
            </a:br>
            <a:endParaRPr lang="en-US" dirty="0" smtClean="0"/>
          </a:p>
          <a:p>
            <a:r>
              <a:rPr lang="en-US" dirty="0" smtClean="0"/>
              <a:t>Essential </a:t>
            </a:r>
            <a:r>
              <a:rPr lang="en-US" dirty="0"/>
              <a:t>to maintain proper and updated </a:t>
            </a:r>
            <a:r>
              <a:rPr lang="en-US" dirty="0" smtClean="0"/>
              <a:t>metadata</a:t>
            </a:r>
            <a:endParaRPr lang="en-US" dirty="0"/>
          </a:p>
        </p:txBody>
      </p:sp>
    </p:spTree>
    <p:extLst>
      <p:ext uri="{BB962C8B-B14F-4D97-AF65-F5344CB8AC3E}">
        <p14:creationId xmlns:p14="http://schemas.microsoft.com/office/powerpoint/2010/main" val="37085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Disaster Management Map Layers</a:t>
            </a:r>
          </a:p>
        </p:txBody>
      </p:sp>
      <p:sp>
        <p:nvSpPr>
          <p:cNvPr id="3" name="Content Placeholder 2"/>
          <p:cNvSpPr>
            <a:spLocks noGrp="1"/>
          </p:cNvSpPr>
          <p:nvPr>
            <p:ph idx="1"/>
          </p:nvPr>
        </p:nvSpPr>
        <p:spPr>
          <a:xfrm>
            <a:off x="152400" y="1219201"/>
            <a:ext cx="11811000" cy="4876800"/>
          </a:xfrm>
        </p:spPr>
        <p:txBody>
          <a:bodyPr>
            <a:normAutofit fontScale="92500" lnSpcReduction="10000"/>
          </a:bodyPr>
          <a:lstStyle/>
          <a:p>
            <a:pPr marL="0" indent="0">
              <a:buNone/>
            </a:pPr>
            <a:r>
              <a:rPr lang="en-US" dirty="0"/>
              <a:t>Geographic Information Framework Data Standard developed by the US Federal Geographic Data Committee (FGDC): </a:t>
            </a:r>
            <a:r>
              <a:rPr lang="en-US" dirty="0" smtClean="0"/>
              <a:t/>
            </a:r>
            <a:br>
              <a:rPr lang="en-US" dirty="0" smtClean="0"/>
            </a:br>
            <a:r>
              <a:rPr lang="en-US" dirty="0" smtClean="0"/>
              <a:t/>
            </a:r>
            <a:br>
              <a:rPr lang="en-US" dirty="0" smtClean="0"/>
            </a:br>
            <a:r>
              <a:rPr lang="en-US" u="sng" dirty="0" smtClean="0"/>
              <a:t>Seven themes:</a:t>
            </a:r>
            <a:br>
              <a:rPr lang="en-US" u="sng" dirty="0" smtClean="0"/>
            </a:br>
            <a:endParaRPr lang="en-US" u="sng" dirty="0" smtClean="0"/>
          </a:p>
          <a:p>
            <a:pPr marL="1314450" lvl="2" indent="-514350">
              <a:buFont typeface="+mj-lt"/>
              <a:buAutoNum type="arabicPeriod"/>
            </a:pPr>
            <a:r>
              <a:rPr lang="en-US" dirty="0"/>
              <a:t>Cadastral </a:t>
            </a:r>
            <a:r>
              <a:rPr lang="en-US" dirty="0" smtClean="0"/>
              <a:t>data</a:t>
            </a:r>
          </a:p>
          <a:p>
            <a:pPr marL="1314450" lvl="2" indent="-514350">
              <a:buFont typeface="+mj-lt"/>
              <a:buAutoNum type="arabicPeriod"/>
            </a:pPr>
            <a:r>
              <a:rPr lang="en-US" dirty="0"/>
              <a:t>Digital </a:t>
            </a:r>
            <a:r>
              <a:rPr lang="en-US" dirty="0" err="1" smtClean="0"/>
              <a:t>orthoimagery</a:t>
            </a:r>
            <a:endParaRPr lang="en-US" dirty="0" smtClean="0"/>
          </a:p>
          <a:p>
            <a:pPr marL="1314450" lvl="2" indent="-514350">
              <a:buFont typeface="+mj-lt"/>
              <a:buAutoNum type="arabicPeriod"/>
            </a:pPr>
            <a:r>
              <a:rPr lang="en-US" dirty="0" smtClean="0"/>
              <a:t>Elevation</a:t>
            </a:r>
          </a:p>
          <a:p>
            <a:pPr marL="1314450" lvl="2" indent="-514350">
              <a:buFont typeface="+mj-lt"/>
              <a:buAutoNum type="arabicPeriod"/>
            </a:pPr>
            <a:r>
              <a:rPr lang="en-US" dirty="0"/>
              <a:t>Geodetic </a:t>
            </a:r>
            <a:r>
              <a:rPr lang="en-US" dirty="0" smtClean="0"/>
              <a:t>control</a:t>
            </a:r>
          </a:p>
          <a:p>
            <a:pPr marL="1314450" lvl="2" indent="-514350">
              <a:buFont typeface="+mj-lt"/>
              <a:buAutoNum type="arabicPeriod"/>
            </a:pPr>
            <a:r>
              <a:rPr lang="en-US" dirty="0"/>
              <a:t>Government units and other geographic area boundaries </a:t>
            </a:r>
            <a:endParaRPr lang="en-US" dirty="0" smtClean="0"/>
          </a:p>
          <a:p>
            <a:pPr marL="1314450" lvl="2" indent="-514350">
              <a:buFont typeface="+mj-lt"/>
              <a:buAutoNum type="arabicPeriod"/>
            </a:pPr>
            <a:r>
              <a:rPr lang="en-US" dirty="0" smtClean="0"/>
              <a:t>Hydrography</a:t>
            </a:r>
          </a:p>
          <a:p>
            <a:pPr marL="1314450" lvl="2" indent="-514350">
              <a:buFont typeface="+mj-lt"/>
              <a:buAutoNum type="arabicPeriod"/>
            </a:pPr>
            <a:r>
              <a:rPr lang="en-US" dirty="0"/>
              <a:t>Transportation (including road, rail, inland waterways, public transportation</a:t>
            </a:r>
            <a:r>
              <a:rPr lang="en-US" dirty="0" smtClean="0"/>
              <a:t>)</a:t>
            </a:r>
            <a:endParaRPr lang="en-US" dirty="0"/>
          </a:p>
        </p:txBody>
      </p:sp>
    </p:spTree>
    <p:extLst>
      <p:ext uri="{BB962C8B-B14F-4D97-AF65-F5344CB8AC3E}">
        <p14:creationId xmlns:p14="http://schemas.microsoft.com/office/powerpoint/2010/main" val="254929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Essential Disaster Management Map Layers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185862"/>
            <a:ext cx="8382000" cy="4452938"/>
          </a:xfrm>
          <a:prstGeom prst="rect">
            <a:avLst/>
          </a:prstGeom>
        </p:spPr>
      </p:pic>
      <p:sp>
        <p:nvSpPr>
          <p:cNvPr id="6" name="Rectangle 5"/>
          <p:cNvSpPr/>
          <p:nvPr/>
        </p:nvSpPr>
        <p:spPr>
          <a:xfrm>
            <a:off x="-3048" y="5638800"/>
            <a:ext cx="12192000" cy="646331"/>
          </a:xfrm>
          <a:prstGeom prst="rect">
            <a:avLst/>
          </a:prstGeom>
        </p:spPr>
        <p:txBody>
          <a:bodyPr wrap="square">
            <a:spAutoFit/>
          </a:bodyPr>
          <a:lstStyle/>
          <a:p>
            <a:pPr algn="ctr"/>
            <a:r>
              <a:rPr lang="en-US" dirty="0"/>
              <a:t>Base maps available in software like ArcGIS Pro provide quick access to standard reference data themes. </a:t>
            </a:r>
            <a:r>
              <a:rPr lang="en-US" dirty="0" smtClean="0"/>
              <a:t/>
            </a:r>
            <a:br>
              <a:rPr lang="en-US" dirty="0" smtClean="0"/>
            </a:br>
            <a:r>
              <a:rPr lang="en-US" dirty="0" smtClean="0"/>
              <a:t>Copyright </a:t>
            </a:r>
            <a:r>
              <a:rPr lang="en-US" dirty="0"/>
              <a:t>© 2019 </a:t>
            </a:r>
            <a:r>
              <a:rPr lang="en-US" dirty="0" err="1"/>
              <a:t>Esri</a:t>
            </a:r>
            <a:r>
              <a:rPr lang="en-US" dirty="0"/>
              <a:t> and its licensors. All rights reserved</a:t>
            </a:r>
            <a:r>
              <a:rPr lang="en-US" dirty="0" smtClean="0"/>
              <a:t>.</a:t>
            </a:r>
            <a:endParaRPr lang="en-US" dirty="0"/>
          </a:p>
        </p:txBody>
      </p:sp>
    </p:spTree>
    <p:extLst>
      <p:ext uri="{BB962C8B-B14F-4D97-AF65-F5344CB8AC3E}">
        <p14:creationId xmlns:p14="http://schemas.microsoft.com/office/powerpoint/2010/main" val="396872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Additional Sources of Ideas for </a:t>
            </a:r>
            <a:r>
              <a:rPr lang="en-US" dirty="0" smtClean="0"/>
              <a:t/>
            </a:r>
            <a:br>
              <a:rPr lang="en-US" dirty="0" smtClean="0"/>
            </a:br>
            <a:r>
              <a:rPr lang="en-US" dirty="0" smtClean="0"/>
              <a:t>Essential </a:t>
            </a:r>
            <a:r>
              <a:rPr lang="en-US" dirty="0"/>
              <a:t>Disaster Management Map Layers</a:t>
            </a:r>
          </a:p>
        </p:txBody>
      </p:sp>
      <p:sp>
        <p:nvSpPr>
          <p:cNvPr id="3" name="Content Placeholder 2"/>
          <p:cNvSpPr>
            <a:spLocks noGrp="1"/>
          </p:cNvSpPr>
          <p:nvPr>
            <p:ph idx="1"/>
          </p:nvPr>
        </p:nvSpPr>
        <p:spPr>
          <a:xfrm>
            <a:off x="228600" y="1600201"/>
            <a:ext cx="11658600" cy="4525963"/>
          </a:xfrm>
        </p:spPr>
        <p:txBody>
          <a:bodyPr/>
          <a:lstStyle/>
          <a:p>
            <a:r>
              <a:rPr lang="en-US" dirty="0" smtClean="0"/>
              <a:t>Difficult</a:t>
            </a:r>
            <a:r>
              <a:rPr lang="en-US" dirty="0"/>
              <a:t>, if not </a:t>
            </a:r>
            <a:r>
              <a:rPr lang="en-US" dirty="0" smtClean="0"/>
              <a:t>impossible: predefine </a:t>
            </a:r>
            <a:r>
              <a:rPr lang="en-US" dirty="0"/>
              <a:t>all </a:t>
            </a:r>
            <a:r>
              <a:rPr lang="en-US" dirty="0" smtClean="0"/>
              <a:t>map </a:t>
            </a:r>
            <a:r>
              <a:rPr lang="en-US" dirty="0"/>
              <a:t>layers </a:t>
            </a:r>
            <a:r>
              <a:rPr lang="en-US" dirty="0" smtClean="0"/>
              <a:t>needed </a:t>
            </a:r>
            <a:r>
              <a:rPr lang="en-US" dirty="0"/>
              <a:t>for disaster management </a:t>
            </a:r>
            <a:r>
              <a:rPr lang="en-US" dirty="0" smtClean="0"/>
              <a:t/>
            </a:r>
            <a:br>
              <a:rPr lang="en-US" dirty="0" smtClean="0"/>
            </a:br>
            <a:endParaRPr lang="en-US" dirty="0" smtClean="0"/>
          </a:p>
          <a:p>
            <a:r>
              <a:rPr lang="en-US" dirty="0" smtClean="0"/>
              <a:t>Keep particulars </a:t>
            </a:r>
            <a:r>
              <a:rPr lang="en-US" dirty="0"/>
              <a:t>of </a:t>
            </a:r>
            <a:r>
              <a:rPr lang="en-US" dirty="0" smtClean="0"/>
              <a:t>geographic </a:t>
            </a:r>
            <a:r>
              <a:rPr lang="en-US" dirty="0"/>
              <a:t>context in </a:t>
            </a:r>
            <a:r>
              <a:rPr lang="en-US" dirty="0" smtClean="0"/>
              <a:t>mind</a:t>
            </a:r>
            <a:br>
              <a:rPr lang="en-US" dirty="0" smtClean="0"/>
            </a:br>
            <a:endParaRPr lang="en-US" dirty="0" smtClean="0"/>
          </a:p>
          <a:p>
            <a:r>
              <a:rPr lang="en-US" dirty="0" smtClean="0"/>
              <a:t>“Data </a:t>
            </a:r>
            <a:r>
              <a:rPr lang="en-US" dirty="0"/>
              <a:t>M</a:t>
            </a:r>
            <a:r>
              <a:rPr lang="en-US" dirty="0" smtClean="0"/>
              <a:t>odel”: describe </a:t>
            </a:r>
            <a:r>
              <a:rPr lang="en-US" dirty="0"/>
              <a:t>how real-world entities are modeled in terms of database representations and relationships between entities and conceptual hierarchies</a:t>
            </a:r>
          </a:p>
        </p:txBody>
      </p:sp>
    </p:spTree>
    <p:extLst>
      <p:ext uri="{BB962C8B-B14F-4D97-AF65-F5344CB8AC3E}">
        <p14:creationId xmlns:p14="http://schemas.microsoft.com/office/powerpoint/2010/main" val="25703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ook Slides">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err="1">
            <a:latin typeface="Palatino Linotype" panose="02040502050505030304" pitchFamily="18" charset="0"/>
          </a:defRPr>
        </a:defPPr>
      </a:lstStyle>
    </a:spDef>
    <a:txDef>
      <a:spPr>
        <a:noFill/>
      </a:spPr>
      <a:bodyPr wrap="square" rtlCol="0">
        <a:spAutoFit/>
      </a:bodyPr>
      <a:lstStyle>
        <a:defPPr marL="285750" indent="-285750">
          <a:buFont typeface="Arial" panose="020B0604020202020204" pitchFamily="34" charset="0"/>
          <a:buChar char="•"/>
          <a:defRPr sz="2200" dirty="0" smtClean="0">
            <a:latin typeface="Palatino Linotype" panose="02040502050505030304"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7442</TotalTime>
  <Words>2183</Words>
  <Application>Microsoft Office PowerPoint</Application>
  <PresentationFormat>Widescreen</PresentationFormat>
  <Paragraphs>137</Paragraphs>
  <Slides>32</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Palatino Linotype</vt:lpstr>
      <vt:lpstr>Office Theme</vt:lpstr>
      <vt:lpstr>Chapter 6  Geographic Information Systems and Disaster Planning and Preparedness for additional materials, see: http://gisfordisastermanagement.com/   Recommended Citation: Tomaszewski, B. 2020. Chapter 6: Geographic Information Systems and Disaster Planning and Preparedness. In: Geographic Information Systems for Disaster Management (Second Edition), pp. 237-286. Oxfordshire and New York: Routledge.</vt:lpstr>
      <vt:lpstr>Chapter 6 Objectives</vt:lpstr>
      <vt:lpstr>Introduction</vt:lpstr>
      <vt:lpstr>Geographic Information Capacity (GIC) for  Disaster Management Preparedness</vt:lpstr>
      <vt:lpstr>Technology and Dataset Planning and Preparation</vt:lpstr>
      <vt:lpstr>Essential Disaster Management Map Layers</vt:lpstr>
      <vt:lpstr>Essential Disaster Management Map Layers</vt:lpstr>
      <vt:lpstr>Essential Disaster Management Map Layers</vt:lpstr>
      <vt:lpstr>Additional Sources of Ideas for  Essential Disaster Management Map Layers</vt:lpstr>
      <vt:lpstr>Department of Homeland Security  Geospatial Data Model</vt:lpstr>
      <vt:lpstr>Technology Planning and Preparation</vt:lpstr>
      <vt:lpstr>Organizational Perspectives</vt:lpstr>
      <vt:lpstr>Using GIS to Support  Planning and Preparation Activities</vt:lpstr>
      <vt:lpstr>Spatial Perspectives on Broader  Planning and Preparation Activities</vt:lpstr>
      <vt:lpstr>Common GIS Tasks for  Disaster Planning and Preparation Activities</vt:lpstr>
      <vt:lpstr>Evacuation Route Planning</vt:lpstr>
      <vt:lpstr>Evacuation Zone Planning</vt:lpstr>
      <vt:lpstr>Evacuation Zone Planning</vt:lpstr>
      <vt:lpstr>Scenario Modeling to Answer What-if Questions</vt:lpstr>
      <vt:lpstr>Disaster-planning scenarios</vt:lpstr>
      <vt:lpstr>Scenario Planning 3D Serious GIS Game Case Study: Project Lily Pad</vt:lpstr>
      <vt:lpstr>Spatial Statistics – Hotspot Mapping</vt:lpstr>
      <vt:lpstr>Spatial Statistics – Hotspot Mapping</vt:lpstr>
      <vt:lpstr>Public Outreach and Citizen Participation</vt:lpstr>
      <vt:lpstr>Crowdsourcing</vt:lpstr>
      <vt:lpstr>GIS by Non-GIS Professionals</vt:lpstr>
      <vt:lpstr>Counter-Mapping and Critical Cartography</vt:lpstr>
      <vt:lpstr>Non-Profit Groups</vt:lpstr>
      <vt:lpstr>Summary</vt:lpstr>
      <vt:lpstr>Discussion Questions</vt:lpstr>
      <vt:lpstr>Chapter 6 Exercises</vt:lpstr>
      <vt:lpstr>References Used in the Slides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Tomaszewski</dc:creator>
  <cp:lastModifiedBy>Brian Tomaszewski</cp:lastModifiedBy>
  <cp:revision>314</cp:revision>
  <cp:lastPrinted>2014-08-28T13:11:22Z</cp:lastPrinted>
  <dcterms:created xsi:type="dcterms:W3CDTF">2014-08-24T19:10:52Z</dcterms:created>
  <dcterms:modified xsi:type="dcterms:W3CDTF">2021-01-14T14:15:54Z</dcterms:modified>
</cp:coreProperties>
</file>